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B7E472-0E1E-475D-A47B-617ECFFA35A4}" type="datetimeFigureOut">
              <a:rPr lang="ru-RU" smtClean="0"/>
              <a:t>14.01.2014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2EE2E-9133-4892-9777-63081076F598}" type="slidenum">
              <a:rPr lang="ru-RU" smtClean="0"/>
              <a:t>‹#›</a:t>
            </a:fld>
            <a:endParaRPr lang="ru-RU"/>
          </a:p>
        </p:txBody>
      </p:sp>
    </p:spTree>
    <p:extLst>
      <p:ext uri="{BB962C8B-B14F-4D97-AF65-F5344CB8AC3E}">
        <p14:creationId xmlns:p14="http://schemas.microsoft.com/office/powerpoint/2010/main" val="166346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Leisure and Cultural Activities</a:t>
            </a:r>
          </a:p>
          <a:p>
            <a:endParaRPr lang="ru-RU" dirty="0"/>
          </a:p>
        </p:txBody>
      </p:sp>
      <p:sp>
        <p:nvSpPr>
          <p:cNvPr id="4" name="Номер слайда 3"/>
          <p:cNvSpPr>
            <a:spLocks noGrp="1"/>
          </p:cNvSpPr>
          <p:nvPr>
            <p:ph type="sldNum" sz="quarter" idx="10"/>
          </p:nvPr>
        </p:nvSpPr>
        <p:spPr/>
        <p:txBody>
          <a:bodyPr/>
          <a:lstStyle/>
          <a:p>
            <a:fld id="{BD82EE2E-9133-4892-9777-63081076F598}" type="slidenum">
              <a:rPr lang="ru-RU" smtClean="0"/>
              <a:t>8</a:t>
            </a:fld>
            <a:endParaRPr lang="ru-RU"/>
          </a:p>
        </p:txBody>
      </p:sp>
    </p:spTree>
    <p:extLst>
      <p:ext uri="{BB962C8B-B14F-4D97-AF65-F5344CB8AC3E}">
        <p14:creationId xmlns:p14="http://schemas.microsoft.com/office/powerpoint/2010/main" val="195670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14.01.2014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t>14.01.2014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accent5">
                <a:lumMod val="60000"/>
                <a:lumOff val="40000"/>
              </a:schemeClr>
            </a:gs>
            <a:gs pos="4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t>14.01.2014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25144"/>
            <a:ext cx="7772400" cy="1470025"/>
          </a:xfrm>
        </p:spPr>
        <p:txBody>
          <a:bodyPr>
            <a:normAutofit/>
          </a:bodyPr>
          <a:lstStyle/>
          <a:p>
            <a:r>
              <a:rPr lang="en-US" cap="none"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Feodosiya</a:t>
            </a:r>
            <a:r>
              <a:rPr lang="ru-RU" dirty="0"/>
              <a:t/>
            </a:r>
            <a:br>
              <a:rPr lang="ru-RU" dirty="0"/>
            </a:br>
            <a:endParaRPr lang="ru-RU" dirty="0">
              <a:solidFill>
                <a:schemeClr val="accent1">
                  <a:lumMod val="75000"/>
                </a:schemeClr>
              </a:solidFill>
            </a:endParaRPr>
          </a:p>
        </p:txBody>
      </p:sp>
      <p:sp>
        <p:nvSpPr>
          <p:cNvPr id="3" name="Подзаголовок 2"/>
          <p:cNvSpPr>
            <a:spLocks noGrp="1"/>
          </p:cNvSpPr>
          <p:nvPr>
            <p:ph type="subTitle" idx="1"/>
          </p:nvPr>
        </p:nvSpPr>
        <p:spPr>
          <a:xfrm>
            <a:off x="1371600" y="3886200"/>
            <a:ext cx="6400800" cy="910952"/>
          </a:xfrm>
        </p:spPr>
        <p:txBody>
          <a:bodyPr/>
          <a:lstStyle/>
          <a:p>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6632"/>
            <a:ext cx="5715000" cy="4286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13206337"/>
      </p:ext>
    </p:extLst>
  </p:cSld>
  <p:clrMapOvr>
    <a:masterClrMapping/>
  </p:clrMapOvr>
  <mc:AlternateContent xmlns:mc="http://schemas.openxmlformats.org/markup-compatibility/2006">
    <mc:Choice xmlns:p14="http://schemas.microsoft.com/office/powerpoint/2010/main" Requires="p14">
      <p:transition spd="slow" p14:dur="2000" advTm="8675">
        <p14:prism isContent="1"/>
      </p:transition>
    </mc:Choice>
    <mc:Fallback>
      <p:transition spd="slow" advTm="86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entertainment</a:t>
            </a:r>
            <a:br>
              <a:rPr lang="en-US" dirty="0"/>
            </a:br>
            <a:endParaRPr lang="ru-RU" dirty="0"/>
          </a:p>
        </p:txBody>
      </p:sp>
      <p:sp>
        <p:nvSpPr>
          <p:cNvPr id="3" name="Объект 2"/>
          <p:cNvSpPr>
            <a:spLocks noGrp="1"/>
          </p:cNvSpPr>
          <p:nvPr>
            <p:ph idx="1"/>
          </p:nvPr>
        </p:nvSpPr>
        <p:spPr>
          <a:xfrm>
            <a:off x="914400" y="1783560"/>
            <a:ext cx="4305672" cy="4525760"/>
          </a:xfrm>
        </p:spPr>
        <p:txBody>
          <a:bodyPr>
            <a:normAutofit fontScale="77500" lnSpcReduction="20000"/>
          </a:bodyPr>
          <a:lstStyle/>
          <a:p>
            <a:r>
              <a:rPr lang="en-US" dirty="0" smtClean="0"/>
              <a:t>Like </a:t>
            </a:r>
            <a:r>
              <a:rPr lang="en-US" dirty="0"/>
              <a:t>any resort town of </a:t>
            </a:r>
            <a:r>
              <a:rPr lang="en-US" dirty="0" err="1"/>
              <a:t>Feodosia</a:t>
            </a:r>
            <a:r>
              <a:rPr lang="en-US" dirty="0"/>
              <a:t> offers a wide variety of entertainment.</a:t>
            </a:r>
          </a:p>
          <a:p>
            <a:r>
              <a:rPr lang="en-US" dirty="0"/>
              <a:t>On the beaches of organized skiing , windsurfing, water skiing , motorcycles, parachutes and gliders , etc. Many beaches have water slides , beach bars .</a:t>
            </a:r>
          </a:p>
          <a:p>
            <a:r>
              <a:rPr lang="en-US" dirty="0"/>
              <a:t>Plenty of cozy cafes, bars , restaurants, billiard clubs , discos are waiting for you around the clock on the central waterfront and downtown </a:t>
            </a:r>
            <a:r>
              <a:rPr lang="en-US" dirty="0" smtClean="0"/>
              <a:t>.</a:t>
            </a:r>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599" y="4653136"/>
            <a:ext cx="4029400" cy="21758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19119752"/>
      </p:ext>
    </p:extLst>
  </p:cSld>
  <p:clrMapOvr>
    <a:masterClrMapping/>
  </p:clrMapOvr>
  <mc:AlternateContent xmlns:mc="http://schemas.openxmlformats.org/markup-compatibility/2006">
    <mc:Choice xmlns:p14="http://schemas.microsoft.com/office/powerpoint/2010/main" Requires="p14">
      <p:transition spd="slow" p14:dur="2000" advTm="46832">
        <p14:prism isContent="1"/>
      </p:transition>
    </mc:Choice>
    <mc:Fallback>
      <p:transition spd="slow" advTm="468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1" end="1"/>
                                            </p:txEl>
                                          </p:spTgt>
                                        </p:tgtEl>
                                        <p:attrNameLst>
                                          <p:attrName>ppt_w</p:attrName>
                                        </p:attrNameLst>
                                      </p:cBhvr>
                                    </p:anim>
                                    <p:anim by="(#ppt_w*0.50)" calcmode="lin" valueType="num">
                                      <p:cBhvr>
                                        <p:cTn id="25" dur="500" decel="50000" autoRev="1" fill="hold">
                                          <p:stCondLst>
                                            <p:cond delay="0"/>
                                          </p:stCondLst>
                                        </p:cTn>
                                        <p:tgtEl>
                                          <p:spTgt spid="3">
                                            <p:txEl>
                                              <p:pRg st="1" end="1"/>
                                            </p:txEl>
                                          </p:spTgt>
                                        </p:tgtEl>
                                        <p:attrNameLst>
                                          <p:attrName>ppt_x</p:attrName>
                                        </p:attrNameLst>
                                      </p:cBhvr>
                                    </p:anim>
                                    <p:anim from="(-#ppt_h/2)" to="(#ppt_y)" calcmode="lin" valueType="num">
                                      <p:cBhvr>
                                        <p:cTn id="26" dur="1000" fill="hold">
                                          <p:stCondLst>
                                            <p:cond delay="0"/>
                                          </p:stCondLst>
                                        </p:cTn>
                                        <p:tgtEl>
                                          <p:spTgt spid="3">
                                            <p:txEl>
                                              <p:pRg st="1" end="1"/>
                                            </p:txEl>
                                          </p:spTgt>
                                        </p:tgtEl>
                                        <p:attrNameLst>
                                          <p:attrName>ppt_y</p:attrName>
                                        </p:attrNameLst>
                                      </p:cBhvr>
                                    </p:anim>
                                    <p:animRot by="21600000">
                                      <p:cBhvr>
                                        <p:cTn id="27" dur="1000" fill="hold">
                                          <p:stCondLst>
                                            <p:cond delay="0"/>
                                          </p:stCondLst>
                                        </p:cTn>
                                        <p:tgtEl>
                                          <p:spTgt spid="3">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2" end="2"/>
                                            </p:txEl>
                                          </p:spTgt>
                                        </p:tgtEl>
                                        <p:attrNameLst>
                                          <p:attrName>ppt_w</p:attrName>
                                        </p:attrNameLst>
                                      </p:cBhvr>
                                    </p:anim>
                                    <p:anim by="(#ppt_w*0.50)" calcmode="lin" valueType="num">
                                      <p:cBhvr>
                                        <p:cTn id="33" dur="500" decel="50000" autoRev="1" fill="hold">
                                          <p:stCondLst>
                                            <p:cond delay="0"/>
                                          </p:stCondLst>
                                        </p:cTn>
                                        <p:tgtEl>
                                          <p:spTgt spid="3">
                                            <p:txEl>
                                              <p:pRg st="2" end="2"/>
                                            </p:txEl>
                                          </p:spTgt>
                                        </p:tgtEl>
                                        <p:attrNameLst>
                                          <p:attrName>ppt_x</p:attrName>
                                        </p:attrNameLst>
                                      </p:cBhvr>
                                    </p:anim>
                                    <p:anim from="(-#ppt_h/2)" to="(#ppt_y)" calcmode="lin" valueType="num">
                                      <p:cBhvr>
                                        <p:cTn id="34" dur="1000" fill="hold">
                                          <p:stCondLst>
                                            <p:cond delay="0"/>
                                          </p:stCondLst>
                                        </p:cTn>
                                        <p:tgtEl>
                                          <p:spTgt spid="3">
                                            <p:txEl>
                                              <p:pRg st="2" end="2"/>
                                            </p:txEl>
                                          </p:spTgt>
                                        </p:tgtEl>
                                        <p:attrNameLst>
                                          <p:attrName>ppt_y</p:attrName>
                                        </p:attrNameLst>
                                      </p:cBhvr>
                                    </p:anim>
                                    <p:animRot by="21600000">
                                      <p:cBhvr>
                                        <p:cTn id="35" dur="1000" fill="hold">
                                          <p:stCondLst>
                                            <p:cond delay="0"/>
                                          </p:stCondLst>
                                        </p:cTn>
                                        <p:tgtEl>
                                          <p:spTgt spid="3">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20"/>
                                        </p:tgtEl>
                                        <p:attrNameLst>
                                          <p:attrName>style.visibility</p:attrName>
                                        </p:attrNameLst>
                                      </p:cBhvr>
                                      <p:to>
                                        <p:strVal val="visible"/>
                                      </p:to>
                                    </p:set>
                                    <p:animEffect transition="in" filter="fade">
                                      <p:cBhvr>
                                        <p:cTn id="40"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modern Theodosius</a:t>
            </a:r>
            <a:br>
              <a:rPr lang="en-US" dirty="0"/>
            </a:br>
            <a:endParaRPr lang="ru-RU" dirty="0"/>
          </a:p>
        </p:txBody>
      </p:sp>
      <p:sp>
        <p:nvSpPr>
          <p:cNvPr id="3" name="Объект 2"/>
          <p:cNvSpPr>
            <a:spLocks noGrp="1"/>
          </p:cNvSpPr>
          <p:nvPr>
            <p:ph idx="1"/>
          </p:nvPr>
        </p:nvSpPr>
        <p:spPr>
          <a:xfrm>
            <a:off x="914400" y="1783560"/>
            <a:ext cx="3945632" cy="5461864"/>
          </a:xfrm>
        </p:spPr>
        <p:txBody>
          <a:bodyPr>
            <a:normAutofit fontScale="70000" lnSpcReduction="20000"/>
          </a:bodyPr>
          <a:lstStyle/>
          <a:p>
            <a:r>
              <a:rPr lang="en-US" dirty="0"/>
              <a:t>Population modern </a:t>
            </a:r>
            <a:r>
              <a:rPr lang="en-US" dirty="0" err="1"/>
              <a:t>Feodosia</a:t>
            </a:r>
            <a:r>
              <a:rPr lang="en-US" dirty="0"/>
              <a:t> than 90 thousand people. In the area of ​​Big </a:t>
            </a:r>
            <a:r>
              <a:rPr lang="en-US" dirty="0" err="1"/>
              <a:t>Feodosia</a:t>
            </a:r>
            <a:r>
              <a:rPr lang="en-US" dirty="0"/>
              <a:t> , where besides the city includes several townships Seashore, Ordzhonikidze , </a:t>
            </a:r>
            <a:r>
              <a:rPr lang="en-US" dirty="0" err="1"/>
              <a:t>Koktebel</a:t>
            </a:r>
            <a:r>
              <a:rPr lang="en-US" dirty="0"/>
              <a:t>, </a:t>
            </a:r>
            <a:r>
              <a:rPr lang="en-US" dirty="0" err="1"/>
              <a:t>Shebetovka</a:t>
            </a:r>
            <a:r>
              <a:rPr lang="en-US" dirty="0"/>
              <a:t> , Spa and ten villages, home to over 120,000 residents. In the city there are new modern neighborhoods, landscaped embankment, created and landscaped new beaches , broken many parks and gardens with fountains and seating areas for children and adults . </a:t>
            </a:r>
            <a:br>
              <a:rPr lang="en-US" dirty="0"/>
            </a:br>
            <a:endParaRPr lang="ru-R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744" y="4437112"/>
            <a:ext cx="4286423" cy="24057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23472167"/>
      </p:ext>
    </p:extLst>
  </p:cSld>
  <p:clrMapOvr>
    <a:masterClrMapping/>
  </p:clrMapOvr>
  <mc:AlternateContent xmlns:mc="http://schemas.openxmlformats.org/markup-compatibility/2006">
    <mc:Choice xmlns:p14="http://schemas.microsoft.com/office/powerpoint/2010/main" Requires="p14">
      <p:transition spd="slow" p14:dur="2000" advTm="48451">
        <p14:prism isContent="1"/>
      </p:transition>
    </mc:Choice>
    <mc:Fallback>
      <p:transition spd="slow" advTm="484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fade">
                                      <p:cBhvr>
                                        <p:cTn id="2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2816"/>
            <a:ext cx="7776864" cy="47525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6197814"/>
      </p:ext>
    </p:extLst>
  </p:cSld>
  <p:clrMapOvr>
    <a:masterClrMapping/>
  </p:clrMapOvr>
  <mc:AlternateContent xmlns:mc="http://schemas.openxmlformats.org/markup-compatibility/2006">
    <mc:Choice xmlns:p14="http://schemas.microsoft.com/office/powerpoint/2010/main" Requires="p14">
      <p:transition spd="slow" p14:dur="2000" advTm="4894">
        <p14:prism isContent="1"/>
      </p:transition>
    </mc:Choice>
    <mc:Fallback>
      <p:transition spd="slow" advTm="48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anim calcmode="lin" valueType="num">
                                      <p:cBhvr>
                                        <p:cTn id="8" dur="2000" fill="hold"/>
                                        <p:tgtEl>
                                          <p:spTgt spid="11267"/>
                                        </p:tgtEl>
                                        <p:attrNameLst>
                                          <p:attrName>style.rotation</p:attrName>
                                        </p:attrNameLst>
                                      </p:cBhvr>
                                      <p:tavLst>
                                        <p:tav tm="0">
                                          <p:val>
                                            <p:fltVal val="720"/>
                                          </p:val>
                                        </p:tav>
                                        <p:tav tm="100000">
                                          <p:val>
                                            <p:fltVal val="0"/>
                                          </p:val>
                                        </p:tav>
                                      </p:tavLst>
                                    </p:anim>
                                    <p:anim calcmode="lin" valueType="num">
                                      <p:cBhvr>
                                        <p:cTn id="9" dur="2000" fill="hold"/>
                                        <p:tgtEl>
                                          <p:spTgt spid="11267"/>
                                        </p:tgtEl>
                                        <p:attrNameLst>
                                          <p:attrName>ppt_h</p:attrName>
                                        </p:attrNameLst>
                                      </p:cBhvr>
                                      <p:tavLst>
                                        <p:tav tm="0">
                                          <p:val>
                                            <p:fltVal val="0"/>
                                          </p:val>
                                        </p:tav>
                                        <p:tav tm="100000">
                                          <p:val>
                                            <p:strVal val="#ppt_h"/>
                                          </p:val>
                                        </p:tav>
                                      </p:tavLst>
                                    </p:anim>
                                    <p:anim calcmode="lin" valueType="num">
                                      <p:cBhvr>
                                        <p:cTn id="10" dur="2000" fill="hold"/>
                                        <p:tgtEl>
                                          <p:spTgt spid="112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2">
                    <a:lumMod val="25000"/>
                  </a:schemeClr>
                </a:solidFill>
              </a:rPr>
              <a:t>Tip of Theodosius</a:t>
            </a:r>
            <a:br>
              <a:rPr lang="en-US" dirty="0">
                <a:solidFill>
                  <a:schemeClr val="tx2">
                    <a:lumMod val="25000"/>
                  </a:schemeClr>
                </a:solidFill>
              </a:rPr>
            </a:br>
            <a:endParaRPr lang="ru-RU" dirty="0"/>
          </a:p>
        </p:txBody>
      </p:sp>
      <p:sp>
        <p:nvSpPr>
          <p:cNvPr id="3" name="Объект 2"/>
          <p:cNvSpPr>
            <a:spLocks noGrp="1"/>
          </p:cNvSpPr>
          <p:nvPr>
            <p:ph idx="1"/>
          </p:nvPr>
        </p:nvSpPr>
        <p:spPr>
          <a:xfrm>
            <a:off x="323528" y="1268760"/>
            <a:ext cx="5601816" cy="3013592"/>
          </a:xfrm>
        </p:spPr>
        <p:txBody>
          <a:bodyPr>
            <a:normAutofit fontScale="77500" lnSpcReduction="20000"/>
          </a:bodyPr>
          <a:lstStyle/>
          <a:p>
            <a:r>
              <a:rPr lang="en-US" dirty="0" smtClean="0">
                <a:solidFill>
                  <a:schemeClr val="tx2">
                    <a:lumMod val="25000"/>
                  </a:schemeClr>
                </a:solidFill>
              </a:rPr>
              <a:t>The </a:t>
            </a:r>
            <a:r>
              <a:rPr lang="en-US" dirty="0">
                <a:solidFill>
                  <a:schemeClr val="tx2">
                    <a:lumMod val="25000"/>
                  </a:schemeClr>
                </a:solidFill>
              </a:rPr>
              <a:t>first settlers lived in dugouts and </a:t>
            </a:r>
            <a:r>
              <a:rPr lang="en-US" dirty="0" err="1">
                <a:solidFill>
                  <a:schemeClr val="tx2">
                    <a:lumMod val="25000"/>
                  </a:schemeClr>
                </a:solidFill>
              </a:rPr>
              <a:t>napivzemlyankah.Zruchne</a:t>
            </a:r>
            <a:r>
              <a:rPr lang="en-US" dirty="0">
                <a:solidFill>
                  <a:schemeClr val="tx2">
                    <a:lumMod val="25000"/>
                  </a:schemeClr>
                </a:solidFill>
              </a:rPr>
              <a:t> geographical location at the crossroads of trade routes, fertile land and convenient harbor created favorable conditions for the rapid development of the city. Wage Naval Service was the primary occupation of most free citizens </a:t>
            </a:r>
            <a:r>
              <a:rPr lang="en-US" dirty="0" err="1">
                <a:solidFill>
                  <a:schemeClr val="tx2">
                    <a:lumMod val="25000"/>
                  </a:schemeClr>
                </a:solidFill>
              </a:rPr>
              <a:t>Feodosia</a:t>
            </a:r>
            <a:r>
              <a:rPr lang="en-US" dirty="0">
                <a:solidFill>
                  <a:schemeClr val="tx2">
                    <a:lumMod val="25000"/>
                  </a:schemeClr>
                </a:solidFill>
              </a:rPr>
              <a:t>.</a:t>
            </a:r>
            <a:endParaRPr lang="ru-RU" dirty="0">
              <a:solidFill>
                <a:schemeClr val="tx2">
                  <a:lumMod val="2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492" y="3789040"/>
            <a:ext cx="4563081" cy="2852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0640584"/>
      </p:ext>
    </p:extLst>
  </p:cSld>
  <p:clrMapOvr>
    <a:masterClrMapping/>
  </p:clrMapOvr>
  <mc:AlternateContent xmlns:mc="http://schemas.openxmlformats.org/markup-compatibility/2006">
    <mc:Choice xmlns:p14="http://schemas.microsoft.com/office/powerpoint/2010/main" Requires="p14">
      <p:transition spd="slow" p14:dur="2000" advTm="41350">
        <p14:prism isContent="1"/>
      </p:transition>
    </mc:Choice>
    <mc:Fallback>
      <p:transition spd="slow" advTm="413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Parks and gardens</a:t>
            </a:r>
            <a:endParaRPr lang="ru-RU" dirty="0"/>
          </a:p>
        </p:txBody>
      </p:sp>
      <p:sp>
        <p:nvSpPr>
          <p:cNvPr id="3" name="Объект 2"/>
          <p:cNvSpPr>
            <a:spLocks noGrp="1"/>
          </p:cNvSpPr>
          <p:nvPr>
            <p:ph idx="1"/>
          </p:nvPr>
        </p:nvSpPr>
        <p:spPr/>
        <p:txBody>
          <a:bodyPr/>
          <a:lstStyle/>
          <a:p>
            <a:r>
              <a:rPr lang="en-US" dirty="0" err="1">
                <a:solidFill>
                  <a:schemeClr val="tx2">
                    <a:lumMod val="25000"/>
                  </a:schemeClr>
                </a:solidFill>
              </a:rPr>
              <a:t>Morsad</a:t>
            </a:r>
            <a:endParaRPr lang="en-US" dirty="0">
              <a:solidFill>
                <a:schemeClr val="tx2">
                  <a:lumMod val="25000"/>
                </a:schemeClr>
              </a:solidFill>
            </a:endParaRPr>
          </a:p>
          <a:p>
            <a:r>
              <a:rPr lang="en-US" dirty="0">
                <a:solidFill>
                  <a:schemeClr val="tx2">
                    <a:lumMod val="25000"/>
                  </a:schemeClr>
                </a:solidFill>
              </a:rPr>
              <a:t>Jubilee park</a:t>
            </a:r>
          </a:p>
          <a:p>
            <a:r>
              <a:rPr lang="en-US" dirty="0">
                <a:solidFill>
                  <a:schemeClr val="tx2">
                    <a:lumMod val="25000"/>
                  </a:schemeClr>
                </a:solidFill>
              </a:rPr>
              <a:t>Avenue of heroes</a:t>
            </a:r>
          </a:p>
          <a:p>
            <a:r>
              <a:rPr lang="en-US" dirty="0" err="1">
                <a:solidFill>
                  <a:schemeClr val="tx2">
                    <a:lumMod val="25000"/>
                  </a:schemeClr>
                </a:solidFill>
              </a:rPr>
              <a:t>Komsomol</a:t>
            </a:r>
            <a:r>
              <a:rPr lang="en-US" dirty="0">
                <a:solidFill>
                  <a:schemeClr val="tx2">
                    <a:lumMod val="25000"/>
                  </a:schemeClr>
                </a:solidFill>
              </a:rPr>
              <a:t> park</a:t>
            </a:r>
          </a:p>
          <a:p>
            <a:r>
              <a:rPr lang="en-US" dirty="0">
                <a:solidFill>
                  <a:schemeClr val="tx2">
                    <a:lumMod val="25000"/>
                  </a:schemeClr>
                </a:solidFill>
              </a:rPr>
              <a:t>Pushkin Square</a:t>
            </a:r>
          </a:p>
          <a:p>
            <a:r>
              <a:rPr lang="en-US" dirty="0">
                <a:solidFill>
                  <a:schemeClr val="tx2">
                    <a:lumMod val="25000"/>
                  </a:schemeClr>
                </a:solidFill>
              </a:rPr>
              <a:t>Park Sanatorium of Ministry of </a:t>
            </a:r>
            <a:r>
              <a:rPr lang="en-US" dirty="0" err="1">
                <a:solidFill>
                  <a:schemeClr val="tx2">
                    <a:lumMod val="25000"/>
                  </a:schemeClr>
                </a:solidFill>
              </a:rPr>
              <a:t>Defence</a:t>
            </a:r>
            <a:endParaRPr lang="ru-RU" dirty="0">
              <a:solidFill>
                <a:schemeClr val="tx2">
                  <a:lumMod val="25000"/>
                </a:schemeClr>
              </a:solidFill>
            </a:endParaRPr>
          </a:p>
        </p:txBody>
      </p:sp>
    </p:spTree>
    <p:custDataLst>
      <p:tags r:id="rId1"/>
    </p:custDataLst>
    <p:extLst>
      <p:ext uri="{BB962C8B-B14F-4D97-AF65-F5344CB8AC3E}">
        <p14:creationId xmlns:p14="http://schemas.microsoft.com/office/powerpoint/2010/main" val="3446228328"/>
      </p:ext>
    </p:extLst>
  </p:cSld>
  <p:clrMapOvr>
    <a:masterClrMapping/>
  </p:clrMapOvr>
  <mc:AlternateContent xmlns:mc="http://schemas.openxmlformats.org/markup-compatibility/2006">
    <mc:Choice xmlns:p14="http://schemas.microsoft.com/office/powerpoint/2010/main" Requires="p14">
      <p:transition spd="slow" p14:dur="2000" advTm="26607">
        <p14:prism isContent="1"/>
      </p:transition>
    </mc:Choice>
    <mc:Fallback>
      <p:transition spd="slow" advTm="266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1" end="1"/>
                                            </p:txEl>
                                          </p:spTgt>
                                        </p:tgtEl>
                                        <p:attrNameLst>
                                          <p:attrName>ppt_w</p:attrName>
                                        </p:attrNameLst>
                                      </p:cBhvr>
                                    </p:anim>
                                    <p:anim by="(#ppt_w*0.50)" calcmode="lin" valueType="num">
                                      <p:cBhvr>
                                        <p:cTn id="25" dur="500" decel="50000" autoRev="1" fill="hold">
                                          <p:stCondLst>
                                            <p:cond delay="0"/>
                                          </p:stCondLst>
                                        </p:cTn>
                                        <p:tgtEl>
                                          <p:spTgt spid="3">
                                            <p:txEl>
                                              <p:pRg st="1" end="1"/>
                                            </p:txEl>
                                          </p:spTgt>
                                        </p:tgtEl>
                                        <p:attrNameLst>
                                          <p:attrName>ppt_x</p:attrName>
                                        </p:attrNameLst>
                                      </p:cBhvr>
                                    </p:anim>
                                    <p:anim from="(-#ppt_h/2)" to="(#ppt_y)" calcmode="lin" valueType="num">
                                      <p:cBhvr>
                                        <p:cTn id="26" dur="1000" fill="hold">
                                          <p:stCondLst>
                                            <p:cond delay="0"/>
                                          </p:stCondLst>
                                        </p:cTn>
                                        <p:tgtEl>
                                          <p:spTgt spid="3">
                                            <p:txEl>
                                              <p:pRg st="1" end="1"/>
                                            </p:txEl>
                                          </p:spTgt>
                                        </p:tgtEl>
                                        <p:attrNameLst>
                                          <p:attrName>ppt_y</p:attrName>
                                        </p:attrNameLst>
                                      </p:cBhvr>
                                    </p:anim>
                                    <p:animRot by="21600000">
                                      <p:cBhvr>
                                        <p:cTn id="27" dur="1000" fill="hold">
                                          <p:stCondLst>
                                            <p:cond delay="0"/>
                                          </p:stCondLst>
                                        </p:cTn>
                                        <p:tgtEl>
                                          <p:spTgt spid="3">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2" end="2"/>
                                            </p:txEl>
                                          </p:spTgt>
                                        </p:tgtEl>
                                        <p:attrNameLst>
                                          <p:attrName>ppt_w</p:attrName>
                                        </p:attrNameLst>
                                      </p:cBhvr>
                                    </p:anim>
                                    <p:anim by="(#ppt_w*0.50)" calcmode="lin" valueType="num">
                                      <p:cBhvr>
                                        <p:cTn id="33" dur="500" decel="50000" autoRev="1" fill="hold">
                                          <p:stCondLst>
                                            <p:cond delay="0"/>
                                          </p:stCondLst>
                                        </p:cTn>
                                        <p:tgtEl>
                                          <p:spTgt spid="3">
                                            <p:txEl>
                                              <p:pRg st="2" end="2"/>
                                            </p:txEl>
                                          </p:spTgt>
                                        </p:tgtEl>
                                        <p:attrNameLst>
                                          <p:attrName>ppt_x</p:attrName>
                                        </p:attrNameLst>
                                      </p:cBhvr>
                                    </p:anim>
                                    <p:anim from="(-#ppt_h/2)" to="(#ppt_y)" calcmode="lin" valueType="num">
                                      <p:cBhvr>
                                        <p:cTn id="34" dur="1000" fill="hold">
                                          <p:stCondLst>
                                            <p:cond delay="0"/>
                                          </p:stCondLst>
                                        </p:cTn>
                                        <p:tgtEl>
                                          <p:spTgt spid="3">
                                            <p:txEl>
                                              <p:pRg st="2" end="2"/>
                                            </p:txEl>
                                          </p:spTgt>
                                        </p:tgtEl>
                                        <p:attrNameLst>
                                          <p:attrName>ppt_y</p:attrName>
                                        </p:attrNameLst>
                                      </p:cBhvr>
                                    </p:anim>
                                    <p:animRot by="21600000">
                                      <p:cBhvr>
                                        <p:cTn id="35" dur="1000" fill="hold">
                                          <p:stCondLst>
                                            <p:cond delay="0"/>
                                          </p:stCondLst>
                                        </p:cTn>
                                        <p:tgtEl>
                                          <p:spTgt spid="3">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 by="(-#ppt_w*2)" calcmode="lin" valueType="num">
                                      <p:cBhvr rctx="PPT">
                                        <p:cTn id="40" dur="500" autoRev="1" fill="hold">
                                          <p:stCondLst>
                                            <p:cond delay="0"/>
                                          </p:stCondLst>
                                        </p:cTn>
                                        <p:tgtEl>
                                          <p:spTgt spid="3">
                                            <p:txEl>
                                              <p:pRg st="3" end="3"/>
                                            </p:txEl>
                                          </p:spTgt>
                                        </p:tgtEl>
                                        <p:attrNameLst>
                                          <p:attrName>ppt_w</p:attrName>
                                        </p:attrNameLst>
                                      </p:cBhvr>
                                    </p:anim>
                                    <p:anim by="(#ppt_w*0.50)" calcmode="lin" valueType="num">
                                      <p:cBhvr>
                                        <p:cTn id="41" dur="500" decel="50000" autoRev="1" fill="hold">
                                          <p:stCondLst>
                                            <p:cond delay="0"/>
                                          </p:stCondLst>
                                        </p:cTn>
                                        <p:tgtEl>
                                          <p:spTgt spid="3">
                                            <p:txEl>
                                              <p:pRg st="3" end="3"/>
                                            </p:txEl>
                                          </p:spTgt>
                                        </p:tgtEl>
                                        <p:attrNameLst>
                                          <p:attrName>ppt_x</p:attrName>
                                        </p:attrNameLst>
                                      </p:cBhvr>
                                    </p:anim>
                                    <p:anim from="(-#ppt_h/2)" to="(#ppt_y)" calcmode="lin" valueType="num">
                                      <p:cBhvr>
                                        <p:cTn id="42" dur="1000" fill="hold">
                                          <p:stCondLst>
                                            <p:cond delay="0"/>
                                          </p:stCondLst>
                                        </p:cTn>
                                        <p:tgtEl>
                                          <p:spTgt spid="3">
                                            <p:txEl>
                                              <p:pRg st="3" end="3"/>
                                            </p:txEl>
                                          </p:spTgt>
                                        </p:tgtEl>
                                        <p:attrNameLst>
                                          <p:attrName>ppt_y</p:attrName>
                                        </p:attrNameLst>
                                      </p:cBhvr>
                                    </p:anim>
                                    <p:animRot by="21600000">
                                      <p:cBhvr>
                                        <p:cTn id="43" dur="1000" fill="hold">
                                          <p:stCondLst>
                                            <p:cond delay="0"/>
                                          </p:stCondLst>
                                        </p:cTn>
                                        <p:tgtEl>
                                          <p:spTgt spid="3">
                                            <p:txEl>
                                              <p:pRg st="3" end="3"/>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3">
                                            <p:txEl>
                                              <p:pRg st="4" end="4"/>
                                            </p:txEl>
                                          </p:spTgt>
                                        </p:tgtEl>
                                        <p:attrNameLst>
                                          <p:attrName>style.visibility</p:attrName>
                                        </p:attrNameLst>
                                      </p:cBhvr>
                                      <p:to>
                                        <p:strVal val="visible"/>
                                      </p:to>
                                    </p:set>
                                    <p:anim by="(-#ppt_w*2)" calcmode="lin" valueType="num">
                                      <p:cBhvr rctx="PPT">
                                        <p:cTn id="48" dur="500" autoRev="1" fill="hold">
                                          <p:stCondLst>
                                            <p:cond delay="0"/>
                                          </p:stCondLst>
                                        </p:cTn>
                                        <p:tgtEl>
                                          <p:spTgt spid="3">
                                            <p:txEl>
                                              <p:pRg st="4" end="4"/>
                                            </p:txEl>
                                          </p:spTgt>
                                        </p:tgtEl>
                                        <p:attrNameLst>
                                          <p:attrName>ppt_w</p:attrName>
                                        </p:attrNameLst>
                                      </p:cBhvr>
                                    </p:anim>
                                    <p:anim by="(#ppt_w*0.50)" calcmode="lin" valueType="num">
                                      <p:cBhvr>
                                        <p:cTn id="49" dur="500" decel="50000" autoRev="1" fill="hold">
                                          <p:stCondLst>
                                            <p:cond delay="0"/>
                                          </p:stCondLst>
                                        </p:cTn>
                                        <p:tgtEl>
                                          <p:spTgt spid="3">
                                            <p:txEl>
                                              <p:pRg st="4" end="4"/>
                                            </p:txEl>
                                          </p:spTgt>
                                        </p:tgtEl>
                                        <p:attrNameLst>
                                          <p:attrName>ppt_x</p:attrName>
                                        </p:attrNameLst>
                                      </p:cBhvr>
                                    </p:anim>
                                    <p:anim from="(-#ppt_h/2)" to="(#ppt_y)" calcmode="lin" valueType="num">
                                      <p:cBhvr>
                                        <p:cTn id="50" dur="1000" fill="hold">
                                          <p:stCondLst>
                                            <p:cond delay="0"/>
                                          </p:stCondLst>
                                        </p:cTn>
                                        <p:tgtEl>
                                          <p:spTgt spid="3">
                                            <p:txEl>
                                              <p:pRg st="4" end="4"/>
                                            </p:txEl>
                                          </p:spTgt>
                                        </p:tgtEl>
                                        <p:attrNameLst>
                                          <p:attrName>ppt_y</p:attrName>
                                        </p:attrNameLst>
                                      </p:cBhvr>
                                    </p:anim>
                                    <p:animRot by="21600000">
                                      <p:cBhvr>
                                        <p:cTn id="51" dur="1000" fill="hold">
                                          <p:stCondLst>
                                            <p:cond delay="0"/>
                                          </p:stCondLst>
                                        </p:cTn>
                                        <p:tgtEl>
                                          <p:spTgt spid="3">
                                            <p:txEl>
                                              <p:pRg st="4" end="4"/>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3">
                                            <p:txEl>
                                              <p:pRg st="5" end="5"/>
                                            </p:txEl>
                                          </p:spTgt>
                                        </p:tgtEl>
                                        <p:attrNameLst>
                                          <p:attrName>style.visibility</p:attrName>
                                        </p:attrNameLst>
                                      </p:cBhvr>
                                      <p:to>
                                        <p:strVal val="visible"/>
                                      </p:to>
                                    </p:set>
                                    <p:anim by="(-#ppt_w*2)" calcmode="lin" valueType="num">
                                      <p:cBhvr rctx="PPT">
                                        <p:cTn id="56" dur="500" autoRev="1" fill="hold">
                                          <p:stCondLst>
                                            <p:cond delay="0"/>
                                          </p:stCondLst>
                                        </p:cTn>
                                        <p:tgtEl>
                                          <p:spTgt spid="3">
                                            <p:txEl>
                                              <p:pRg st="5" end="5"/>
                                            </p:txEl>
                                          </p:spTgt>
                                        </p:tgtEl>
                                        <p:attrNameLst>
                                          <p:attrName>ppt_w</p:attrName>
                                        </p:attrNameLst>
                                      </p:cBhvr>
                                    </p:anim>
                                    <p:anim by="(#ppt_w*0.50)" calcmode="lin" valueType="num">
                                      <p:cBhvr>
                                        <p:cTn id="57" dur="500" decel="50000" autoRev="1" fill="hold">
                                          <p:stCondLst>
                                            <p:cond delay="0"/>
                                          </p:stCondLst>
                                        </p:cTn>
                                        <p:tgtEl>
                                          <p:spTgt spid="3">
                                            <p:txEl>
                                              <p:pRg st="5" end="5"/>
                                            </p:txEl>
                                          </p:spTgt>
                                        </p:tgtEl>
                                        <p:attrNameLst>
                                          <p:attrName>ppt_x</p:attrName>
                                        </p:attrNameLst>
                                      </p:cBhvr>
                                    </p:anim>
                                    <p:anim from="(-#ppt_h/2)" to="(#ppt_y)" calcmode="lin" valueType="num">
                                      <p:cBhvr>
                                        <p:cTn id="58" dur="1000" fill="hold">
                                          <p:stCondLst>
                                            <p:cond delay="0"/>
                                          </p:stCondLst>
                                        </p:cTn>
                                        <p:tgtEl>
                                          <p:spTgt spid="3">
                                            <p:txEl>
                                              <p:pRg st="5" end="5"/>
                                            </p:txEl>
                                          </p:spTgt>
                                        </p:tgtEl>
                                        <p:attrNameLst>
                                          <p:attrName>ppt_y</p:attrName>
                                        </p:attrNameLst>
                                      </p:cBhvr>
                                    </p:anim>
                                    <p:animRot by="21600000">
                                      <p:cBhvr>
                                        <p:cTn id="59"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08336" y="1724604"/>
            <a:ext cx="7772400" cy="4572000"/>
          </a:xfrm>
        </p:spPr>
        <p:txBody>
          <a:bodyPr>
            <a:normAutofit lnSpcReduction="10000"/>
          </a:bodyPr>
          <a:lstStyle/>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r>
              <a:rPr lang="uk-UA" dirty="0" smtClean="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2736304" cy="2052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336" y="3573016"/>
            <a:ext cx="2952327" cy="1969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9255" y="3558592"/>
            <a:ext cx="2664296" cy="19982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280" y="650869"/>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563" y="715316"/>
            <a:ext cx="2514122" cy="18855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59255" y="2600908"/>
            <a:ext cx="2949502" cy="646331"/>
          </a:xfrm>
          <a:prstGeom prst="rect">
            <a:avLst/>
          </a:prstGeom>
        </p:spPr>
        <p:txBody>
          <a:bodyPr wrap="square">
            <a:spAutoFit/>
          </a:bodyPr>
          <a:lstStyle/>
          <a:p>
            <a:r>
              <a:rPr lang="en-US" dirty="0">
                <a:solidFill>
                  <a:schemeClr val="accent6">
                    <a:lumMod val="60000"/>
                    <a:lumOff val="40000"/>
                  </a:schemeClr>
                </a:solidFill>
              </a:rPr>
              <a:t>Park Sanatorium of </a:t>
            </a:r>
            <a:r>
              <a:rPr lang="en-US" dirty="0">
                <a:solidFill>
                  <a:schemeClr val="accent1">
                    <a:lumMod val="60000"/>
                    <a:lumOff val="40000"/>
                  </a:schemeClr>
                </a:solidFill>
              </a:rPr>
              <a:t>Ministry of </a:t>
            </a:r>
            <a:r>
              <a:rPr lang="en-US" dirty="0" err="1">
                <a:solidFill>
                  <a:schemeClr val="accent1">
                    <a:lumMod val="60000"/>
                    <a:lumOff val="40000"/>
                  </a:schemeClr>
                </a:solidFill>
              </a:rPr>
              <a:t>Defence</a:t>
            </a:r>
            <a:endParaRPr lang="ru-RU" dirty="0">
              <a:solidFill>
                <a:schemeClr val="accent1">
                  <a:lumMod val="60000"/>
                  <a:lumOff val="40000"/>
                </a:schemeClr>
              </a:solidFill>
            </a:endParaRPr>
          </a:p>
        </p:txBody>
      </p:sp>
      <p:sp>
        <p:nvSpPr>
          <p:cNvPr id="5" name="Прямоугольник 4"/>
          <p:cNvSpPr/>
          <p:nvPr/>
        </p:nvSpPr>
        <p:spPr>
          <a:xfrm>
            <a:off x="4029528" y="2600908"/>
            <a:ext cx="1792478" cy="369332"/>
          </a:xfrm>
          <a:prstGeom prst="rect">
            <a:avLst/>
          </a:prstGeom>
        </p:spPr>
        <p:txBody>
          <a:bodyPr wrap="none">
            <a:spAutoFit/>
          </a:bodyPr>
          <a:lstStyle/>
          <a:p>
            <a:r>
              <a:rPr lang="en-US" dirty="0">
                <a:solidFill>
                  <a:schemeClr val="accent1">
                    <a:lumMod val="50000"/>
                  </a:schemeClr>
                </a:solidFill>
              </a:rPr>
              <a:t>Pushkin Square</a:t>
            </a:r>
            <a:endParaRPr lang="ru-RU" dirty="0">
              <a:solidFill>
                <a:schemeClr val="accent1">
                  <a:lumMod val="50000"/>
                </a:schemeClr>
              </a:solidFill>
            </a:endParaRPr>
          </a:p>
        </p:txBody>
      </p:sp>
      <p:sp>
        <p:nvSpPr>
          <p:cNvPr id="6" name="Прямоугольник 5"/>
          <p:cNvSpPr/>
          <p:nvPr/>
        </p:nvSpPr>
        <p:spPr>
          <a:xfrm>
            <a:off x="6715325" y="5805264"/>
            <a:ext cx="1837362" cy="369332"/>
          </a:xfrm>
          <a:prstGeom prst="rect">
            <a:avLst/>
          </a:prstGeom>
        </p:spPr>
        <p:txBody>
          <a:bodyPr wrap="none">
            <a:spAutoFit/>
          </a:bodyPr>
          <a:lstStyle/>
          <a:p>
            <a:r>
              <a:rPr lang="en-US" dirty="0" err="1">
                <a:solidFill>
                  <a:schemeClr val="tx2">
                    <a:lumMod val="25000"/>
                  </a:schemeClr>
                </a:solidFill>
              </a:rPr>
              <a:t>Komsomol</a:t>
            </a:r>
            <a:r>
              <a:rPr lang="en-US" dirty="0">
                <a:solidFill>
                  <a:schemeClr val="tx2">
                    <a:lumMod val="25000"/>
                  </a:schemeClr>
                </a:solidFill>
              </a:rPr>
              <a:t> park</a:t>
            </a:r>
          </a:p>
        </p:txBody>
      </p:sp>
      <p:sp>
        <p:nvSpPr>
          <p:cNvPr id="7" name="Прямоугольник 6"/>
          <p:cNvSpPr/>
          <p:nvPr/>
        </p:nvSpPr>
        <p:spPr>
          <a:xfrm>
            <a:off x="1294484" y="5805264"/>
            <a:ext cx="1980029" cy="369332"/>
          </a:xfrm>
          <a:prstGeom prst="rect">
            <a:avLst/>
          </a:prstGeom>
        </p:spPr>
        <p:txBody>
          <a:bodyPr wrap="none">
            <a:spAutoFit/>
          </a:bodyPr>
          <a:lstStyle/>
          <a:p>
            <a:r>
              <a:rPr lang="en-US" dirty="0">
                <a:solidFill>
                  <a:schemeClr val="bg2">
                    <a:lumMod val="75000"/>
                  </a:schemeClr>
                </a:solidFill>
              </a:rPr>
              <a:t>Avenue of heroes</a:t>
            </a:r>
            <a:endParaRPr lang="ru-RU" dirty="0">
              <a:solidFill>
                <a:schemeClr val="bg2">
                  <a:lumMod val="75000"/>
                </a:schemeClr>
              </a:solidFill>
            </a:endParaRPr>
          </a:p>
        </p:txBody>
      </p:sp>
      <p:sp>
        <p:nvSpPr>
          <p:cNvPr id="8" name="Прямоугольник 7"/>
          <p:cNvSpPr/>
          <p:nvPr/>
        </p:nvSpPr>
        <p:spPr>
          <a:xfrm>
            <a:off x="1324934" y="2739407"/>
            <a:ext cx="1417376" cy="369332"/>
          </a:xfrm>
          <a:prstGeom prst="rect">
            <a:avLst/>
          </a:prstGeom>
        </p:spPr>
        <p:txBody>
          <a:bodyPr wrap="none">
            <a:spAutoFit/>
          </a:bodyPr>
          <a:lstStyle/>
          <a:p>
            <a:r>
              <a:rPr lang="en-US" dirty="0">
                <a:solidFill>
                  <a:schemeClr val="accent1">
                    <a:lumMod val="50000"/>
                  </a:schemeClr>
                </a:solidFill>
              </a:rPr>
              <a:t>Jubilee park</a:t>
            </a:r>
            <a:endParaRPr lang="ru-RU" dirty="0">
              <a:solidFill>
                <a:schemeClr val="accent1">
                  <a:lumMod val="50000"/>
                </a:schemeClr>
              </a:solidFill>
            </a:endParaRPr>
          </a:p>
        </p:txBody>
      </p:sp>
    </p:spTree>
    <p:custDataLst>
      <p:tags r:id="rId1"/>
    </p:custDataLst>
    <p:extLst>
      <p:ext uri="{BB962C8B-B14F-4D97-AF65-F5344CB8AC3E}">
        <p14:creationId xmlns:p14="http://schemas.microsoft.com/office/powerpoint/2010/main" val="3045298971"/>
      </p:ext>
    </p:extLst>
  </p:cSld>
  <p:clrMapOvr>
    <a:masterClrMapping/>
  </p:clrMapOvr>
  <mc:AlternateContent xmlns:mc="http://schemas.openxmlformats.org/markup-compatibility/2006">
    <mc:Choice xmlns:p14="http://schemas.microsoft.com/office/powerpoint/2010/main" Requires="p14">
      <p:transition spd="slow" p14:dur="2000" advTm="27806">
        <p14:prism isContent="1"/>
      </p:transition>
    </mc:Choice>
    <mc:Fallback>
      <p:transition spd="slow" advTm="278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500"/>
                                        <p:tgtEl>
                                          <p:spTgt spid="2053"/>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by="(-#ppt_w*2)" calcmode="lin" valueType="num">
                                      <p:cBhvr rctx="PPT">
                                        <p:cTn id="33" dur="500" autoRev="1" fill="hold">
                                          <p:stCondLst>
                                            <p:cond delay="0"/>
                                          </p:stCondLst>
                                        </p:cTn>
                                        <p:tgtEl>
                                          <p:spTgt spid="4"/>
                                        </p:tgtEl>
                                        <p:attrNameLst>
                                          <p:attrName>ppt_w</p:attrName>
                                        </p:attrNameLst>
                                      </p:cBhvr>
                                    </p:anim>
                                    <p:anim by="(#ppt_w*0.50)" calcmode="lin" valueType="num">
                                      <p:cBhvr>
                                        <p:cTn id="34" dur="500" decel="50000" autoRev="1" fill="hold">
                                          <p:stCondLst>
                                            <p:cond delay="0"/>
                                          </p:stCondLst>
                                        </p:cTn>
                                        <p:tgtEl>
                                          <p:spTgt spid="4"/>
                                        </p:tgtEl>
                                        <p:attrNameLst>
                                          <p:attrName>ppt_x</p:attrName>
                                        </p:attrNameLst>
                                      </p:cBhvr>
                                    </p:anim>
                                    <p:anim from="(-#ppt_h/2)" to="(#ppt_y)" calcmode="lin" valueType="num">
                                      <p:cBhvr>
                                        <p:cTn id="35" dur="1000" fill="hold">
                                          <p:stCondLst>
                                            <p:cond delay="0"/>
                                          </p:stCondLst>
                                        </p:cTn>
                                        <p:tgtEl>
                                          <p:spTgt spid="4"/>
                                        </p:tgtEl>
                                        <p:attrNameLst>
                                          <p:attrName>ppt_y</p:attrName>
                                        </p:attrNameLst>
                                      </p:cBhvr>
                                    </p:anim>
                                    <p:animRot by="21600000">
                                      <p:cBhvr>
                                        <p:cTn id="36" dur="1000" fill="hold">
                                          <p:stCondLst>
                                            <p:cond delay="0"/>
                                          </p:stCondLst>
                                        </p:cTn>
                                        <p:tgtEl>
                                          <p:spTgt spid="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5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lt">
                                    <p:tmPct val="50000"/>
                                  </p:iterate>
                                  <p:childTnLst>
                                    <p:set>
                                      <p:cBhvr>
                                        <p:cTn id="45" dur="1" fill="hold">
                                          <p:stCondLst>
                                            <p:cond delay="0"/>
                                          </p:stCondLst>
                                        </p:cTn>
                                        <p:tgtEl>
                                          <p:spTgt spid="7"/>
                                        </p:tgtEl>
                                        <p:attrNameLst>
                                          <p:attrName>style.visibility</p:attrName>
                                        </p:attrNameLst>
                                      </p:cBhvr>
                                      <p:to>
                                        <p:strVal val="visible"/>
                                      </p:to>
                                    </p:set>
                                    <p:set>
                                      <p:cBhvr>
                                        <p:cTn id="46" dur="455" fill="hold">
                                          <p:stCondLst>
                                            <p:cond delay="0"/>
                                          </p:stCondLst>
                                        </p:cTn>
                                        <p:tgtEl>
                                          <p:spTgt spid="7"/>
                                        </p:tgtEl>
                                        <p:attrNameLst>
                                          <p:attrName>style.rotation</p:attrName>
                                        </p:attrNameLst>
                                      </p:cBhvr>
                                      <p:to>
                                        <p:strVal val="-45.0"/>
                                      </p:to>
                                    </p:set>
                                    <p:anim calcmode="lin" valueType="num">
                                      <p:cBhvr>
                                        <p:cTn id="47"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51"/>
                                        </p:tgtEl>
                                        <p:attrNameLst>
                                          <p:attrName>style.visibility</p:attrName>
                                        </p:attrNameLst>
                                      </p:cBhvr>
                                      <p:to>
                                        <p:strVal val="visible"/>
                                      </p:to>
                                    </p:set>
                                    <p:animEffect transition="in" filter="fade">
                                      <p:cBhvr>
                                        <p:cTn id="55" dur="500"/>
                                        <p:tgtEl>
                                          <p:spTgt spid="2051"/>
                                        </p:tgtEl>
                                      </p:cBhvr>
                                    </p:animEffec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6"/>
                                        </p:tgtEl>
                                        <p:attrNameLst>
                                          <p:attrName>style.visibility</p:attrName>
                                        </p:attrNameLst>
                                      </p:cBhvr>
                                      <p:to>
                                        <p:strVal val="visible"/>
                                      </p:to>
                                    </p:set>
                                    <p:anim by="(-#ppt_w*2)" calcmode="lin" valueType="num">
                                      <p:cBhvr rctx="PPT">
                                        <p:cTn id="60" dur="500" autoRev="1" fill="hold">
                                          <p:stCondLst>
                                            <p:cond delay="0"/>
                                          </p:stCondLst>
                                        </p:cTn>
                                        <p:tgtEl>
                                          <p:spTgt spid="6"/>
                                        </p:tgtEl>
                                        <p:attrNameLst>
                                          <p:attrName>ppt_w</p:attrName>
                                        </p:attrNameLst>
                                      </p:cBhvr>
                                    </p:anim>
                                    <p:anim by="(#ppt_w*0.50)" calcmode="lin" valueType="num">
                                      <p:cBhvr>
                                        <p:cTn id="61" dur="500" decel="50000" autoRev="1" fill="hold">
                                          <p:stCondLst>
                                            <p:cond delay="0"/>
                                          </p:stCondLst>
                                        </p:cTn>
                                        <p:tgtEl>
                                          <p:spTgt spid="6"/>
                                        </p:tgtEl>
                                        <p:attrNameLst>
                                          <p:attrName>ppt_x</p:attrName>
                                        </p:attrNameLst>
                                      </p:cBhvr>
                                    </p:anim>
                                    <p:anim from="(-#ppt_h/2)" to="(#ppt_y)" calcmode="lin" valueType="num">
                                      <p:cBhvr>
                                        <p:cTn id="62" dur="1000" fill="hold">
                                          <p:stCondLst>
                                            <p:cond delay="0"/>
                                          </p:stCondLst>
                                        </p:cTn>
                                        <p:tgtEl>
                                          <p:spTgt spid="6"/>
                                        </p:tgtEl>
                                        <p:attrNameLst>
                                          <p:attrName>ppt_y</p:attrName>
                                        </p:attrNameLst>
                                      </p:cBhvr>
                                    </p:anim>
                                    <p:animRot by="21600000">
                                      <p:cBhvr>
                                        <p:cTn id="63" dur="1000" fill="hold">
                                          <p:stCondLst>
                                            <p:cond delay="0"/>
                                          </p:stCondLst>
                                        </p:cTn>
                                        <p:tgtEl>
                                          <p:spTgt spid="6"/>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52"/>
                                        </p:tgtEl>
                                        <p:attrNameLst>
                                          <p:attrName>style.visibility</p:attrName>
                                        </p:attrNameLst>
                                      </p:cBhvr>
                                      <p:to>
                                        <p:strVal val="visible"/>
                                      </p:to>
                                    </p:set>
                                    <p:animEffect transition="in" filter="fade">
                                      <p:cBhvr>
                                        <p:cTn id="6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climate</a:t>
            </a:r>
            <a:br>
              <a:rPr lang="en-US" dirty="0"/>
            </a:br>
            <a:endParaRPr lang="ru-RU" dirty="0"/>
          </a:p>
        </p:txBody>
      </p:sp>
      <p:sp>
        <p:nvSpPr>
          <p:cNvPr id="3" name="Объект 2"/>
          <p:cNvSpPr>
            <a:spLocks noGrp="1"/>
          </p:cNvSpPr>
          <p:nvPr>
            <p:ph idx="1"/>
          </p:nvPr>
        </p:nvSpPr>
        <p:spPr>
          <a:xfrm>
            <a:off x="0" y="1340768"/>
            <a:ext cx="5025752" cy="3589656"/>
          </a:xfrm>
        </p:spPr>
        <p:txBody>
          <a:bodyPr>
            <a:normAutofit fontScale="77500" lnSpcReduction="20000"/>
          </a:bodyPr>
          <a:lstStyle/>
          <a:p>
            <a:r>
              <a:rPr lang="en-US" dirty="0" smtClean="0"/>
              <a:t>Theodosia </a:t>
            </a:r>
            <a:r>
              <a:rPr lang="en-US" dirty="0"/>
              <a:t>climate , warm and dry enough , combines the influence of the sea , the plains and foothills. High summer temperatures are relatively easily transferred through the action of refreshing breezes. Winters are short , with little snow . Sea bathing season lasts from May to October. The city is literally laced with sunshine. </a:t>
            </a: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4244741" cy="28529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00701192"/>
      </p:ext>
    </p:extLst>
  </p:cSld>
  <p:clrMapOvr>
    <a:masterClrMapping/>
  </p:clrMapOvr>
  <mc:AlternateContent xmlns:mc="http://schemas.openxmlformats.org/markup-compatibility/2006">
    <mc:Choice xmlns:p14="http://schemas.microsoft.com/office/powerpoint/2010/main" Requires="p14">
      <p:transition spd="slow" p14:dur="2000" advTm="40015">
        <p14:prism isContent="1"/>
      </p:transition>
    </mc:Choice>
    <mc:Fallback>
      <p:transition spd="slow" advTm="400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geographical position</a:t>
            </a:r>
            <a:endParaRPr lang="ru-RU" dirty="0"/>
          </a:p>
        </p:txBody>
      </p:sp>
      <p:sp>
        <p:nvSpPr>
          <p:cNvPr id="3" name="Объект 2"/>
          <p:cNvSpPr>
            <a:spLocks noGrp="1"/>
          </p:cNvSpPr>
          <p:nvPr>
            <p:ph idx="1"/>
          </p:nvPr>
        </p:nvSpPr>
        <p:spPr>
          <a:xfrm>
            <a:off x="914400" y="1783560"/>
            <a:ext cx="5313784" cy="3301624"/>
          </a:xfrm>
        </p:spPr>
        <p:txBody>
          <a:bodyPr>
            <a:normAutofit fontScale="77500" lnSpcReduction="20000"/>
          </a:bodyPr>
          <a:lstStyle/>
          <a:p>
            <a:r>
              <a:rPr lang="en-US" dirty="0"/>
              <a:t>Theodosius located in the south -east of the Crimean peninsula on the banks of a broad bay of the Black Sea and is located on the border , where the mountain chain smoothly into the steppe. Big </a:t>
            </a:r>
            <a:r>
              <a:rPr lang="en-US" dirty="0" err="1"/>
              <a:t>Feodosia</a:t>
            </a:r>
            <a:r>
              <a:rPr lang="en-US" dirty="0"/>
              <a:t> stretches for miles along the Black Sea coast and includes 16 settlements - Seaside, Shore , Ordzhonikidze , </a:t>
            </a:r>
            <a:r>
              <a:rPr lang="en-US" dirty="0" err="1"/>
              <a:t>Koktebel</a:t>
            </a:r>
            <a:r>
              <a:rPr lang="en-US" dirty="0"/>
              <a:t>, </a:t>
            </a:r>
            <a:r>
              <a:rPr lang="en-US" dirty="0" err="1"/>
              <a:t>Shebetovka</a:t>
            </a:r>
            <a:r>
              <a:rPr lang="en-US" dirty="0"/>
              <a:t> , Resort , etc.</a:t>
            </a:r>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846" y="4293095"/>
            <a:ext cx="3873153" cy="25412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3502292"/>
      </p:ext>
    </p:extLst>
  </p:cSld>
  <p:clrMapOvr>
    <a:masterClrMapping/>
  </p:clrMapOvr>
  <mc:AlternateContent xmlns:mc="http://schemas.openxmlformats.org/markup-compatibility/2006">
    <mc:Choice xmlns:p14="http://schemas.microsoft.com/office/powerpoint/2010/main" Requires="p14">
      <p:transition spd="slow" p14:dur="2000" advTm="44694">
        <p14:prism isContent="1"/>
      </p:transition>
    </mc:Choice>
    <mc:Fallback>
      <p:transition spd="slow" advTm="446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architecture</a:t>
            </a:r>
            <a:br>
              <a:rPr lang="en-US" dirty="0"/>
            </a:br>
            <a:endParaRPr lang="ru-RU" dirty="0"/>
          </a:p>
        </p:txBody>
      </p:sp>
      <p:sp>
        <p:nvSpPr>
          <p:cNvPr id="3" name="Объект 2"/>
          <p:cNvSpPr>
            <a:spLocks noGrp="1"/>
          </p:cNvSpPr>
          <p:nvPr>
            <p:ph idx="1"/>
          </p:nvPr>
        </p:nvSpPr>
        <p:spPr>
          <a:xfrm>
            <a:off x="914400" y="1783560"/>
            <a:ext cx="4017640" cy="3229616"/>
          </a:xfrm>
        </p:spPr>
        <p:txBody>
          <a:bodyPr>
            <a:normAutofit fontScale="77500" lnSpcReduction="20000"/>
          </a:bodyPr>
          <a:lstStyle/>
          <a:p>
            <a:r>
              <a:rPr lang="en-US" dirty="0" smtClean="0"/>
              <a:t>Different </a:t>
            </a:r>
            <a:r>
              <a:rPr lang="en-US" dirty="0"/>
              <a:t>cultures and the fate of many peoples have left their mark in the architectural appearance of this ancient city . Buildings constructed in the XIX- </a:t>
            </a:r>
            <a:r>
              <a:rPr lang="en-US" dirty="0" err="1"/>
              <a:t>XXv.v</a:t>
            </a:r>
            <a:r>
              <a:rPr lang="en-US" dirty="0"/>
              <a:t> . did not violate the original architectural style of the city and make it look like a Mediterranean city .</a:t>
            </a:r>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918" y="3906269"/>
            <a:ext cx="4391705" cy="2924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43044802"/>
      </p:ext>
    </p:extLst>
  </p:cSld>
  <p:clrMapOvr>
    <a:masterClrMapping/>
  </p:clrMapOvr>
  <mc:AlternateContent xmlns:mc="http://schemas.openxmlformats.org/markup-compatibility/2006">
    <mc:Choice xmlns:p14="http://schemas.microsoft.com/office/powerpoint/2010/main" Requires="p14">
      <p:transition spd="slow" p14:dur="2000" advTm="35557">
        <p14:prism isContent="1"/>
      </p:transition>
    </mc:Choice>
    <mc:Fallback>
      <p:transition spd="slow" advTm="355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Medicine and Health</a:t>
            </a:r>
            <a:br>
              <a:rPr lang="en-US" dirty="0"/>
            </a:br>
            <a:endParaRPr lang="ru-RU" dirty="0"/>
          </a:p>
        </p:txBody>
      </p:sp>
      <p:sp>
        <p:nvSpPr>
          <p:cNvPr id="3" name="Объект 2"/>
          <p:cNvSpPr>
            <a:spLocks noGrp="1"/>
          </p:cNvSpPr>
          <p:nvPr>
            <p:ph idx="1"/>
          </p:nvPr>
        </p:nvSpPr>
        <p:spPr>
          <a:xfrm>
            <a:off x="914400" y="1783560"/>
            <a:ext cx="3945632" cy="5605880"/>
          </a:xfrm>
        </p:spPr>
        <p:txBody>
          <a:bodyPr>
            <a:normAutofit fontScale="85000" lnSpcReduction="20000"/>
          </a:bodyPr>
          <a:lstStyle/>
          <a:p>
            <a:r>
              <a:rPr lang="en-US" dirty="0" smtClean="0"/>
              <a:t>Theodosius </a:t>
            </a:r>
            <a:r>
              <a:rPr lang="en-US" dirty="0"/>
              <a:t>- a well-known health resort of Crimea. Beneficial merger mountain , sea and steppe climate , clean and warm sea , mineral water " </a:t>
            </a:r>
            <a:r>
              <a:rPr lang="en-US" dirty="0" err="1"/>
              <a:t>Feodosia</a:t>
            </a:r>
            <a:r>
              <a:rPr lang="en-US" dirty="0"/>
              <a:t> " and effective therapeutic mud - are factors that each season attract many tourists not only from Ukraine , Russia and neighboring CIS countries , but also foreign </a:t>
            </a:r>
            <a:r>
              <a:rPr lang="en-US" dirty="0" smtClean="0"/>
              <a:t>nationals.</a:t>
            </a:r>
            <a:endParaRPr lang="ru-RU"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4225110"/>
            <a:ext cx="3914831" cy="26117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94209038"/>
      </p:ext>
    </p:extLst>
  </p:cSld>
  <p:clrMapOvr>
    <a:masterClrMapping/>
  </p:clrMapOvr>
  <mc:AlternateContent xmlns:mc="http://schemas.openxmlformats.org/markup-compatibility/2006">
    <mc:Choice xmlns:p14="http://schemas.microsoft.com/office/powerpoint/2010/main" Requires="p14">
      <p:transition spd="slow" p14:dur="2000" advTm="43983">
        <p14:prism isContent="1"/>
      </p:transition>
    </mc:Choice>
    <mc:Fallback>
      <p:transition spd="slow" advTm="439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fade">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Leisure and Cultural Activities</a:t>
            </a:r>
            <a:br>
              <a:rPr lang="en-US" dirty="0"/>
            </a:br>
            <a:endParaRPr lang="ru-RU" dirty="0"/>
          </a:p>
        </p:txBody>
      </p:sp>
      <p:sp>
        <p:nvSpPr>
          <p:cNvPr id="3" name="Объект 2"/>
          <p:cNvSpPr>
            <a:spLocks noGrp="1"/>
          </p:cNvSpPr>
          <p:nvPr>
            <p:ph idx="1"/>
          </p:nvPr>
        </p:nvSpPr>
        <p:spPr>
          <a:xfrm>
            <a:off x="914400" y="1783560"/>
            <a:ext cx="4449688" cy="4165720"/>
          </a:xfrm>
        </p:spPr>
        <p:txBody>
          <a:bodyPr>
            <a:normAutofit fontScale="70000" lnSpcReduction="20000"/>
          </a:bodyPr>
          <a:lstStyle/>
          <a:p>
            <a:r>
              <a:rPr lang="en-US" dirty="0"/>
              <a:t>Tour operators and museums offer familiarity with the sights of ancient Theodosia - Genoese fortress , the world's largest collection of paintings by the great artist Ivan </a:t>
            </a:r>
            <a:r>
              <a:rPr lang="en-US" dirty="0" err="1"/>
              <a:t>Aivazovsky</a:t>
            </a:r>
            <a:r>
              <a:rPr lang="en-US" dirty="0"/>
              <a:t> , local history museum , museum A. Green , visit </a:t>
            </a:r>
            <a:r>
              <a:rPr lang="en-US" dirty="0" err="1"/>
              <a:t>Koktebel</a:t>
            </a:r>
            <a:r>
              <a:rPr lang="en-US" dirty="0"/>
              <a:t> , the New World, the </a:t>
            </a:r>
            <a:r>
              <a:rPr lang="en-US" dirty="0" err="1"/>
              <a:t>Dolphinarium</a:t>
            </a:r>
            <a:r>
              <a:rPr lang="en-US" dirty="0"/>
              <a:t> , tours of the palaces of southern Crimea , boat trips to the reserve world level " </a:t>
            </a:r>
            <a:r>
              <a:rPr lang="en-US" dirty="0" err="1"/>
              <a:t>Karadag</a:t>
            </a:r>
            <a:r>
              <a:rPr lang="en-US" dirty="0"/>
              <a:t> " and other tours around Crimea .</a:t>
            </a:r>
          </a:p>
          <a:p>
            <a:endParaRPr lang="ru-R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93096"/>
            <a:ext cx="3491880" cy="22860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1969974"/>
      </p:ext>
    </p:extLst>
  </p:cSld>
  <p:clrMapOvr>
    <a:masterClrMapping/>
  </p:clrMapOvr>
  <mc:AlternateContent xmlns:mc="http://schemas.openxmlformats.org/markup-compatibility/2006">
    <mc:Choice xmlns:p14="http://schemas.microsoft.com/office/powerpoint/2010/main" Requires="p14">
      <p:transition spd="slow" p14:dur="2000" advTm="52042">
        <p14:prism isContent="1"/>
      </p:transition>
    </mc:Choice>
    <mc:Fallback>
      <p:transition spd="slow" advTm="52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6.5"/>
</p:tagLst>
</file>

<file path=ppt/tags/tag10.xml><?xml version="1.0" encoding="utf-8"?>
<p:tagLst xmlns:a="http://schemas.openxmlformats.org/drawingml/2006/main" xmlns:r="http://schemas.openxmlformats.org/officeDocument/2006/relationships" xmlns:p="http://schemas.openxmlformats.org/presentationml/2006/main">
  <p:tag name="TIMING" val="|0.9|7.8|7.6|13.9|12.8"/>
</p:tagLst>
</file>

<file path=ppt/tags/tag11.xml><?xml version="1.0" encoding="utf-8"?>
<p:tagLst xmlns:a="http://schemas.openxmlformats.org/drawingml/2006/main" xmlns:r="http://schemas.openxmlformats.org/officeDocument/2006/relationships" xmlns:p="http://schemas.openxmlformats.org/presentationml/2006/main">
  <p:tag name="TIMING" val="|0.4|9.1|37.7"/>
</p:tagLst>
</file>

<file path=ppt/tags/tag12.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1|8.6|27.6"/>
</p:tagLst>
</file>

<file path=ppt/tags/tag3.xml><?xml version="1.0" encoding="utf-8"?>
<p:tagLst xmlns:a="http://schemas.openxmlformats.org/drawingml/2006/main" xmlns:r="http://schemas.openxmlformats.org/officeDocument/2006/relationships" xmlns:p="http://schemas.openxmlformats.org/presentationml/2006/main">
  <p:tag name="TIMING" val="|0.4|8.4|2.2|2.4|2.7|2.7|2.7"/>
</p:tagLst>
</file>

<file path=ppt/tags/tag4.xml><?xml version="1.0" encoding="utf-8"?>
<p:tagLst xmlns:a="http://schemas.openxmlformats.org/drawingml/2006/main" xmlns:r="http://schemas.openxmlformats.org/officeDocument/2006/relationships" xmlns:p="http://schemas.openxmlformats.org/presentationml/2006/main">
  <p:tag name="TIMING" val="|0.4|2.6|1.6|2.5|1.3|4.6|1.8|7.8|1|2.6"/>
</p:tagLst>
</file>

<file path=ppt/tags/tag5.xml><?xml version="1.0" encoding="utf-8"?>
<p:tagLst xmlns:a="http://schemas.openxmlformats.org/drawingml/2006/main" xmlns:r="http://schemas.openxmlformats.org/officeDocument/2006/relationships" xmlns:p="http://schemas.openxmlformats.org/presentationml/2006/main">
  <p:tag name="TIMING" val="|0.9|5.7|29.3"/>
</p:tagLst>
</file>

<file path=ppt/tags/tag6.xml><?xml version="1.0" encoding="utf-8"?>
<p:tagLst xmlns:a="http://schemas.openxmlformats.org/drawingml/2006/main" xmlns:r="http://schemas.openxmlformats.org/officeDocument/2006/relationships" xmlns:p="http://schemas.openxmlformats.org/presentationml/2006/main">
  <p:tag name="TIMING" val="|1.1|11.7|30.3"/>
</p:tagLst>
</file>

<file path=ppt/tags/tag7.xml><?xml version="1.0" encoding="utf-8"?>
<p:tagLst xmlns:a="http://schemas.openxmlformats.org/drawingml/2006/main" xmlns:r="http://schemas.openxmlformats.org/officeDocument/2006/relationships" xmlns:p="http://schemas.openxmlformats.org/presentationml/2006/main">
  <p:tag name="TIMING" val="|0.5|7.2|24"/>
</p:tagLst>
</file>

<file path=ppt/tags/tag8.xml><?xml version="1.0" encoding="utf-8"?>
<p:tagLst xmlns:a="http://schemas.openxmlformats.org/drawingml/2006/main" xmlns:r="http://schemas.openxmlformats.org/officeDocument/2006/relationships" xmlns:p="http://schemas.openxmlformats.org/presentationml/2006/main">
  <p:tag name="TIMING" val="|0.9|9.7|28.7"/>
</p:tagLst>
</file>

<file path=ppt/tags/tag9.xml><?xml version="1.0" encoding="utf-8"?>
<p:tagLst xmlns:a="http://schemas.openxmlformats.org/drawingml/2006/main" xmlns:r="http://schemas.openxmlformats.org/officeDocument/2006/relationships" xmlns:p="http://schemas.openxmlformats.org/presentationml/2006/main">
  <p:tag name="TIMING" val="|0.8|15|3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111</TotalTime>
  <Words>550</Words>
  <Application>Microsoft Office PowerPoint</Application>
  <PresentationFormat>Экран (4:3)</PresentationFormat>
  <Paragraphs>42</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Feodosiya </vt:lpstr>
      <vt:lpstr>Tip of Theodosius </vt:lpstr>
      <vt:lpstr>Parks and gardens</vt:lpstr>
      <vt:lpstr>Презентация PowerPoint</vt:lpstr>
      <vt:lpstr>climate </vt:lpstr>
      <vt:lpstr>geographical position</vt:lpstr>
      <vt:lpstr>architecture </vt:lpstr>
      <vt:lpstr>Medicine and Health </vt:lpstr>
      <vt:lpstr>Leisure and Cultural Activities </vt:lpstr>
      <vt:lpstr>entertainment </vt:lpstr>
      <vt:lpstr>modern Theodosius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Феодосія</dc:title>
  <dc:creator>хакер</dc:creator>
  <cp:lastModifiedBy>хакер</cp:lastModifiedBy>
  <cp:revision>12</cp:revision>
  <dcterms:created xsi:type="dcterms:W3CDTF">2014-01-13T16:36:36Z</dcterms:created>
  <dcterms:modified xsi:type="dcterms:W3CDTF">2014-01-14T18:24:22Z</dcterms:modified>
</cp:coreProperties>
</file>