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3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61.jpeg"/><Relationship Id="rId1" Type="http://schemas.openxmlformats.org/officeDocument/2006/relationships/image" Target="../media/image1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8E72E4-2622-4E98-AF3E-D7D23760D6A6}" type="doc">
      <dgm:prSet loTypeId="urn:microsoft.com/office/officeart/2005/8/layout/arrow4" loCatId="relationship" qsTypeId="urn:microsoft.com/office/officeart/2005/8/quickstyle/3d5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3A52B51-C3B6-4ACD-9E4D-90260F2C4B5A}">
      <dgm:prSet phldrT="[Текст]"/>
      <dgm:spPr/>
      <dgm:t>
        <a:bodyPr/>
        <a:lstStyle/>
        <a:p>
          <a:r>
            <a:rPr lang="uk-UA" dirty="0" smtClean="0"/>
            <a:t>США : туристичний потік  45-50 млн. на рік;</a:t>
          </a:r>
          <a:endParaRPr lang="ru-RU" dirty="0"/>
        </a:p>
      </dgm:t>
    </dgm:pt>
    <dgm:pt modelId="{7920A52C-FA6C-4ADE-8D5F-C66352342599}" type="parTrans" cxnId="{824F6049-A278-4B9F-B794-DE1AD00B09AC}">
      <dgm:prSet/>
      <dgm:spPr/>
      <dgm:t>
        <a:bodyPr/>
        <a:lstStyle/>
        <a:p>
          <a:endParaRPr lang="ru-RU"/>
        </a:p>
      </dgm:t>
    </dgm:pt>
    <dgm:pt modelId="{94979879-71DE-477B-9E9B-1FE1A0500CD0}" type="sibTrans" cxnId="{824F6049-A278-4B9F-B794-DE1AD00B09AC}">
      <dgm:prSet/>
      <dgm:spPr/>
      <dgm:t>
        <a:bodyPr/>
        <a:lstStyle/>
        <a:p>
          <a:endParaRPr lang="ru-RU"/>
        </a:p>
      </dgm:t>
    </dgm:pt>
    <dgm:pt modelId="{D77D527E-3A38-4625-A8B3-4C5275FAFB34}">
      <dgm:prSet phldrT="[Текст]"/>
      <dgm:spPr/>
      <dgm:t>
        <a:bodyPr/>
        <a:lstStyle/>
        <a:p>
          <a:r>
            <a:rPr lang="uk-UA" dirty="0" smtClean="0"/>
            <a:t>Канада: туристичний потік 15-17 млн;</a:t>
          </a:r>
          <a:endParaRPr lang="ru-RU" dirty="0"/>
        </a:p>
      </dgm:t>
    </dgm:pt>
    <dgm:pt modelId="{27AECBEF-CC2C-45B9-9307-205E1F96B944}" type="parTrans" cxnId="{613452DD-F4EA-4B00-9E92-8AC5AF7117D7}">
      <dgm:prSet/>
      <dgm:spPr/>
      <dgm:t>
        <a:bodyPr/>
        <a:lstStyle/>
        <a:p>
          <a:endParaRPr lang="ru-RU"/>
        </a:p>
      </dgm:t>
    </dgm:pt>
    <dgm:pt modelId="{6D2A2746-8377-492C-9AFE-3E4EBDE265D1}" type="sibTrans" cxnId="{613452DD-F4EA-4B00-9E92-8AC5AF7117D7}">
      <dgm:prSet/>
      <dgm:spPr/>
      <dgm:t>
        <a:bodyPr/>
        <a:lstStyle/>
        <a:p>
          <a:endParaRPr lang="ru-RU"/>
        </a:p>
      </dgm:t>
    </dgm:pt>
    <dgm:pt modelId="{F4D83E3B-0A55-4431-BAB8-55003F29FE4B}" type="pres">
      <dgm:prSet presAssocID="{D88E72E4-2622-4E98-AF3E-D7D23760D6A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4DAD83-0B8E-4BDF-AC5E-8F95A040EB78}" type="pres">
      <dgm:prSet presAssocID="{43A52B51-C3B6-4ACD-9E4D-90260F2C4B5A}" presName="upArrow" presStyleLbl="node1" presStyleIdx="0" presStyleCnt="2"/>
      <dgm:spPr/>
    </dgm:pt>
    <dgm:pt modelId="{B7EFE938-2387-4EAF-8E08-F99FB831C319}" type="pres">
      <dgm:prSet presAssocID="{43A52B51-C3B6-4ACD-9E4D-90260F2C4B5A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7D1FD8-3C07-42BD-A916-CEE97FA86E64}" type="pres">
      <dgm:prSet presAssocID="{D77D527E-3A38-4625-A8B3-4C5275FAFB34}" presName="downArrow" presStyleLbl="node1" presStyleIdx="1" presStyleCnt="2"/>
      <dgm:spPr/>
    </dgm:pt>
    <dgm:pt modelId="{F5BAF0CD-E102-4A1A-BEF5-EF60876F3C7B}" type="pres">
      <dgm:prSet presAssocID="{D77D527E-3A38-4625-A8B3-4C5275FAFB34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3452DD-F4EA-4B00-9E92-8AC5AF7117D7}" srcId="{D88E72E4-2622-4E98-AF3E-D7D23760D6A6}" destId="{D77D527E-3A38-4625-A8B3-4C5275FAFB34}" srcOrd="1" destOrd="0" parTransId="{27AECBEF-CC2C-45B9-9307-205E1F96B944}" sibTransId="{6D2A2746-8377-492C-9AFE-3E4EBDE265D1}"/>
    <dgm:cxn modelId="{824F6049-A278-4B9F-B794-DE1AD00B09AC}" srcId="{D88E72E4-2622-4E98-AF3E-D7D23760D6A6}" destId="{43A52B51-C3B6-4ACD-9E4D-90260F2C4B5A}" srcOrd="0" destOrd="0" parTransId="{7920A52C-FA6C-4ADE-8D5F-C66352342599}" sibTransId="{94979879-71DE-477B-9E9B-1FE1A0500CD0}"/>
    <dgm:cxn modelId="{65A4910A-C357-4A0C-86BD-96F57DB98A97}" type="presOf" srcId="{D77D527E-3A38-4625-A8B3-4C5275FAFB34}" destId="{F5BAF0CD-E102-4A1A-BEF5-EF60876F3C7B}" srcOrd="0" destOrd="0" presId="urn:microsoft.com/office/officeart/2005/8/layout/arrow4"/>
    <dgm:cxn modelId="{1C651D88-52D1-4C80-A9E9-A4E98CBFC4CF}" type="presOf" srcId="{43A52B51-C3B6-4ACD-9E4D-90260F2C4B5A}" destId="{B7EFE938-2387-4EAF-8E08-F99FB831C319}" srcOrd="0" destOrd="0" presId="urn:microsoft.com/office/officeart/2005/8/layout/arrow4"/>
    <dgm:cxn modelId="{D7FEA579-9262-4F97-B54B-91071D21E48E}" type="presOf" srcId="{D88E72E4-2622-4E98-AF3E-D7D23760D6A6}" destId="{F4D83E3B-0A55-4431-BAB8-55003F29FE4B}" srcOrd="0" destOrd="0" presId="urn:microsoft.com/office/officeart/2005/8/layout/arrow4"/>
    <dgm:cxn modelId="{1B9AA11B-8A65-4ABA-B533-720DBE7F5EF4}" type="presParOf" srcId="{F4D83E3B-0A55-4431-BAB8-55003F29FE4B}" destId="{534DAD83-0B8E-4BDF-AC5E-8F95A040EB78}" srcOrd="0" destOrd="0" presId="urn:microsoft.com/office/officeart/2005/8/layout/arrow4"/>
    <dgm:cxn modelId="{D5EDE59A-A0C0-4E50-8A91-BF7CF659E4BC}" type="presParOf" srcId="{F4D83E3B-0A55-4431-BAB8-55003F29FE4B}" destId="{B7EFE938-2387-4EAF-8E08-F99FB831C319}" srcOrd="1" destOrd="0" presId="urn:microsoft.com/office/officeart/2005/8/layout/arrow4"/>
    <dgm:cxn modelId="{9BC8CF84-4EBA-42AE-A715-A2B03B53DE6A}" type="presParOf" srcId="{F4D83E3B-0A55-4431-BAB8-55003F29FE4B}" destId="{8D7D1FD8-3C07-42BD-A916-CEE97FA86E64}" srcOrd="2" destOrd="0" presId="urn:microsoft.com/office/officeart/2005/8/layout/arrow4"/>
    <dgm:cxn modelId="{8B74522D-9ABF-461D-895E-4D52BA84C96B}" type="presParOf" srcId="{F4D83E3B-0A55-4431-BAB8-55003F29FE4B}" destId="{F5BAF0CD-E102-4A1A-BEF5-EF60876F3C7B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219112-FE7E-4242-B13A-1475E6C15C9F}" type="doc">
      <dgm:prSet loTypeId="urn:microsoft.com/office/officeart/2008/layout/AscendingPictureAccentProcess" loCatId="picture" qsTypeId="urn:microsoft.com/office/officeart/2005/8/quickstyle/simple5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949F38F1-9949-4B3D-81AF-2ACCD03F8053}">
      <dgm:prSet phldrT="[Текст]" custT="1"/>
      <dgm:spPr/>
      <dgm:t>
        <a:bodyPr/>
        <a:lstStyle/>
        <a:p>
          <a:r>
            <a:rPr lang="uk-UA" sz="2800" b="1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Приозерний: </a:t>
          </a:r>
          <a:r>
            <a:rPr lang="uk-UA" sz="1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штати </a:t>
          </a:r>
          <a:r>
            <a:rPr lang="uk-UA" sz="1600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Приозер</a:t>
          </a:r>
          <a:r>
            <a:rPr lang="en-US" sz="1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’</a:t>
          </a:r>
          <a:r>
            <a:rPr lang="ru-RU" sz="1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я;</a:t>
          </a:r>
          <a:endParaRPr lang="ru-RU" sz="16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man Old Style" panose="02050604050505020204" pitchFamily="18" charset="0"/>
          </a:endParaRPr>
        </a:p>
      </dgm:t>
    </dgm:pt>
    <dgm:pt modelId="{F0538360-5D12-447D-BC15-F045218B745B}" type="parTrans" cxnId="{AE622728-66D2-4198-A09A-DB66A8BF0459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2B3B99CE-BED8-4AC7-B3BB-79FE0913E297}" type="sibTrans" cxnId="{AE622728-66D2-4198-A09A-DB66A8BF045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8000" r="-38000"/>
          </a:stretch>
        </a:blipFill>
      </dgm:spPr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9634043A-C74F-4014-B205-E4D68ACDAD25}">
      <dgm:prSet phldrT="[Текст]" custT="1"/>
      <dgm:spPr/>
      <dgm:t>
        <a:bodyPr/>
        <a:lstStyle/>
        <a:p>
          <a:r>
            <a:rPr lang="uk-UA" sz="2800" b="1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Гірський</a:t>
          </a:r>
          <a:r>
            <a:rPr lang="uk-UA" sz="28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: </a:t>
          </a:r>
          <a:r>
            <a:rPr lang="uk-UA" sz="1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штати Заходу, В межах Скелястих </a:t>
          </a:r>
          <a:r>
            <a:rPr lang="uk-UA" sz="1600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гі</a:t>
          </a:r>
          <a:r>
            <a:rPr lang="uk-UA" sz="1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;</a:t>
          </a:r>
          <a:endParaRPr lang="ru-RU" sz="16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man Old Style" panose="02050604050505020204" pitchFamily="18" charset="0"/>
          </a:endParaRPr>
        </a:p>
      </dgm:t>
    </dgm:pt>
    <dgm:pt modelId="{2FF4C43C-21CD-428E-8FE9-95FB9697B92F}" type="parTrans" cxnId="{AFDB5F1C-6CE3-4CB4-9581-FCD8779EB888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C5D4D491-D9BF-46BD-AFEC-AF483EF5900A}" type="sibTrans" cxnId="{AFDB5F1C-6CE3-4CB4-9581-FCD8779EB888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8A01019B-BD01-46B8-AF43-18F57F2D602A}">
      <dgm:prSet phldrT="[Текст]" custT="1"/>
      <dgm:spPr/>
      <dgm:t>
        <a:bodyPr/>
        <a:lstStyle/>
        <a:p>
          <a:r>
            <a:rPr lang="uk-UA" sz="2400" b="1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Приморський </a:t>
          </a:r>
          <a:r>
            <a:rPr lang="uk-UA" sz="28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: </a:t>
          </a:r>
          <a:r>
            <a:rPr lang="uk-UA" sz="1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Флорида, Каліфорнія, Гаїті;</a:t>
          </a:r>
          <a:endParaRPr lang="ru-RU" sz="16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man Old Style" panose="02050604050505020204" pitchFamily="18" charset="0"/>
          </a:endParaRPr>
        </a:p>
      </dgm:t>
    </dgm:pt>
    <dgm:pt modelId="{FE425BC1-AE84-4F29-9CC4-A7A5552A9DA7}" type="parTrans" cxnId="{7DA72EFB-82E2-4F0D-BCB6-66BC81E9B7B4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F8090F6C-BFFC-4B11-96E8-3BD553987F90}" type="sibTrans" cxnId="{7DA72EFB-82E2-4F0D-BCB6-66BC81E9B7B4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3A497F4C-4E6A-4FDB-8F90-50DDCB98D2EB}" type="pres">
      <dgm:prSet presAssocID="{56219112-FE7E-4242-B13A-1475E6C15C9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C973595-94B7-49D0-9CC2-555A2C0E3532}" type="pres">
      <dgm:prSet presAssocID="{56219112-FE7E-4242-B13A-1475E6C15C9F}" presName="dot1" presStyleLbl="alignNode1" presStyleIdx="0" presStyleCnt="12"/>
      <dgm:spPr/>
    </dgm:pt>
    <dgm:pt modelId="{990243B0-4A08-4670-B7CC-DB0D5A3B984D}" type="pres">
      <dgm:prSet presAssocID="{56219112-FE7E-4242-B13A-1475E6C15C9F}" presName="dot2" presStyleLbl="alignNode1" presStyleIdx="1" presStyleCnt="12"/>
      <dgm:spPr/>
    </dgm:pt>
    <dgm:pt modelId="{86F063A0-771B-4795-8E22-4E5576FF17EB}" type="pres">
      <dgm:prSet presAssocID="{56219112-FE7E-4242-B13A-1475E6C15C9F}" presName="dot3" presStyleLbl="alignNode1" presStyleIdx="2" presStyleCnt="12"/>
      <dgm:spPr/>
    </dgm:pt>
    <dgm:pt modelId="{CB613E2B-E5C1-4FA1-BE23-3973D01F54F6}" type="pres">
      <dgm:prSet presAssocID="{56219112-FE7E-4242-B13A-1475E6C15C9F}" presName="dot4" presStyleLbl="alignNode1" presStyleIdx="3" presStyleCnt="12"/>
      <dgm:spPr/>
    </dgm:pt>
    <dgm:pt modelId="{39066A34-630A-4C84-8BC8-F6D728134544}" type="pres">
      <dgm:prSet presAssocID="{56219112-FE7E-4242-B13A-1475E6C15C9F}" presName="dot5" presStyleLbl="alignNode1" presStyleIdx="4" presStyleCnt="12"/>
      <dgm:spPr/>
    </dgm:pt>
    <dgm:pt modelId="{8864A75B-085B-482D-9A8C-2E4C6F90E37F}" type="pres">
      <dgm:prSet presAssocID="{56219112-FE7E-4242-B13A-1475E6C15C9F}" presName="dotArrow1" presStyleLbl="alignNode1" presStyleIdx="5" presStyleCnt="12"/>
      <dgm:spPr/>
    </dgm:pt>
    <dgm:pt modelId="{ED7C4AC9-0AEE-443A-86CF-3242F3C46454}" type="pres">
      <dgm:prSet presAssocID="{56219112-FE7E-4242-B13A-1475E6C15C9F}" presName="dotArrow2" presStyleLbl="alignNode1" presStyleIdx="6" presStyleCnt="12"/>
      <dgm:spPr/>
    </dgm:pt>
    <dgm:pt modelId="{0D2F88DA-BF9F-4467-8F72-ED6CE2E6C2A2}" type="pres">
      <dgm:prSet presAssocID="{56219112-FE7E-4242-B13A-1475E6C15C9F}" presName="dotArrow3" presStyleLbl="alignNode1" presStyleIdx="7" presStyleCnt="12"/>
      <dgm:spPr/>
    </dgm:pt>
    <dgm:pt modelId="{4863E7C8-888B-4733-9A73-7BF2A570C277}" type="pres">
      <dgm:prSet presAssocID="{56219112-FE7E-4242-B13A-1475E6C15C9F}" presName="dotArrow4" presStyleLbl="alignNode1" presStyleIdx="8" presStyleCnt="12"/>
      <dgm:spPr/>
    </dgm:pt>
    <dgm:pt modelId="{C2F58041-F1C3-4002-8D1F-7FD96EBD3A60}" type="pres">
      <dgm:prSet presAssocID="{56219112-FE7E-4242-B13A-1475E6C15C9F}" presName="dotArrow5" presStyleLbl="alignNode1" presStyleIdx="9" presStyleCnt="12"/>
      <dgm:spPr/>
    </dgm:pt>
    <dgm:pt modelId="{FAF4D91B-6000-4325-A455-C0005987B612}" type="pres">
      <dgm:prSet presAssocID="{56219112-FE7E-4242-B13A-1475E6C15C9F}" presName="dotArrow6" presStyleLbl="alignNode1" presStyleIdx="10" presStyleCnt="12"/>
      <dgm:spPr/>
    </dgm:pt>
    <dgm:pt modelId="{F0F42636-63F1-496B-83E8-F578BFA662AF}" type="pres">
      <dgm:prSet presAssocID="{56219112-FE7E-4242-B13A-1475E6C15C9F}" presName="dotArrow7" presStyleLbl="alignNode1" presStyleIdx="11" presStyleCnt="12"/>
      <dgm:spPr/>
    </dgm:pt>
    <dgm:pt modelId="{EE1D5E1D-68F0-4030-9DE8-D1869A761E2E}" type="pres">
      <dgm:prSet presAssocID="{949F38F1-9949-4B3D-81AF-2ACCD03F8053}" presName="parTx1" presStyleLbl="node1" presStyleIdx="0" presStyleCnt="3"/>
      <dgm:spPr/>
      <dgm:t>
        <a:bodyPr/>
        <a:lstStyle/>
        <a:p>
          <a:endParaRPr lang="ru-RU"/>
        </a:p>
      </dgm:t>
    </dgm:pt>
    <dgm:pt modelId="{2118B48D-5C60-4BEA-9275-9B38DB000BF5}" type="pres">
      <dgm:prSet presAssocID="{2B3B99CE-BED8-4AC7-B3BB-79FE0913E297}" presName="picture1" presStyleCnt="0"/>
      <dgm:spPr/>
    </dgm:pt>
    <dgm:pt modelId="{54273D9A-CFFF-4FE8-850E-EEDB5D316F47}" type="pres">
      <dgm:prSet presAssocID="{2B3B99CE-BED8-4AC7-B3BB-79FE0913E297}" presName="imageRepeatNode" presStyleLbl="fgImgPlace1" presStyleIdx="0" presStyleCnt="3"/>
      <dgm:spPr/>
      <dgm:t>
        <a:bodyPr/>
        <a:lstStyle/>
        <a:p>
          <a:endParaRPr lang="ru-RU"/>
        </a:p>
      </dgm:t>
    </dgm:pt>
    <dgm:pt modelId="{AD421C3F-E85E-491D-ADCA-2538A991AC0B}" type="pres">
      <dgm:prSet presAssocID="{9634043A-C74F-4014-B205-E4D68ACDAD25}" presName="parTx2" presStyleLbl="node1" presStyleIdx="1" presStyleCnt="3"/>
      <dgm:spPr/>
      <dgm:t>
        <a:bodyPr/>
        <a:lstStyle/>
        <a:p>
          <a:endParaRPr lang="ru-RU"/>
        </a:p>
      </dgm:t>
    </dgm:pt>
    <dgm:pt modelId="{7A5335AC-C814-49E0-9CEB-CD2706F71E51}" type="pres">
      <dgm:prSet presAssocID="{C5D4D491-D9BF-46BD-AFEC-AF483EF5900A}" presName="picture2" presStyleCnt="0"/>
      <dgm:spPr/>
    </dgm:pt>
    <dgm:pt modelId="{EDAFB597-D1F9-4813-88B7-8C209A43385D}" type="pres">
      <dgm:prSet presAssocID="{C5D4D491-D9BF-46BD-AFEC-AF483EF5900A}" presName="imageRepeatNode" presStyleLbl="fgImgPlace1" presStyleIdx="1" presStyleCnt="3"/>
      <dgm:spPr/>
      <dgm:t>
        <a:bodyPr/>
        <a:lstStyle/>
        <a:p>
          <a:endParaRPr lang="ru-RU"/>
        </a:p>
      </dgm:t>
    </dgm:pt>
    <dgm:pt modelId="{B000863A-C7E5-4471-8ADA-C1D0E88D2118}" type="pres">
      <dgm:prSet presAssocID="{8A01019B-BD01-46B8-AF43-18F57F2D602A}" presName="parTx3" presStyleLbl="node1" presStyleIdx="2" presStyleCnt="3"/>
      <dgm:spPr/>
      <dgm:t>
        <a:bodyPr/>
        <a:lstStyle/>
        <a:p>
          <a:endParaRPr lang="ru-RU"/>
        </a:p>
      </dgm:t>
    </dgm:pt>
    <dgm:pt modelId="{AB13E9B2-7D5E-4D53-B7E6-DAA53EA2A01F}" type="pres">
      <dgm:prSet presAssocID="{F8090F6C-BFFC-4B11-96E8-3BD553987F90}" presName="picture3" presStyleCnt="0"/>
      <dgm:spPr/>
    </dgm:pt>
    <dgm:pt modelId="{12185ACF-4A56-48E2-9E8D-DD7C5A049377}" type="pres">
      <dgm:prSet presAssocID="{F8090F6C-BFFC-4B11-96E8-3BD553987F90}" presName="imageRepeatNode" presStyleLbl="fgImgPlace1" presStyleIdx="2" presStyleCnt="3"/>
      <dgm:spPr/>
      <dgm:t>
        <a:bodyPr/>
        <a:lstStyle/>
        <a:p>
          <a:endParaRPr lang="ru-RU"/>
        </a:p>
      </dgm:t>
    </dgm:pt>
  </dgm:ptLst>
  <dgm:cxnLst>
    <dgm:cxn modelId="{159B55FE-661A-4478-A65E-84AB791FB30B}" type="presOf" srcId="{C5D4D491-D9BF-46BD-AFEC-AF483EF5900A}" destId="{EDAFB597-D1F9-4813-88B7-8C209A43385D}" srcOrd="0" destOrd="0" presId="urn:microsoft.com/office/officeart/2008/layout/AscendingPictureAccentProcess"/>
    <dgm:cxn modelId="{2FAB9BA5-EDA5-49D8-AF95-27DB4BE10ECC}" type="presOf" srcId="{F8090F6C-BFFC-4B11-96E8-3BD553987F90}" destId="{12185ACF-4A56-48E2-9E8D-DD7C5A049377}" srcOrd="0" destOrd="0" presId="urn:microsoft.com/office/officeart/2008/layout/AscendingPictureAccentProcess"/>
    <dgm:cxn modelId="{84CDBEB4-2914-4912-9BA7-C51B4C8480D3}" type="presOf" srcId="{2B3B99CE-BED8-4AC7-B3BB-79FE0913E297}" destId="{54273D9A-CFFF-4FE8-850E-EEDB5D316F47}" srcOrd="0" destOrd="0" presId="urn:microsoft.com/office/officeart/2008/layout/AscendingPictureAccentProcess"/>
    <dgm:cxn modelId="{FBC3AC1F-EAF8-429D-9DC5-F387F30419CB}" type="presOf" srcId="{8A01019B-BD01-46B8-AF43-18F57F2D602A}" destId="{B000863A-C7E5-4471-8ADA-C1D0E88D2118}" srcOrd="0" destOrd="0" presId="urn:microsoft.com/office/officeart/2008/layout/AscendingPictureAccentProcess"/>
    <dgm:cxn modelId="{D39F05A1-3969-44BC-BCB9-A5141F4D56B3}" type="presOf" srcId="{9634043A-C74F-4014-B205-E4D68ACDAD25}" destId="{AD421C3F-E85E-491D-ADCA-2538A991AC0B}" srcOrd="0" destOrd="0" presId="urn:microsoft.com/office/officeart/2008/layout/AscendingPictureAccentProcess"/>
    <dgm:cxn modelId="{AFDB5F1C-6CE3-4CB4-9581-FCD8779EB888}" srcId="{56219112-FE7E-4242-B13A-1475E6C15C9F}" destId="{9634043A-C74F-4014-B205-E4D68ACDAD25}" srcOrd="1" destOrd="0" parTransId="{2FF4C43C-21CD-428E-8FE9-95FB9697B92F}" sibTransId="{C5D4D491-D9BF-46BD-AFEC-AF483EF5900A}"/>
    <dgm:cxn modelId="{AE622728-66D2-4198-A09A-DB66A8BF0459}" srcId="{56219112-FE7E-4242-B13A-1475E6C15C9F}" destId="{949F38F1-9949-4B3D-81AF-2ACCD03F8053}" srcOrd="0" destOrd="0" parTransId="{F0538360-5D12-447D-BC15-F045218B745B}" sibTransId="{2B3B99CE-BED8-4AC7-B3BB-79FE0913E297}"/>
    <dgm:cxn modelId="{7DA72EFB-82E2-4F0D-BCB6-66BC81E9B7B4}" srcId="{56219112-FE7E-4242-B13A-1475E6C15C9F}" destId="{8A01019B-BD01-46B8-AF43-18F57F2D602A}" srcOrd="2" destOrd="0" parTransId="{FE425BC1-AE84-4F29-9CC4-A7A5552A9DA7}" sibTransId="{F8090F6C-BFFC-4B11-96E8-3BD553987F90}"/>
    <dgm:cxn modelId="{21291AAE-B66D-4E3C-933C-C4987C3BA509}" type="presOf" srcId="{949F38F1-9949-4B3D-81AF-2ACCD03F8053}" destId="{EE1D5E1D-68F0-4030-9DE8-D1869A761E2E}" srcOrd="0" destOrd="0" presId="urn:microsoft.com/office/officeart/2008/layout/AscendingPictureAccentProcess"/>
    <dgm:cxn modelId="{6E3FD52F-E3F6-4750-8204-767AF85EEE84}" type="presOf" srcId="{56219112-FE7E-4242-B13A-1475E6C15C9F}" destId="{3A497F4C-4E6A-4FDB-8F90-50DDCB98D2EB}" srcOrd="0" destOrd="0" presId="urn:microsoft.com/office/officeart/2008/layout/AscendingPictureAccentProcess"/>
    <dgm:cxn modelId="{83182825-0340-4D59-87CD-486DE3A29CFC}" type="presParOf" srcId="{3A497F4C-4E6A-4FDB-8F90-50DDCB98D2EB}" destId="{9C973595-94B7-49D0-9CC2-555A2C0E3532}" srcOrd="0" destOrd="0" presId="urn:microsoft.com/office/officeart/2008/layout/AscendingPictureAccentProcess"/>
    <dgm:cxn modelId="{53BD827A-F762-43D6-A498-437D8F8D68D3}" type="presParOf" srcId="{3A497F4C-4E6A-4FDB-8F90-50DDCB98D2EB}" destId="{990243B0-4A08-4670-B7CC-DB0D5A3B984D}" srcOrd="1" destOrd="0" presId="urn:microsoft.com/office/officeart/2008/layout/AscendingPictureAccentProcess"/>
    <dgm:cxn modelId="{26760F4D-A2A0-4857-9C00-F97A1E90274F}" type="presParOf" srcId="{3A497F4C-4E6A-4FDB-8F90-50DDCB98D2EB}" destId="{86F063A0-771B-4795-8E22-4E5576FF17EB}" srcOrd="2" destOrd="0" presId="urn:microsoft.com/office/officeart/2008/layout/AscendingPictureAccentProcess"/>
    <dgm:cxn modelId="{DF7BB56A-9202-4CCB-BAD8-C1DF1BC1870E}" type="presParOf" srcId="{3A497F4C-4E6A-4FDB-8F90-50DDCB98D2EB}" destId="{CB613E2B-E5C1-4FA1-BE23-3973D01F54F6}" srcOrd="3" destOrd="0" presId="urn:microsoft.com/office/officeart/2008/layout/AscendingPictureAccentProcess"/>
    <dgm:cxn modelId="{4E59468B-8E06-4A6A-B371-C0D97B75278E}" type="presParOf" srcId="{3A497F4C-4E6A-4FDB-8F90-50DDCB98D2EB}" destId="{39066A34-630A-4C84-8BC8-F6D728134544}" srcOrd="4" destOrd="0" presId="urn:microsoft.com/office/officeart/2008/layout/AscendingPictureAccentProcess"/>
    <dgm:cxn modelId="{0F129CFF-877E-4A51-AE30-3413E94D6700}" type="presParOf" srcId="{3A497F4C-4E6A-4FDB-8F90-50DDCB98D2EB}" destId="{8864A75B-085B-482D-9A8C-2E4C6F90E37F}" srcOrd="5" destOrd="0" presId="urn:microsoft.com/office/officeart/2008/layout/AscendingPictureAccentProcess"/>
    <dgm:cxn modelId="{B18C501C-57BE-4B11-9685-7F38B84B16F9}" type="presParOf" srcId="{3A497F4C-4E6A-4FDB-8F90-50DDCB98D2EB}" destId="{ED7C4AC9-0AEE-443A-86CF-3242F3C46454}" srcOrd="6" destOrd="0" presId="urn:microsoft.com/office/officeart/2008/layout/AscendingPictureAccentProcess"/>
    <dgm:cxn modelId="{0D9C181C-8FA2-4F0F-AC9B-C345B67DE252}" type="presParOf" srcId="{3A497F4C-4E6A-4FDB-8F90-50DDCB98D2EB}" destId="{0D2F88DA-BF9F-4467-8F72-ED6CE2E6C2A2}" srcOrd="7" destOrd="0" presId="urn:microsoft.com/office/officeart/2008/layout/AscendingPictureAccentProcess"/>
    <dgm:cxn modelId="{CA48CE2C-E2FB-4B1C-8BCF-8AAE789D9178}" type="presParOf" srcId="{3A497F4C-4E6A-4FDB-8F90-50DDCB98D2EB}" destId="{4863E7C8-888B-4733-9A73-7BF2A570C277}" srcOrd="8" destOrd="0" presId="urn:microsoft.com/office/officeart/2008/layout/AscendingPictureAccentProcess"/>
    <dgm:cxn modelId="{2BE6563D-D3A8-488F-BAEA-6663B4FDDFEE}" type="presParOf" srcId="{3A497F4C-4E6A-4FDB-8F90-50DDCB98D2EB}" destId="{C2F58041-F1C3-4002-8D1F-7FD96EBD3A60}" srcOrd="9" destOrd="0" presId="urn:microsoft.com/office/officeart/2008/layout/AscendingPictureAccentProcess"/>
    <dgm:cxn modelId="{D8F5333F-50A2-4F24-8D19-E7135D888A43}" type="presParOf" srcId="{3A497F4C-4E6A-4FDB-8F90-50DDCB98D2EB}" destId="{FAF4D91B-6000-4325-A455-C0005987B612}" srcOrd="10" destOrd="0" presId="urn:microsoft.com/office/officeart/2008/layout/AscendingPictureAccentProcess"/>
    <dgm:cxn modelId="{64C27E8D-9650-4B3A-90E0-C1B533163209}" type="presParOf" srcId="{3A497F4C-4E6A-4FDB-8F90-50DDCB98D2EB}" destId="{F0F42636-63F1-496B-83E8-F578BFA662AF}" srcOrd="11" destOrd="0" presId="urn:microsoft.com/office/officeart/2008/layout/AscendingPictureAccentProcess"/>
    <dgm:cxn modelId="{AA23953F-CA05-44AF-9D2E-5FF7B2AC3504}" type="presParOf" srcId="{3A497F4C-4E6A-4FDB-8F90-50DDCB98D2EB}" destId="{EE1D5E1D-68F0-4030-9DE8-D1869A761E2E}" srcOrd="12" destOrd="0" presId="urn:microsoft.com/office/officeart/2008/layout/AscendingPictureAccentProcess"/>
    <dgm:cxn modelId="{E72DAFB6-3AB9-42E0-9681-5D0EC74FED6B}" type="presParOf" srcId="{3A497F4C-4E6A-4FDB-8F90-50DDCB98D2EB}" destId="{2118B48D-5C60-4BEA-9275-9B38DB000BF5}" srcOrd="13" destOrd="0" presId="urn:microsoft.com/office/officeart/2008/layout/AscendingPictureAccentProcess"/>
    <dgm:cxn modelId="{C6DE0C64-543D-4640-9317-381183897655}" type="presParOf" srcId="{2118B48D-5C60-4BEA-9275-9B38DB000BF5}" destId="{54273D9A-CFFF-4FE8-850E-EEDB5D316F47}" srcOrd="0" destOrd="0" presId="urn:microsoft.com/office/officeart/2008/layout/AscendingPictureAccentProcess"/>
    <dgm:cxn modelId="{8CF4CBC6-0E03-4BD6-8B65-3A91ABA54C98}" type="presParOf" srcId="{3A497F4C-4E6A-4FDB-8F90-50DDCB98D2EB}" destId="{AD421C3F-E85E-491D-ADCA-2538A991AC0B}" srcOrd="14" destOrd="0" presId="urn:microsoft.com/office/officeart/2008/layout/AscendingPictureAccentProcess"/>
    <dgm:cxn modelId="{3DFF9C86-1B78-4818-BE4F-CBF88746C61C}" type="presParOf" srcId="{3A497F4C-4E6A-4FDB-8F90-50DDCB98D2EB}" destId="{7A5335AC-C814-49E0-9CEB-CD2706F71E51}" srcOrd="15" destOrd="0" presId="urn:microsoft.com/office/officeart/2008/layout/AscendingPictureAccentProcess"/>
    <dgm:cxn modelId="{DC2D6CD3-3EAE-4EF4-9390-AEE276CC9223}" type="presParOf" srcId="{7A5335AC-C814-49E0-9CEB-CD2706F71E51}" destId="{EDAFB597-D1F9-4813-88B7-8C209A43385D}" srcOrd="0" destOrd="0" presId="urn:microsoft.com/office/officeart/2008/layout/AscendingPictureAccentProcess"/>
    <dgm:cxn modelId="{E1CBCDE9-460C-4F7D-A483-7CB990F7D8CB}" type="presParOf" srcId="{3A497F4C-4E6A-4FDB-8F90-50DDCB98D2EB}" destId="{B000863A-C7E5-4471-8ADA-C1D0E88D2118}" srcOrd="16" destOrd="0" presId="urn:microsoft.com/office/officeart/2008/layout/AscendingPictureAccentProcess"/>
    <dgm:cxn modelId="{F4A2F4AE-282B-439F-9177-E900445613FF}" type="presParOf" srcId="{3A497F4C-4E6A-4FDB-8F90-50DDCB98D2EB}" destId="{AB13E9B2-7D5E-4D53-B7E6-DAA53EA2A01F}" srcOrd="17" destOrd="0" presId="urn:microsoft.com/office/officeart/2008/layout/AscendingPictureAccentProcess"/>
    <dgm:cxn modelId="{B97A849E-0E50-4598-87DD-075F66A2979C}" type="presParOf" srcId="{AB13E9B2-7D5E-4D53-B7E6-DAA53EA2A01F}" destId="{12185ACF-4A56-48E2-9E8D-DD7C5A049377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DAD83-0B8E-4BDF-AC5E-8F95A040EB78}">
      <dsp:nvSpPr>
        <dsp:cNvPr id="0" name=""/>
        <dsp:cNvSpPr/>
      </dsp:nvSpPr>
      <dsp:spPr>
        <a:xfrm>
          <a:off x="2985" y="0"/>
          <a:ext cx="1791551" cy="3024060"/>
        </a:xfrm>
        <a:prstGeom prst="upArrow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FE938-2387-4EAF-8E08-F99FB831C319}">
      <dsp:nvSpPr>
        <dsp:cNvPr id="0" name=""/>
        <dsp:cNvSpPr/>
      </dsp:nvSpPr>
      <dsp:spPr>
        <a:xfrm>
          <a:off x="1848283" y="0"/>
          <a:ext cx="3040208" cy="3024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0" rIns="263144" bIns="263144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dirty="0" smtClean="0"/>
            <a:t>США : туристичний потік  45-50 млн. на рік;</a:t>
          </a:r>
          <a:endParaRPr lang="ru-RU" sz="3700" kern="1200" dirty="0"/>
        </a:p>
      </dsp:txBody>
      <dsp:txXfrm>
        <a:off x="1848283" y="0"/>
        <a:ext cx="3040208" cy="3024060"/>
      </dsp:txXfrm>
    </dsp:sp>
    <dsp:sp modelId="{8D7D1FD8-3C07-42BD-A916-CEE97FA86E64}">
      <dsp:nvSpPr>
        <dsp:cNvPr id="0" name=""/>
        <dsp:cNvSpPr/>
      </dsp:nvSpPr>
      <dsp:spPr>
        <a:xfrm>
          <a:off x="540451" y="3276066"/>
          <a:ext cx="1791551" cy="3024060"/>
        </a:xfrm>
        <a:prstGeom prst="downArrow">
          <a:avLst/>
        </a:prstGeom>
        <a:solidFill>
          <a:schemeClr val="accent4">
            <a:hueOff val="-1528355"/>
            <a:satOff val="-10245"/>
            <a:lumOff val="-10589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BAF0CD-E102-4A1A-BEF5-EF60876F3C7B}">
      <dsp:nvSpPr>
        <dsp:cNvPr id="0" name=""/>
        <dsp:cNvSpPr/>
      </dsp:nvSpPr>
      <dsp:spPr>
        <a:xfrm>
          <a:off x="2385749" y="3276066"/>
          <a:ext cx="3040208" cy="3024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0" rIns="263144" bIns="263144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dirty="0" smtClean="0"/>
            <a:t>Канада: туристичний потік 15-17 млн;</a:t>
          </a:r>
          <a:endParaRPr lang="ru-RU" sz="3700" kern="1200" dirty="0"/>
        </a:p>
      </dsp:txBody>
      <dsp:txXfrm>
        <a:off x="2385749" y="3276066"/>
        <a:ext cx="3040208" cy="30240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973595-94B7-49D0-9CC2-555A2C0E3532}">
      <dsp:nvSpPr>
        <dsp:cNvPr id="0" name=""/>
        <dsp:cNvSpPr/>
      </dsp:nvSpPr>
      <dsp:spPr>
        <a:xfrm>
          <a:off x="2714203" y="4754511"/>
          <a:ext cx="166336" cy="166336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90243B0-4A08-4670-B7CC-DB0D5A3B984D}">
      <dsp:nvSpPr>
        <dsp:cNvPr id="0" name=""/>
        <dsp:cNvSpPr/>
      </dsp:nvSpPr>
      <dsp:spPr>
        <a:xfrm>
          <a:off x="2400658" y="4905449"/>
          <a:ext cx="166336" cy="166336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18367"/>
                <a:satOff val="-2647"/>
                <a:lumOff val="7572"/>
                <a:alphaOff val="0"/>
                <a:shade val="85000"/>
                <a:satMod val="130000"/>
              </a:schemeClr>
            </a:gs>
            <a:gs pos="34000">
              <a:schemeClr val="accent3">
                <a:shade val="50000"/>
                <a:hueOff val="18367"/>
                <a:satOff val="-2647"/>
                <a:lumOff val="7572"/>
                <a:alphaOff val="0"/>
                <a:shade val="87000"/>
                <a:satMod val="125000"/>
              </a:schemeClr>
            </a:gs>
            <a:gs pos="70000">
              <a:schemeClr val="accent3">
                <a:shade val="50000"/>
                <a:hueOff val="18367"/>
                <a:satOff val="-2647"/>
                <a:lumOff val="7572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shade val="50000"/>
                <a:hueOff val="18367"/>
                <a:satOff val="-2647"/>
                <a:lumOff val="7572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3">
              <a:shade val="50000"/>
              <a:hueOff val="18367"/>
              <a:satOff val="-2647"/>
              <a:lumOff val="7572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6F063A0-771B-4795-8E22-4E5576FF17EB}">
      <dsp:nvSpPr>
        <dsp:cNvPr id="0" name=""/>
        <dsp:cNvSpPr/>
      </dsp:nvSpPr>
      <dsp:spPr>
        <a:xfrm>
          <a:off x="2072142" y="5024672"/>
          <a:ext cx="166336" cy="166336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36733"/>
                <a:satOff val="-5293"/>
                <a:lumOff val="15144"/>
                <a:alphaOff val="0"/>
                <a:shade val="85000"/>
                <a:satMod val="130000"/>
              </a:schemeClr>
            </a:gs>
            <a:gs pos="34000">
              <a:schemeClr val="accent3">
                <a:shade val="50000"/>
                <a:hueOff val="36733"/>
                <a:satOff val="-5293"/>
                <a:lumOff val="15144"/>
                <a:alphaOff val="0"/>
                <a:shade val="87000"/>
                <a:satMod val="125000"/>
              </a:schemeClr>
            </a:gs>
            <a:gs pos="70000">
              <a:schemeClr val="accent3">
                <a:shade val="50000"/>
                <a:hueOff val="36733"/>
                <a:satOff val="-5293"/>
                <a:lumOff val="15144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shade val="50000"/>
                <a:hueOff val="36733"/>
                <a:satOff val="-5293"/>
                <a:lumOff val="15144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3">
              <a:shade val="50000"/>
              <a:hueOff val="36733"/>
              <a:satOff val="-5293"/>
              <a:lumOff val="15144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B613E2B-E5C1-4FA1-BE23-3973D01F54F6}">
      <dsp:nvSpPr>
        <dsp:cNvPr id="0" name=""/>
        <dsp:cNvSpPr/>
      </dsp:nvSpPr>
      <dsp:spPr>
        <a:xfrm>
          <a:off x="4219553" y="3007274"/>
          <a:ext cx="166336" cy="166336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55100"/>
                <a:satOff val="-7940"/>
                <a:lumOff val="22716"/>
                <a:alphaOff val="0"/>
                <a:shade val="85000"/>
                <a:satMod val="130000"/>
              </a:schemeClr>
            </a:gs>
            <a:gs pos="34000">
              <a:schemeClr val="accent3">
                <a:shade val="50000"/>
                <a:hueOff val="55100"/>
                <a:satOff val="-7940"/>
                <a:lumOff val="22716"/>
                <a:alphaOff val="0"/>
                <a:shade val="87000"/>
                <a:satMod val="125000"/>
              </a:schemeClr>
            </a:gs>
            <a:gs pos="70000">
              <a:schemeClr val="accent3">
                <a:shade val="50000"/>
                <a:hueOff val="55100"/>
                <a:satOff val="-7940"/>
                <a:lumOff val="2271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shade val="50000"/>
                <a:hueOff val="55100"/>
                <a:satOff val="-7940"/>
                <a:lumOff val="2271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3">
              <a:shade val="50000"/>
              <a:hueOff val="55100"/>
              <a:satOff val="-7940"/>
              <a:lumOff val="22716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9066A34-630A-4C84-8BC8-F6D728134544}">
      <dsp:nvSpPr>
        <dsp:cNvPr id="0" name=""/>
        <dsp:cNvSpPr/>
      </dsp:nvSpPr>
      <dsp:spPr>
        <a:xfrm>
          <a:off x="4093137" y="3314435"/>
          <a:ext cx="166336" cy="166336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73467"/>
                <a:satOff val="-10587"/>
                <a:lumOff val="30288"/>
                <a:alphaOff val="0"/>
                <a:shade val="85000"/>
                <a:satMod val="130000"/>
              </a:schemeClr>
            </a:gs>
            <a:gs pos="34000">
              <a:schemeClr val="accent3">
                <a:shade val="50000"/>
                <a:hueOff val="73467"/>
                <a:satOff val="-10587"/>
                <a:lumOff val="30288"/>
                <a:alphaOff val="0"/>
                <a:shade val="87000"/>
                <a:satMod val="125000"/>
              </a:schemeClr>
            </a:gs>
            <a:gs pos="70000">
              <a:schemeClr val="accent3">
                <a:shade val="50000"/>
                <a:hueOff val="73467"/>
                <a:satOff val="-10587"/>
                <a:lumOff val="3028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shade val="50000"/>
                <a:hueOff val="73467"/>
                <a:satOff val="-10587"/>
                <a:lumOff val="3028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3">
              <a:shade val="50000"/>
              <a:hueOff val="73467"/>
              <a:satOff val="-10587"/>
              <a:lumOff val="30288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864A75B-085B-482D-9A8C-2E4C6F90E37F}">
      <dsp:nvSpPr>
        <dsp:cNvPr id="0" name=""/>
        <dsp:cNvSpPr/>
      </dsp:nvSpPr>
      <dsp:spPr>
        <a:xfrm>
          <a:off x="4003315" y="695048"/>
          <a:ext cx="166336" cy="166336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91833"/>
                <a:satOff val="-13233"/>
                <a:lumOff val="37860"/>
                <a:alphaOff val="0"/>
                <a:shade val="85000"/>
                <a:satMod val="130000"/>
              </a:schemeClr>
            </a:gs>
            <a:gs pos="34000">
              <a:schemeClr val="accent3">
                <a:shade val="50000"/>
                <a:hueOff val="91833"/>
                <a:satOff val="-13233"/>
                <a:lumOff val="37860"/>
                <a:alphaOff val="0"/>
                <a:shade val="87000"/>
                <a:satMod val="125000"/>
              </a:schemeClr>
            </a:gs>
            <a:gs pos="70000">
              <a:schemeClr val="accent3">
                <a:shade val="50000"/>
                <a:hueOff val="91833"/>
                <a:satOff val="-13233"/>
                <a:lumOff val="3786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shade val="50000"/>
                <a:hueOff val="91833"/>
                <a:satOff val="-13233"/>
                <a:lumOff val="3786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3">
              <a:shade val="50000"/>
              <a:hueOff val="91833"/>
              <a:satOff val="-13233"/>
              <a:lumOff val="3786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D7C4AC9-0AEE-443A-86CF-3242F3C46454}">
      <dsp:nvSpPr>
        <dsp:cNvPr id="0" name=""/>
        <dsp:cNvSpPr/>
      </dsp:nvSpPr>
      <dsp:spPr>
        <a:xfrm>
          <a:off x="4234523" y="548221"/>
          <a:ext cx="166336" cy="166336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110200"/>
                <a:satOff val="-15880"/>
                <a:lumOff val="45432"/>
                <a:alphaOff val="0"/>
                <a:shade val="85000"/>
                <a:satMod val="130000"/>
              </a:schemeClr>
            </a:gs>
            <a:gs pos="34000">
              <a:schemeClr val="accent3">
                <a:shade val="50000"/>
                <a:hueOff val="110200"/>
                <a:satOff val="-15880"/>
                <a:lumOff val="45432"/>
                <a:alphaOff val="0"/>
                <a:shade val="87000"/>
                <a:satMod val="125000"/>
              </a:schemeClr>
            </a:gs>
            <a:gs pos="70000">
              <a:schemeClr val="accent3">
                <a:shade val="50000"/>
                <a:hueOff val="110200"/>
                <a:satOff val="-15880"/>
                <a:lumOff val="45432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shade val="50000"/>
                <a:hueOff val="110200"/>
                <a:satOff val="-15880"/>
                <a:lumOff val="45432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3">
              <a:shade val="50000"/>
              <a:hueOff val="110200"/>
              <a:satOff val="-15880"/>
              <a:lumOff val="45432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2F88DA-BF9F-4467-8F72-ED6CE2E6C2A2}">
      <dsp:nvSpPr>
        <dsp:cNvPr id="0" name=""/>
        <dsp:cNvSpPr/>
      </dsp:nvSpPr>
      <dsp:spPr>
        <a:xfrm>
          <a:off x="4465732" y="401395"/>
          <a:ext cx="166336" cy="166336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91833"/>
                <a:satOff val="-13233"/>
                <a:lumOff val="37860"/>
                <a:alphaOff val="0"/>
                <a:shade val="85000"/>
                <a:satMod val="130000"/>
              </a:schemeClr>
            </a:gs>
            <a:gs pos="34000">
              <a:schemeClr val="accent3">
                <a:shade val="50000"/>
                <a:hueOff val="91833"/>
                <a:satOff val="-13233"/>
                <a:lumOff val="37860"/>
                <a:alphaOff val="0"/>
                <a:shade val="87000"/>
                <a:satMod val="125000"/>
              </a:schemeClr>
            </a:gs>
            <a:gs pos="70000">
              <a:schemeClr val="accent3">
                <a:shade val="50000"/>
                <a:hueOff val="91833"/>
                <a:satOff val="-13233"/>
                <a:lumOff val="3786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shade val="50000"/>
                <a:hueOff val="91833"/>
                <a:satOff val="-13233"/>
                <a:lumOff val="3786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3">
              <a:shade val="50000"/>
              <a:hueOff val="91833"/>
              <a:satOff val="-13233"/>
              <a:lumOff val="3786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863E7C8-888B-4733-9A73-7BF2A570C277}">
      <dsp:nvSpPr>
        <dsp:cNvPr id="0" name=""/>
        <dsp:cNvSpPr/>
      </dsp:nvSpPr>
      <dsp:spPr>
        <a:xfrm>
          <a:off x="4696940" y="548221"/>
          <a:ext cx="166336" cy="166336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73467"/>
                <a:satOff val="-10587"/>
                <a:lumOff val="30288"/>
                <a:alphaOff val="0"/>
                <a:shade val="85000"/>
                <a:satMod val="130000"/>
              </a:schemeClr>
            </a:gs>
            <a:gs pos="34000">
              <a:schemeClr val="accent3">
                <a:shade val="50000"/>
                <a:hueOff val="73467"/>
                <a:satOff val="-10587"/>
                <a:lumOff val="30288"/>
                <a:alphaOff val="0"/>
                <a:shade val="87000"/>
                <a:satMod val="125000"/>
              </a:schemeClr>
            </a:gs>
            <a:gs pos="70000">
              <a:schemeClr val="accent3">
                <a:shade val="50000"/>
                <a:hueOff val="73467"/>
                <a:satOff val="-10587"/>
                <a:lumOff val="3028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shade val="50000"/>
                <a:hueOff val="73467"/>
                <a:satOff val="-10587"/>
                <a:lumOff val="3028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3">
              <a:shade val="50000"/>
              <a:hueOff val="73467"/>
              <a:satOff val="-10587"/>
              <a:lumOff val="30288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2F58041-F1C3-4002-8D1F-7FD96EBD3A60}">
      <dsp:nvSpPr>
        <dsp:cNvPr id="0" name=""/>
        <dsp:cNvSpPr/>
      </dsp:nvSpPr>
      <dsp:spPr>
        <a:xfrm>
          <a:off x="4928148" y="695048"/>
          <a:ext cx="166336" cy="166336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55100"/>
                <a:satOff val="-7940"/>
                <a:lumOff val="22716"/>
                <a:alphaOff val="0"/>
                <a:shade val="85000"/>
                <a:satMod val="130000"/>
              </a:schemeClr>
            </a:gs>
            <a:gs pos="34000">
              <a:schemeClr val="accent3">
                <a:shade val="50000"/>
                <a:hueOff val="55100"/>
                <a:satOff val="-7940"/>
                <a:lumOff val="22716"/>
                <a:alphaOff val="0"/>
                <a:shade val="87000"/>
                <a:satMod val="125000"/>
              </a:schemeClr>
            </a:gs>
            <a:gs pos="70000">
              <a:schemeClr val="accent3">
                <a:shade val="50000"/>
                <a:hueOff val="55100"/>
                <a:satOff val="-7940"/>
                <a:lumOff val="2271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shade val="50000"/>
                <a:hueOff val="55100"/>
                <a:satOff val="-7940"/>
                <a:lumOff val="2271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3">
              <a:shade val="50000"/>
              <a:hueOff val="55100"/>
              <a:satOff val="-7940"/>
              <a:lumOff val="22716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AF4D91B-6000-4325-A455-C0005987B612}">
      <dsp:nvSpPr>
        <dsp:cNvPr id="0" name=""/>
        <dsp:cNvSpPr/>
      </dsp:nvSpPr>
      <dsp:spPr>
        <a:xfrm>
          <a:off x="4465732" y="710905"/>
          <a:ext cx="166336" cy="166336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36733"/>
                <a:satOff val="-5293"/>
                <a:lumOff val="15144"/>
                <a:alphaOff val="0"/>
                <a:shade val="85000"/>
                <a:satMod val="130000"/>
              </a:schemeClr>
            </a:gs>
            <a:gs pos="34000">
              <a:schemeClr val="accent3">
                <a:shade val="50000"/>
                <a:hueOff val="36733"/>
                <a:satOff val="-5293"/>
                <a:lumOff val="15144"/>
                <a:alphaOff val="0"/>
                <a:shade val="87000"/>
                <a:satMod val="125000"/>
              </a:schemeClr>
            </a:gs>
            <a:gs pos="70000">
              <a:schemeClr val="accent3">
                <a:shade val="50000"/>
                <a:hueOff val="36733"/>
                <a:satOff val="-5293"/>
                <a:lumOff val="15144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shade val="50000"/>
                <a:hueOff val="36733"/>
                <a:satOff val="-5293"/>
                <a:lumOff val="15144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3">
              <a:shade val="50000"/>
              <a:hueOff val="36733"/>
              <a:satOff val="-5293"/>
              <a:lumOff val="15144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0F42636-63F1-496B-83E8-F578BFA662AF}">
      <dsp:nvSpPr>
        <dsp:cNvPr id="0" name=""/>
        <dsp:cNvSpPr/>
      </dsp:nvSpPr>
      <dsp:spPr>
        <a:xfrm>
          <a:off x="4465732" y="1021003"/>
          <a:ext cx="166336" cy="166336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18367"/>
                <a:satOff val="-2647"/>
                <a:lumOff val="7572"/>
                <a:alphaOff val="0"/>
                <a:shade val="85000"/>
                <a:satMod val="130000"/>
              </a:schemeClr>
            </a:gs>
            <a:gs pos="34000">
              <a:schemeClr val="accent3">
                <a:shade val="50000"/>
                <a:hueOff val="18367"/>
                <a:satOff val="-2647"/>
                <a:lumOff val="7572"/>
                <a:alphaOff val="0"/>
                <a:shade val="87000"/>
                <a:satMod val="125000"/>
              </a:schemeClr>
            </a:gs>
            <a:gs pos="70000">
              <a:schemeClr val="accent3">
                <a:shade val="50000"/>
                <a:hueOff val="18367"/>
                <a:satOff val="-2647"/>
                <a:lumOff val="7572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shade val="50000"/>
                <a:hueOff val="18367"/>
                <a:satOff val="-2647"/>
                <a:lumOff val="7572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3">
              <a:shade val="50000"/>
              <a:hueOff val="18367"/>
              <a:satOff val="-2647"/>
              <a:lumOff val="7572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E1D5E1D-68F0-4030-9DE8-D1869A761E2E}">
      <dsp:nvSpPr>
        <dsp:cNvPr id="0" name=""/>
        <dsp:cNvSpPr/>
      </dsp:nvSpPr>
      <dsp:spPr>
        <a:xfrm>
          <a:off x="1261250" y="5378589"/>
          <a:ext cx="3587888" cy="962008"/>
        </a:xfrm>
        <a:prstGeom prst="round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59436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Приозерний: </a:t>
          </a:r>
          <a:r>
            <a:rPr lang="uk-UA" sz="16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штати </a:t>
          </a:r>
          <a:r>
            <a:rPr lang="uk-UA" sz="16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Приозер</a:t>
          </a:r>
          <a:r>
            <a:rPr lang="en-US" sz="16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’</a:t>
          </a:r>
          <a:r>
            <a:rPr lang="ru-RU" sz="16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я;</a:t>
          </a:r>
          <a:endParaRPr lang="ru-RU" sz="16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man Old Style" panose="02050604050505020204" pitchFamily="18" charset="0"/>
          </a:endParaRPr>
        </a:p>
      </dsp:txBody>
      <dsp:txXfrm>
        <a:off x="1308211" y="5425550"/>
        <a:ext cx="3493966" cy="868086"/>
      </dsp:txXfrm>
    </dsp:sp>
    <dsp:sp modelId="{54273D9A-CFFF-4FE8-850E-EEDB5D316F47}">
      <dsp:nvSpPr>
        <dsp:cNvPr id="0" name=""/>
        <dsp:cNvSpPr/>
      </dsp:nvSpPr>
      <dsp:spPr>
        <a:xfrm>
          <a:off x="266555" y="4435375"/>
          <a:ext cx="1663369" cy="166325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D421C3F-E85E-491D-ADCA-2538A991AC0B}">
      <dsp:nvSpPr>
        <dsp:cNvPr id="0" name=""/>
        <dsp:cNvSpPr/>
      </dsp:nvSpPr>
      <dsp:spPr>
        <a:xfrm>
          <a:off x="3569175" y="4129388"/>
          <a:ext cx="3587888" cy="962008"/>
        </a:xfrm>
        <a:prstGeom prst="roundRect">
          <a:avLst/>
        </a:prstGeom>
        <a:gradFill rotWithShape="0">
          <a:gsLst>
            <a:gs pos="0">
              <a:schemeClr val="accent3">
                <a:shade val="50000"/>
                <a:hueOff val="73467"/>
                <a:satOff val="-10587"/>
                <a:lumOff val="30288"/>
                <a:alphaOff val="0"/>
                <a:shade val="85000"/>
                <a:satMod val="130000"/>
              </a:schemeClr>
            </a:gs>
            <a:gs pos="34000">
              <a:schemeClr val="accent3">
                <a:shade val="50000"/>
                <a:hueOff val="73467"/>
                <a:satOff val="-10587"/>
                <a:lumOff val="30288"/>
                <a:alphaOff val="0"/>
                <a:shade val="87000"/>
                <a:satMod val="125000"/>
              </a:schemeClr>
            </a:gs>
            <a:gs pos="70000">
              <a:schemeClr val="accent3">
                <a:shade val="50000"/>
                <a:hueOff val="73467"/>
                <a:satOff val="-10587"/>
                <a:lumOff val="3028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shade val="50000"/>
                <a:hueOff val="73467"/>
                <a:satOff val="-10587"/>
                <a:lumOff val="3028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59436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Гірський</a:t>
          </a:r>
          <a:r>
            <a:rPr lang="uk-UA" sz="2800" b="0" kern="120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: </a:t>
          </a:r>
          <a:r>
            <a:rPr lang="uk-UA" sz="16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штати Заходу, В межах Скелястих </a:t>
          </a:r>
          <a:r>
            <a:rPr lang="uk-UA" sz="16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гі</a:t>
          </a:r>
          <a:r>
            <a:rPr lang="uk-UA" sz="16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;</a:t>
          </a:r>
          <a:endParaRPr lang="ru-RU" sz="16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man Old Style" panose="02050604050505020204" pitchFamily="18" charset="0"/>
          </a:endParaRPr>
        </a:p>
      </dsp:txBody>
      <dsp:txXfrm>
        <a:off x="3616136" y="4176349"/>
        <a:ext cx="3493966" cy="868086"/>
      </dsp:txXfrm>
    </dsp:sp>
    <dsp:sp modelId="{EDAFB597-D1F9-4813-88B7-8C209A43385D}">
      <dsp:nvSpPr>
        <dsp:cNvPr id="0" name=""/>
        <dsp:cNvSpPr/>
      </dsp:nvSpPr>
      <dsp:spPr>
        <a:xfrm>
          <a:off x="2574480" y="3186174"/>
          <a:ext cx="1663369" cy="166325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000863A-C7E5-4471-8ADA-C1D0E88D2118}">
      <dsp:nvSpPr>
        <dsp:cNvPr id="0" name=""/>
        <dsp:cNvSpPr/>
      </dsp:nvSpPr>
      <dsp:spPr>
        <a:xfrm>
          <a:off x="4628742" y="2234737"/>
          <a:ext cx="3515207" cy="962008"/>
        </a:xfrm>
        <a:prstGeom prst="roundRect">
          <a:avLst/>
        </a:prstGeom>
        <a:gradFill rotWithShape="0">
          <a:gsLst>
            <a:gs pos="0">
              <a:schemeClr val="accent3">
                <a:shade val="50000"/>
                <a:hueOff val="73467"/>
                <a:satOff val="-10587"/>
                <a:lumOff val="30288"/>
                <a:alphaOff val="0"/>
                <a:shade val="85000"/>
                <a:satMod val="130000"/>
              </a:schemeClr>
            </a:gs>
            <a:gs pos="34000">
              <a:schemeClr val="accent3">
                <a:shade val="50000"/>
                <a:hueOff val="73467"/>
                <a:satOff val="-10587"/>
                <a:lumOff val="30288"/>
                <a:alphaOff val="0"/>
                <a:shade val="87000"/>
                <a:satMod val="125000"/>
              </a:schemeClr>
            </a:gs>
            <a:gs pos="70000">
              <a:schemeClr val="accent3">
                <a:shade val="50000"/>
                <a:hueOff val="73467"/>
                <a:satOff val="-10587"/>
                <a:lumOff val="3028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shade val="50000"/>
                <a:hueOff val="73467"/>
                <a:satOff val="-10587"/>
                <a:lumOff val="3028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59436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Приморський </a:t>
          </a:r>
          <a:r>
            <a:rPr lang="uk-UA" sz="2800" b="0" kern="120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: </a:t>
          </a:r>
          <a:r>
            <a:rPr lang="uk-UA" sz="16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rPr>
            <a:t>Флорида, Каліфорнія, Гаїті;</a:t>
          </a:r>
          <a:endParaRPr lang="ru-RU" sz="16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man Old Style" panose="02050604050505020204" pitchFamily="18" charset="0"/>
          </a:endParaRPr>
        </a:p>
      </dsp:txBody>
      <dsp:txXfrm>
        <a:off x="4675703" y="2281698"/>
        <a:ext cx="3421285" cy="868086"/>
      </dsp:txXfrm>
    </dsp:sp>
    <dsp:sp modelId="{12185ACF-4A56-48E2-9E8D-DD7C5A049377}">
      <dsp:nvSpPr>
        <dsp:cNvPr id="0" name=""/>
        <dsp:cNvSpPr/>
      </dsp:nvSpPr>
      <dsp:spPr>
        <a:xfrm>
          <a:off x="3634047" y="1291522"/>
          <a:ext cx="1663369" cy="166325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840D-BC43-47C7-838B-D7804D8725B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FC7B-CBCC-4918-B141-A7ADE35AFC8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62293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840D-BC43-47C7-838B-D7804D8725B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FC7B-CBCC-4918-B141-A7ADE35AF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9016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840D-BC43-47C7-838B-D7804D8725B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FC7B-CBCC-4918-B141-A7ADE35AF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050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840D-BC43-47C7-838B-D7804D8725B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FC7B-CBCC-4918-B141-A7ADE35AF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011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840D-BC43-47C7-838B-D7804D8725B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FC7B-CBCC-4918-B141-A7ADE35AFC8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11874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840D-BC43-47C7-838B-D7804D8725B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FC7B-CBCC-4918-B141-A7ADE35AF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0717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840D-BC43-47C7-838B-D7804D8725B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FC7B-CBCC-4918-B141-A7ADE35AF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9043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840D-BC43-47C7-838B-D7804D8725B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FC7B-CBCC-4918-B141-A7ADE35AF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2963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840D-BC43-47C7-838B-D7804D8725B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FC7B-CBCC-4918-B141-A7ADE35AF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3408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01E840D-BC43-47C7-838B-D7804D8725B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F4EFC7B-CBCC-4918-B141-A7ADE35AF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865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840D-BC43-47C7-838B-D7804D8725B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FC7B-CBCC-4918-B141-A7ADE35AF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757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01E840D-BC43-47C7-838B-D7804D8725B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F4EFC7B-CBCC-4918-B141-A7ADE35AFC8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4388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eg"/><Relationship Id="rId5" Type="http://schemas.openxmlformats.org/officeDocument/2006/relationships/image" Target="NUL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1821" y="245660"/>
            <a:ext cx="7795719" cy="5017516"/>
          </a:xfrm>
        </p:spPr>
        <p:txBody>
          <a:bodyPr>
            <a:normAutofit fontScale="90000"/>
          </a:bodyPr>
          <a:lstStyle/>
          <a:p>
            <a:r>
              <a:rPr lang="uk-UA" sz="2700" b="1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12. </a:t>
            </a:r>
            <a:r>
              <a:rPr lang="uk-UA" sz="4400" b="1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США і Канада </a:t>
            </a:r>
            <a:r>
              <a:rPr lang="uk-UA" sz="2700" b="1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- країни, що входять до групи економічно розвинутих країн світу. В обох міжнародний туризм досить розвинутий і є провідною галуззю економіки. Загальна річна сума доходів від міжнародного туризму в США майже у 10 разів перевищує надходження : від цієї галузі в Канаді. Поясніть географічні чинники, і що зумовлюють ці відмінності у розвитку міжнародного туризму в зазначених країнах.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34" name="Picture 10" descr="http://flags.redpixart.com/img/1815/flag_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1422" y="-370737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" r="68"/>
          <a:stretch>
            <a:fillRect/>
          </a:stretch>
        </p:blipFill>
        <p:spPr>
          <a:xfrm>
            <a:off x="66254" y="4435149"/>
            <a:ext cx="4879264" cy="2034280"/>
          </a:xfrm>
          <a:prstGeom prst="rect">
            <a:avLst/>
          </a:prstGeo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376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892" y="4388436"/>
            <a:ext cx="3200400" cy="2286000"/>
          </a:xfrm>
        </p:spPr>
        <p:txBody>
          <a:bodyPr>
            <a:noAutofit/>
          </a:bodyPr>
          <a:lstStyle/>
          <a:p>
            <a:r>
              <a:rPr lang="uk-UA" sz="4400" b="1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США – центр світового спорту</a:t>
            </a:r>
            <a:endParaRPr lang="ru-RU" sz="4400" b="1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5" name="Picture 2" descr="http://salix-tours.com/images/stories/rabota-in-us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58698">
            <a:off x="322656" y="1279639"/>
            <a:ext cx="3502025" cy="217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megasport.tv/uploads/posts/2012-07/1343562546_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8039" y="0"/>
            <a:ext cx="5001746" cy="296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3.bp.blogspot.com/-AQNgAIVMhBE/T0FHmz0l0uI/AAAAAAAABGY/e9ZPVTi7wrU/s1600/ahl-league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9455" y="2961564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546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1777" y="5110405"/>
            <a:ext cx="7663219" cy="1747595"/>
          </a:xfrm>
        </p:spPr>
        <p:txBody>
          <a:bodyPr>
            <a:normAutofit/>
          </a:bodyPr>
          <a:lstStyle/>
          <a:p>
            <a:r>
              <a:rPr lang="uk-UA" sz="4400" b="1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Адміністративний </a:t>
            </a:r>
            <a:br>
              <a:rPr lang="uk-UA" sz="4400" b="1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</a:br>
            <a:r>
              <a:rPr lang="uk-UA" sz="4400" b="1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поділ США</a:t>
            </a:r>
            <a:endParaRPr lang="ru-RU" sz="4400" b="1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7" t="1441" r="1082" b="1982"/>
          <a:stretch/>
        </p:blipFill>
        <p:spPr>
          <a:xfrm>
            <a:off x="4115057" y="382135"/>
            <a:ext cx="7901749" cy="4872252"/>
          </a:xfrm>
        </p:spPr>
      </p:pic>
      <p:pic>
        <p:nvPicPr>
          <p:cNvPr id="10242" name="Picture 2" descr="http://s3.amazonaws.com/FratMusic-Site-Images/assets/cover/united_states_of_america_6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18639">
            <a:off x="-66612" y="1496436"/>
            <a:ext cx="4653433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22097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7939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prousa.ru/images/geografia/climate/climate_zo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8110"/>
            <a:ext cx="6762934" cy="467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1794" y="-2032636"/>
            <a:ext cx="9504045" cy="8387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0985" y="1214650"/>
            <a:ext cx="55710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Клімат США</a:t>
            </a:r>
            <a:endParaRPr lang="ru-RU" sz="9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195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33348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089" y="5416114"/>
            <a:ext cx="10113645" cy="822960"/>
          </a:xfrm>
        </p:spPr>
        <p:txBody>
          <a:bodyPr/>
          <a:lstStyle/>
          <a:p>
            <a:r>
              <a:rPr lang="uk-UA" sz="4800" b="1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Кордон між США і Канадою</a:t>
            </a:r>
            <a:endParaRPr lang="ru-RU" sz="4800" b="1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0682" y="368489"/>
            <a:ext cx="8918662" cy="4414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01781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97526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31400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10" y="3739633"/>
            <a:ext cx="4039736" cy="2286000"/>
          </a:xfrm>
        </p:spPr>
        <p:txBody>
          <a:bodyPr>
            <a:normAutofit/>
          </a:bodyPr>
          <a:lstStyle/>
          <a:p>
            <a:r>
              <a:rPr lang="uk-UA" sz="4800" b="1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Національні парки</a:t>
            </a:r>
            <a:endParaRPr lang="ru-RU" sz="4800" b="1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48667" y="3046307"/>
            <a:ext cx="3224284" cy="284556"/>
          </a:xfrm>
        </p:spPr>
        <p:txBody>
          <a:bodyPr>
            <a:noAutofit/>
          </a:bodyPr>
          <a:lstStyle/>
          <a:p>
            <a:r>
              <a:rPr lang="uk-UA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«</a:t>
            </a:r>
            <a:r>
              <a:rPr lang="uk-UA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Банфф</a:t>
            </a:r>
            <a:r>
              <a:rPr lang="uk-UA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Picture 10" descr="http://flags.redpixart.com/img/1815/flag_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37360" y="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www.topglobus.ru/krasne-fotky/staty/262/moraine-lake--banff-national-park--cana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0847" y="119987"/>
            <a:ext cx="3911457" cy="274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ofib.ru/img/styles/foto800/public/priroda/nacionalnyy_park_yoho_v_kanade-2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8667" y="3739634"/>
            <a:ext cx="3853637" cy="248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4290847" y="6335306"/>
            <a:ext cx="3224284" cy="28455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«</a:t>
            </a:r>
            <a:r>
              <a:rPr lang="uk-UA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Йохо</a:t>
            </a:r>
            <a:r>
              <a:rPr lang="uk-UA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2294" name="Picture 6" descr="http://static.tonkosti.ru/images/e/e4/%D0%90%D1%82%D0%B0%D0%B1%D0%B0%D1%81%D0%BA%D0%B0-%D0%A0%D0%B8%D0%B2%D0%B5%D1%80,_%D0%92%D1%83%D0%B4-%D0%91%D0%B0%D1%84%D1%84%D0%B0%D0%BB%D0%BE,_%D0%9A%D0%B0%D0%BD%D0%B0%D0%B4%D0%B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7146" y="119986"/>
            <a:ext cx="3509960" cy="274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8699984" y="3046307"/>
            <a:ext cx="3224284" cy="28455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«</a:t>
            </a:r>
            <a:r>
              <a:rPr lang="uk-UA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Вуд-Баффало</a:t>
            </a:r>
            <a:r>
              <a:rPr lang="uk-UA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2296" name="Picture 8" descr="http://newpix.ru/wp-content/uploads/2013/10/Jasper_National_Park_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7146" y="3739633"/>
            <a:ext cx="3509960" cy="248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8699984" y="6221072"/>
            <a:ext cx="3224284" cy="28455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«</a:t>
            </a:r>
            <a:r>
              <a:rPr lang="uk-UA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Джаспер</a:t>
            </a:r>
            <a:r>
              <a:rPr lang="uk-UA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6351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4798" y="4572000"/>
            <a:ext cx="10406419" cy="2286000"/>
          </a:xfrm>
        </p:spPr>
        <p:txBody>
          <a:bodyPr/>
          <a:lstStyle/>
          <a:p>
            <a:r>
              <a:rPr lang="uk-UA" b="1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Адміністративний поділ Канади</a:t>
            </a:r>
            <a:endParaRPr lang="ru-RU" b="1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0521" y="-400926"/>
            <a:ext cx="7127525" cy="6160219"/>
          </a:xfrm>
        </p:spPr>
      </p:pic>
      <p:pic>
        <p:nvPicPr>
          <p:cNvPr id="6" name="Picture 10" descr="http://flags.redpixart.com/img/1815/flag_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37360" y="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9148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45660" y="758952"/>
            <a:ext cx="6741994" cy="3566160"/>
          </a:xfrm>
        </p:spPr>
        <p:txBody>
          <a:bodyPr>
            <a:noAutofit/>
          </a:bodyPr>
          <a:lstStyle/>
          <a:p>
            <a:r>
              <a:rPr lang="ru-RU" sz="6000" b="1" i="1" u="sng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Туризм</a:t>
            </a:r>
            <a:r>
              <a:rPr lang="ru-RU" sz="4400" b="1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400" b="1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є </a:t>
            </a:r>
            <a:r>
              <a:rPr lang="ru-RU" sz="4400" b="1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похідним</a:t>
            </a:r>
            <a:r>
              <a:rPr lang="ru-RU" sz="4400" b="1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400" b="1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від</a:t>
            </a:r>
            <a:r>
              <a:rPr lang="ru-RU" sz="4400" b="1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400" b="1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французького</a:t>
            </a:r>
            <a:r>
              <a:rPr lang="ru-RU" sz="4400" b="1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000" b="1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tour </a:t>
            </a:r>
            <a:r>
              <a:rPr lang="en-US" sz="4400" b="1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</a:t>
            </a:r>
            <a:r>
              <a:rPr lang="ru-RU" sz="4400" b="1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прогулянка</a:t>
            </a:r>
            <a:r>
              <a:rPr lang="ru-RU" sz="4400" b="1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4400" b="1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поїздка</a:t>
            </a:r>
            <a:r>
              <a:rPr lang="ru-RU" sz="4400" b="1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) і </a:t>
            </a:r>
            <a:r>
              <a:rPr lang="ru-RU" sz="4400" b="1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являє</a:t>
            </a:r>
            <a:r>
              <a:rPr lang="ru-RU" sz="4400" b="1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собою </a:t>
            </a:r>
            <a:r>
              <a:rPr lang="ru-RU" sz="4400" b="1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подорож</a:t>
            </a:r>
            <a:r>
              <a:rPr lang="ru-RU" sz="4400" b="1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у </a:t>
            </a:r>
            <a:r>
              <a:rPr lang="ru-RU" sz="4400" b="1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вільний</a:t>
            </a:r>
            <a:r>
              <a:rPr lang="ru-RU" sz="4400" b="1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час, один </a:t>
            </a:r>
            <a:r>
              <a:rPr lang="ru-RU" sz="4400" b="1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із</a:t>
            </a:r>
            <a:r>
              <a:rPr lang="ru-RU" sz="4400" b="1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400" b="1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видів</a:t>
            </a:r>
            <a:r>
              <a:rPr lang="ru-RU" sz="4400" b="1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активного </a:t>
            </a:r>
            <a:r>
              <a:rPr lang="ru-RU" sz="4400" b="1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відпочинку</a:t>
            </a:r>
            <a:r>
              <a:rPr lang="ru-RU" sz="4400" b="1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0450" y="1029462"/>
            <a:ext cx="478155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044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0756" y="4473828"/>
            <a:ext cx="9186755" cy="2286000"/>
          </a:xfrm>
        </p:spPr>
        <p:txBody>
          <a:bodyPr>
            <a:noAutofit/>
          </a:bodyPr>
          <a:lstStyle/>
          <a:p>
            <a:r>
              <a:rPr lang="uk-UA" sz="4000" b="1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Звичайні айсберги «відпочивають» біля берегів Лабрадору</a:t>
            </a:r>
            <a:endParaRPr lang="ru-RU" sz="4000" b="1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13314" name="Picture 2" descr="http://kp.ru/f/4/image/47/38/51384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8896" y="191068"/>
            <a:ext cx="7538727" cy="451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0266" y="0"/>
            <a:ext cx="4993057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0051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541" y="4463619"/>
            <a:ext cx="3200400" cy="2286000"/>
          </a:xfrm>
        </p:spPr>
        <p:txBody>
          <a:bodyPr>
            <a:normAutofit/>
          </a:bodyPr>
          <a:lstStyle/>
          <a:p>
            <a:r>
              <a:rPr lang="uk-UA" sz="5400" b="1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Озеро Луїза в Канаді</a:t>
            </a:r>
            <a:endParaRPr lang="ru-RU" sz="5400" b="1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15362" name="Picture 2" descr="http://img1.arrivo.ru/cfcd/0d/5445/1/1_%D0%9E%D0%B7%D0%B5%D1%80%D0%BE__%D0%9B%D1%83%D0%B8%D0%B7%D0%B0,_%D0%9A%D0%B0%D0%BD%D0%B0%D0%B4%D0%B0_can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1790" y="174579"/>
            <a:ext cx="5085165" cy="309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fresher.ru/images3/ozero-luiza-neobychajno-krasivoe-mesto/big/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1454" y="3373983"/>
            <a:ext cx="5084928" cy="337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0989" y="0"/>
            <a:ext cx="4993057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0421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257" y="4142777"/>
            <a:ext cx="3200400" cy="2286000"/>
          </a:xfrm>
        </p:spPr>
        <p:txBody>
          <a:bodyPr>
            <a:normAutofit/>
          </a:bodyPr>
          <a:lstStyle/>
          <a:p>
            <a:r>
              <a:rPr lang="uk-UA" sz="5400" b="1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«Дика» природа Канади</a:t>
            </a:r>
            <a:endParaRPr lang="ru-RU" sz="5400" b="1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16386" name="Picture 2" descr="http://best.aviasovet.ru/wp-content/uploads/2013/01/ozero-morejn-v-kanad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0847" y="62096"/>
            <a:ext cx="4771267" cy="285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0989" y="-239423"/>
            <a:ext cx="4993057" cy="3743268"/>
          </a:xfrm>
          <a:prstGeom prst="rect">
            <a:avLst/>
          </a:prstGeom>
        </p:spPr>
      </p:pic>
      <p:pic>
        <p:nvPicPr>
          <p:cNvPr id="16388" name="Picture 4" descr="http://vv-travel.ru/files/styles/1200/public/foto/11_2012/kanada._nacionalnyy_park_dzhasper_3.jpg?itok=BihnFBM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1296" y="62096"/>
            <a:ext cx="2916982" cy="226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bigpicture.ru/wp-content/uploads/2012/10/Veolia-Environnement-Wildlife-Photographer-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0847" y="3334147"/>
            <a:ext cx="4773441" cy="321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animalworld.com.ua/images/2012/July/Foto/Anstey/Anstey_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1296" y="2413574"/>
            <a:ext cx="2916982" cy="211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hd.at.ua/wall-cat/Nature/HD.at.ua-Nature-Winding_Stream-Canada-1920_12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1296" y="4660914"/>
            <a:ext cx="2916982" cy="189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8723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0601" y="363030"/>
            <a:ext cx="6909179" cy="5257800"/>
          </a:xfrm>
        </p:spPr>
        <p:txBody>
          <a:bodyPr>
            <a:noAutofit/>
          </a:bodyPr>
          <a:lstStyle/>
          <a:p>
            <a:r>
              <a:rPr lang="ru-RU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Поєднання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цих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двох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чинників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обмежує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географію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й </a:t>
            </a:r>
            <a:r>
              <a:rPr lang="ru-RU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розміри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туристичних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потоків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в Канаду 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та </a:t>
            </a:r>
            <a:r>
              <a:rPr lang="ru-RU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зумовлює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абсолютне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домінування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США у </a:t>
            </a:r>
            <a:r>
              <a:rPr lang="ru-RU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взаємних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людських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і </a:t>
            </a:r>
            <a:r>
              <a:rPr lang="ru-RU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валютних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туристичних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потоках.</a:t>
            </a:r>
            <a:endParaRPr lang="ru-RU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511" y="-259307"/>
            <a:ext cx="4993057" cy="3743268"/>
          </a:xfrm>
          <a:prstGeom prst="rect">
            <a:avLst/>
          </a:prstGeom>
        </p:spPr>
      </p:pic>
      <p:pic>
        <p:nvPicPr>
          <p:cNvPr id="7" name="Picture 2" descr="http://s3.amazonaws.com/FratMusic-Site-Images/assets/cover/united_states_of_america_6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18639">
            <a:off x="-214746" y="3311589"/>
            <a:ext cx="4653433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8710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uk-UA" sz="5400" b="1" i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Висновок: </a:t>
            </a:r>
            <a:r>
              <a:rPr lang="uk-UA" sz="4400" dirty="0" smtClean="0">
                <a:latin typeface="Century Gothic" panose="020B0502020202020204" pitchFamily="34" charset="0"/>
              </a:rPr>
              <a:t>Отже, незважаючи на всі переваги канадських туристичних маршрутів, через деякі географічні чинники США впевнено домінує в сфері туризму на Американському континенті.</a:t>
            </a:r>
            <a:endParaRPr lang="ru-RU" sz="4400" dirty="0">
              <a:latin typeface="Century Gothic" panose="020B0502020202020204" pitchFamily="34" charset="0"/>
            </a:endParaRPr>
          </a:p>
        </p:txBody>
      </p:sp>
      <p:pic>
        <p:nvPicPr>
          <p:cNvPr id="18434" name="Picture 2" descr="http://www.businessclass.md/materials/2013/01/03/1357213509_36355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2138" y="4325112"/>
            <a:ext cx="4189862" cy="20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3667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uk-UA" sz="13800" b="1" i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Дякую за увагу! </a:t>
            </a:r>
            <a:r>
              <a:rPr lang="uk-UA" sz="13800" b="1" i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ru-RU" sz="13800" b="1" i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388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4.bp.blogspot.com/-WS-XNF1nUZI/UIzGeHtgBWI/AAAAAAAABHE/d08bB-YzDGQ/s1600/karta-ameriki-na-russk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90929">
            <a:off x="6517949" y="244834"/>
            <a:ext cx="3877145" cy="6103257"/>
          </a:xfrm>
          <a:prstGeom prst="round2DiagRect">
            <a:avLst>
              <a:gd name="adj1" fmla="val 16667"/>
              <a:gd name="adj2" fmla="val 191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4429381"/>
            <a:ext cx="3978323" cy="2286000"/>
          </a:xfrm>
        </p:spPr>
        <p:txBody>
          <a:bodyPr>
            <a:noAutofit/>
          </a:bodyPr>
          <a:lstStyle/>
          <a:p>
            <a:r>
              <a:rPr lang="uk-UA" sz="5400" b="1" i="1" spc="0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Карта Північної та Південної Америк</a:t>
            </a:r>
            <a:endParaRPr lang="ru-RU" sz="5400" b="1" i="1" spc="0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883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30961238"/>
              </p:ext>
            </p:extLst>
          </p:nvPr>
        </p:nvGraphicFramePr>
        <p:xfrm>
          <a:off x="4309921" y="168912"/>
          <a:ext cx="5428944" cy="6300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http://vladimirbelyaev.com/wp-content/uploads/2013/07/zemlya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1298" y="4080681"/>
            <a:ext cx="3942647" cy="330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xn--80aqafcrtq.cc/img/2/3/0/23036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69" y="168912"/>
            <a:ext cx="3734036" cy="221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tatic.comicvine.com/uploads/original/11114/111147851/3641601-7967039862-3259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3360" y="2432291"/>
            <a:ext cx="1445979" cy="19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brightwallpapers.com.ua/Uploads/5-11-2013/75a2b97e-c6f6-465c-803b-36cd59e7a00f/thumb2-4ac2cd1c4d7288f2ee475e6c1650237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69" y="4402562"/>
            <a:ext cx="3761330" cy="235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515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6885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4320197"/>
            <a:ext cx="4285397" cy="2286000"/>
          </a:xfrm>
        </p:spPr>
        <p:txBody>
          <a:bodyPr>
            <a:noAutofit/>
          </a:bodyPr>
          <a:lstStyle/>
          <a:p>
            <a:r>
              <a:rPr lang="uk-UA" sz="4800" b="1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Туристичні </a:t>
            </a:r>
            <a:br>
              <a:rPr lang="uk-UA" sz="4800" b="1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</a:br>
            <a:r>
              <a:rPr lang="uk-UA" sz="4800" b="1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центри США</a:t>
            </a:r>
            <a:endParaRPr lang="ru-RU" sz="4800" b="1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396" y="2617143"/>
            <a:ext cx="3985147" cy="453159"/>
          </a:xfrm>
        </p:spPr>
        <p:txBody>
          <a:bodyPr/>
          <a:lstStyle/>
          <a:p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Нью-Йорк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Picture 2" descr="http://salix-tours.com/images/stories/rabota-in-us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58698">
            <a:off x="278405" y="1511648"/>
            <a:ext cx="3502025" cy="217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saga.ua/files/countries/united_states_of_america/20121312143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396" y="320120"/>
            <a:ext cx="3848543" cy="21637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holidaym.ru/mel/usa/img/chicago1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396" y="3548654"/>
            <a:ext cx="3902979" cy="2579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4285396" y="6346578"/>
            <a:ext cx="3985147" cy="45315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Чикаго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126" name="Picture 6" descr="http://www.svoiludi.ru/images/tb/6237/washington-12820796850565_w990h7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4142" y="250960"/>
            <a:ext cx="3448831" cy="2232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8365951" y="2617143"/>
            <a:ext cx="3985147" cy="45315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Вашингтон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128" name="Picture 8" descr="http://russia-in-us.com/wp-content/uploads/2013/07/1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85189" y="3548654"/>
            <a:ext cx="3477784" cy="2442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8570793" y="6329258"/>
            <a:ext cx="3985147" cy="45315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Сан-Франциско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938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937" y="4347494"/>
            <a:ext cx="3584470" cy="2286000"/>
          </a:xfrm>
        </p:spPr>
        <p:txBody>
          <a:bodyPr>
            <a:normAutofit/>
          </a:bodyPr>
          <a:lstStyle/>
          <a:p>
            <a:r>
              <a:rPr lang="uk-UA" sz="4400" b="1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Природо-рекреаційні райони</a:t>
            </a:r>
            <a:endParaRPr lang="ru-RU" sz="4400" b="1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egoe Print" panose="02000600000000000000" pitchFamily="2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53757885"/>
              </p:ext>
            </p:extLst>
          </p:nvPr>
        </p:nvGraphicFramePr>
        <p:xfrm>
          <a:off x="3932488" y="13648"/>
          <a:ext cx="8410505" cy="6741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://salix-tours.com/images/stories/rabota-in-us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58698">
            <a:off x="305700" y="1265988"/>
            <a:ext cx="3502025" cy="217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932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261" y="4347494"/>
            <a:ext cx="3800902" cy="2286000"/>
          </a:xfrm>
        </p:spPr>
        <p:txBody>
          <a:bodyPr>
            <a:normAutofit/>
          </a:bodyPr>
          <a:lstStyle/>
          <a:p>
            <a:r>
              <a:rPr lang="uk-UA" sz="4400" b="1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Національні природні парки </a:t>
            </a:r>
            <a:endParaRPr lang="ru-RU" sz="4400" b="1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324" y="6155821"/>
            <a:ext cx="3306170" cy="477673"/>
          </a:xfrm>
        </p:spPr>
        <p:txBody>
          <a:bodyPr/>
          <a:lstStyle/>
          <a:p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«</a:t>
            </a:r>
            <a:r>
              <a:rPr lang="uk-UA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Йосемитський</a:t>
            </a:r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Picture 2" descr="http://salix-tours.com/images/stories/rabota-in-us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58698">
            <a:off x="305700" y="1265988"/>
            <a:ext cx="3502025" cy="217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worlds.ru/photo/usa_110320120627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324" y="225988"/>
            <a:ext cx="3829571" cy="255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usarest.ru/wp-content/uploads/2012/07/yosemitskiy-nacionalniy-par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324" y="3655446"/>
            <a:ext cx="3829571" cy="236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4427324" y="2980957"/>
            <a:ext cx="3306170" cy="47767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«</a:t>
            </a:r>
            <a:r>
              <a:rPr lang="uk-UA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Йеллоустонський</a:t>
            </a:r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» 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150" name="Picture 6" descr="http://prirodadi.ru/wp-content/uploads/2011/11/derevo-sekvoyy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5087" y="225988"/>
            <a:ext cx="3663181" cy="254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8625385" y="6063081"/>
            <a:ext cx="3306170" cy="47767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«Гранд-Каньйон»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152" name="Picture 8" descr="http://totamtotut.ru/wp-content/uploads/2013/06/10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5385" y="3655446"/>
            <a:ext cx="3452883" cy="23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8567487" y="3133356"/>
            <a:ext cx="3306170" cy="47767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«Секвоя»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493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89962"/>
            <a:ext cx="4446348" cy="3154680"/>
          </a:xfrm>
        </p:spPr>
        <p:txBody>
          <a:bodyPr>
            <a:normAutofit/>
          </a:bodyPr>
          <a:lstStyle/>
          <a:p>
            <a:r>
              <a:rPr lang="uk-UA" sz="4400" b="1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Print" panose="02000600000000000000" pitchFamily="2" charset="0"/>
              </a:rPr>
              <a:t>Престижні університети</a:t>
            </a:r>
            <a:endParaRPr lang="ru-RU" sz="4400" b="1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0294" y="6141453"/>
            <a:ext cx="3664157" cy="547136"/>
          </a:xfrm>
        </p:spPr>
        <p:txBody>
          <a:bodyPr/>
          <a:lstStyle/>
          <a:p>
            <a:r>
              <a:rPr lang="uk-UA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Стендфортський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Picture 2" descr="http://salix-tours.com/images/stories/rabota-in-us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58698">
            <a:off x="305700" y="1265988"/>
            <a:ext cx="3502025" cy="217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cs305105.vk.me/v305105318/57d8/BulmFlrU2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7895" y="115273"/>
            <a:ext cx="3664157" cy="247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russian.cri.cn/mmsource/images/2009/10/22/303b3896653e4c0097a5d70dd28d6ca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79725" y="115273"/>
            <a:ext cx="3489326" cy="247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8292309" y="2847264"/>
            <a:ext cx="3664157" cy="5471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Єльський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198" name="Picture 6" descr="http://rospersonal.ru/UserFiles/Image/stanford_universit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7894" y="3637246"/>
            <a:ext cx="3664157" cy="235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4390295" y="2894375"/>
            <a:ext cx="3664157" cy="5471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Гарвардський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200" name="Picture 8" descr="http://bm.img.com.ua/berlin/storage/orig/b/51/73ea16683c4e1dce372d14dfb0a2b51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2309" y="3655446"/>
            <a:ext cx="3576742" cy="235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8292308" y="6141453"/>
            <a:ext cx="3664157" cy="5471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Прістонський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479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130</TotalTime>
  <Words>271</Words>
  <Application>Microsoft Office PowerPoint</Application>
  <PresentationFormat>Произвольный</PresentationFormat>
  <Paragraphs>40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Ретро</vt:lpstr>
      <vt:lpstr>12. США і Канада - країни, що входять до групи економічно розвинутих країн світу. В обох міжнародний туризм досить розвинутий і є провідною галуззю економіки. Загальна річна сума доходів від міжнародного туризму в США майже у 10 разів перевищує надходження : від цієї галузі в Канаді. Поясніть географічні чинники, і що зумовлюють ці відмінності у розвитку міжнародного туризму в зазначених країнах. </vt:lpstr>
      <vt:lpstr>Туризм є похідним від французького tour (прогулянка, поїздка) і являє собою подорож у вільний час, один із видів активного відпочинку. </vt:lpstr>
      <vt:lpstr>Карта Північної та Південної Америк</vt:lpstr>
      <vt:lpstr>Слайд 4</vt:lpstr>
      <vt:lpstr>Слайд 5</vt:lpstr>
      <vt:lpstr>Туристичні  центри США</vt:lpstr>
      <vt:lpstr>Природо-рекреаційні райони</vt:lpstr>
      <vt:lpstr>Національні природні парки </vt:lpstr>
      <vt:lpstr>Престижні університети</vt:lpstr>
      <vt:lpstr>США – центр світового спорту</vt:lpstr>
      <vt:lpstr>Адміністративний  поділ США</vt:lpstr>
      <vt:lpstr>Слайд 12</vt:lpstr>
      <vt:lpstr>Слайд 13</vt:lpstr>
      <vt:lpstr>Слайд 14</vt:lpstr>
      <vt:lpstr>Кордон між США і Канадою</vt:lpstr>
      <vt:lpstr>Слайд 16</vt:lpstr>
      <vt:lpstr>Слайд 17</vt:lpstr>
      <vt:lpstr>Національні парки</vt:lpstr>
      <vt:lpstr>Адміністративний поділ Канади</vt:lpstr>
      <vt:lpstr>Звичайні айсберги «відпочивають» біля берегів Лабрадору</vt:lpstr>
      <vt:lpstr>Озеро Луїза в Канаді</vt:lpstr>
      <vt:lpstr>«Дика» природа Канади</vt:lpstr>
      <vt:lpstr>Слайд 23</vt:lpstr>
      <vt:lpstr>Висновок: Отже, незважаючи на всі переваги канадських туристичних маршрутів, через деякі географічні чинники США впевнено домінує в сфері туризму на Американському континенті.</vt:lpstr>
      <vt:lpstr>Дякую за увагу! 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Ольчік</dc:creator>
  <cp:lastModifiedBy>User</cp:lastModifiedBy>
  <cp:revision>17</cp:revision>
  <dcterms:created xsi:type="dcterms:W3CDTF">2014-09-10T18:58:35Z</dcterms:created>
  <dcterms:modified xsi:type="dcterms:W3CDTF">2015-04-21T15:53:04Z</dcterms:modified>
</cp:coreProperties>
</file>