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3" d="100"/>
          <a:sy n="53" d="100"/>
        </p:scale>
        <p:origin x="-725"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11.02.2014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rot="21009373">
            <a:off x="2176520" y="328985"/>
            <a:ext cx="3983783"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Monotype Corsiva" pitchFamily="66" charset="0"/>
              </a:rPr>
              <a:t>Painting</a:t>
            </a:r>
            <a:endParaRPr lang="ru-RU"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Monotype Corsiva" pitchFamily="66" charset="0"/>
            </a:endParaRPr>
          </a:p>
        </p:txBody>
      </p:sp>
      <p:pic>
        <p:nvPicPr>
          <p:cNvPr id="1026" name="Picture 2" descr="C:\Users\1\Desktop\davidwalker23.jpg"/>
          <p:cNvPicPr>
            <a:picLocks noChangeAspect="1" noChangeArrowheads="1"/>
          </p:cNvPicPr>
          <p:nvPr/>
        </p:nvPicPr>
        <p:blipFill>
          <a:blip r:embed="rId2"/>
          <a:srcRect/>
          <a:stretch>
            <a:fillRect/>
          </a:stretch>
        </p:blipFill>
        <p:spPr bwMode="auto">
          <a:xfrm>
            <a:off x="214282" y="2000240"/>
            <a:ext cx="5429288" cy="4572032"/>
          </a:xfrm>
          <a:prstGeom prst="rect">
            <a:avLst/>
          </a:prstGeom>
          <a:noFill/>
        </p:spPr>
      </p:pic>
      <p:pic>
        <p:nvPicPr>
          <p:cNvPr id="1027" name="Picture 3" descr="C:\Users\1\Desktop\1362038083_01.jpg"/>
          <p:cNvPicPr>
            <a:picLocks noChangeAspect="1" noChangeArrowheads="1"/>
          </p:cNvPicPr>
          <p:nvPr/>
        </p:nvPicPr>
        <p:blipFill>
          <a:blip r:embed="rId3"/>
          <a:srcRect/>
          <a:stretch>
            <a:fillRect/>
          </a:stretch>
        </p:blipFill>
        <p:spPr bwMode="auto">
          <a:xfrm>
            <a:off x="3714744" y="1714488"/>
            <a:ext cx="5214974" cy="44862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p:cTn id="18" dur="500" fill="hold"/>
                                        <p:tgtEl>
                                          <p:spTgt spid="1027"/>
                                        </p:tgtEl>
                                        <p:attrNameLst>
                                          <p:attrName>ppt_w</p:attrName>
                                        </p:attrNameLst>
                                      </p:cBhvr>
                                      <p:tavLst>
                                        <p:tav tm="0">
                                          <p:val>
                                            <p:fltVal val="0"/>
                                          </p:val>
                                        </p:tav>
                                        <p:tav tm="100000">
                                          <p:val>
                                            <p:strVal val="#ppt_w"/>
                                          </p:val>
                                        </p:tav>
                                      </p:tavLst>
                                    </p:anim>
                                    <p:anim calcmode="lin" valueType="num">
                                      <p:cBhvr>
                                        <p:cTn id="19" dur="500" fill="hold"/>
                                        <p:tgtEl>
                                          <p:spTgt spid="10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Font typeface="Wingdings" pitchFamily="2" charset="2"/>
              <a:buChar char="q"/>
            </a:pPr>
            <a:r>
              <a:rPr lang="en-US" dirty="0" smtClean="0"/>
              <a:t>Art is eternal. </a:t>
            </a:r>
          </a:p>
          <a:p>
            <a:pPr>
              <a:buFont typeface="Wingdings" pitchFamily="2" charset="2"/>
              <a:buChar char="q"/>
            </a:pPr>
            <a:r>
              <a:rPr lang="en-US" dirty="0" smtClean="0"/>
              <a:t>Art genres. My favorite picture</a:t>
            </a:r>
          </a:p>
          <a:p>
            <a:pPr>
              <a:buFont typeface="Wingdings" pitchFamily="2" charset="2"/>
              <a:buChar char="q"/>
            </a:pPr>
            <a:r>
              <a:rPr lang="en-US" dirty="0" smtClean="0"/>
              <a:t>The great Russian and English painters from the past</a:t>
            </a:r>
          </a:p>
          <a:p>
            <a:pPr>
              <a:buFont typeface="Wingdings" pitchFamily="2" charset="2"/>
              <a:buChar char="q"/>
            </a:pPr>
            <a:r>
              <a:rPr lang="en-US" dirty="0" smtClean="0"/>
              <a:t>Museums</a:t>
            </a:r>
            <a:endParaRPr lang="ru-RU" dirty="0"/>
          </a:p>
        </p:txBody>
      </p:sp>
      <p:sp>
        <p:nvSpPr>
          <p:cNvPr id="4" name="Прямоугольник 3"/>
          <p:cNvSpPr/>
          <p:nvPr/>
        </p:nvSpPr>
        <p:spPr>
          <a:xfrm>
            <a:off x="857224" y="214290"/>
            <a:ext cx="303160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Content:</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08" y="285728"/>
            <a:ext cx="441659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Art is eternal</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Прямоугольник 4"/>
          <p:cNvSpPr/>
          <p:nvPr/>
        </p:nvSpPr>
        <p:spPr>
          <a:xfrm>
            <a:off x="214282" y="1285860"/>
            <a:ext cx="4429156" cy="2677656"/>
          </a:xfrm>
          <a:prstGeom prst="rect">
            <a:avLst/>
          </a:prstGeom>
        </p:spPr>
        <p:txBody>
          <a:bodyPr wrap="square">
            <a:spAutoFit/>
          </a:bodyPr>
          <a:lstStyle/>
          <a:p>
            <a:r>
              <a:rPr lang="en-US" sz="2400" dirty="0" smtClean="0"/>
              <a:t>Art is eternal, because these feelings, and the true causes of the deep meaning associated with the nature of man, and thus essentially constant in time and geography. And we define it unmistakably present.</a:t>
            </a:r>
            <a:endParaRPr lang="ru-RU" sz="2400" dirty="0"/>
          </a:p>
        </p:txBody>
      </p:sp>
      <p:pic>
        <p:nvPicPr>
          <p:cNvPr id="2050" name="Picture 2" descr="C:\Users\1\Desktop\3.jpg"/>
          <p:cNvPicPr>
            <a:picLocks noChangeAspect="1" noChangeArrowheads="1"/>
          </p:cNvPicPr>
          <p:nvPr/>
        </p:nvPicPr>
        <p:blipFill>
          <a:blip r:embed="rId2"/>
          <a:srcRect/>
          <a:stretch>
            <a:fillRect/>
          </a:stretch>
        </p:blipFill>
        <p:spPr bwMode="auto">
          <a:xfrm>
            <a:off x="4572000" y="2357430"/>
            <a:ext cx="4310066" cy="335758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214290"/>
            <a:ext cx="387798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Art genres:</a:t>
            </a:r>
          </a:p>
        </p:txBody>
      </p:sp>
      <p:sp>
        <p:nvSpPr>
          <p:cNvPr id="3" name="TextBox 2"/>
          <p:cNvSpPr txBox="1"/>
          <p:nvPr/>
        </p:nvSpPr>
        <p:spPr>
          <a:xfrm>
            <a:off x="285720" y="1643050"/>
            <a:ext cx="3286148" cy="3416320"/>
          </a:xfrm>
          <a:prstGeom prst="rect">
            <a:avLst/>
          </a:prstGeom>
          <a:noFill/>
        </p:spPr>
        <p:txBody>
          <a:bodyPr wrap="square" rtlCol="0">
            <a:spAutoFit/>
          </a:bodyPr>
          <a:lstStyle/>
          <a:p>
            <a:pPr>
              <a:buFont typeface="Arial" pitchFamily="34" charset="0"/>
              <a:buChar char="•"/>
            </a:pPr>
            <a:r>
              <a:rPr lang="en-US" sz="2400" i="1" dirty="0" smtClean="0">
                <a:latin typeface="Arial" pitchFamily="34" charset="0"/>
                <a:cs typeface="Arial" pitchFamily="34" charset="0"/>
              </a:rPr>
              <a:t>  Historical painting</a:t>
            </a:r>
          </a:p>
          <a:p>
            <a:pPr>
              <a:buFont typeface="Arial" pitchFamily="34" charset="0"/>
              <a:buChar char="•"/>
            </a:pPr>
            <a:r>
              <a:rPr lang="en-US" sz="2400" i="1" dirty="0" smtClean="0">
                <a:latin typeface="Arial" pitchFamily="34" charset="0"/>
                <a:cs typeface="Arial" pitchFamily="34" charset="0"/>
              </a:rPr>
              <a:t>  Portrait</a:t>
            </a:r>
          </a:p>
          <a:p>
            <a:pPr>
              <a:buFont typeface="Arial" pitchFamily="34" charset="0"/>
              <a:buChar char="•"/>
            </a:pPr>
            <a:r>
              <a:rPr lang="en-US" sz="2400" i="1" dirty="0" smtClean="0">
                <a:latin typeface="Arial" pitchFamily="34" charset="0"/>
                <a:cs typeface="Arial" pitchFamily="34" charset="0"/>
              </a:rPr>
              <a:t>  Sculpture</a:t>
            </a:r>
          </a:p>
          <a:p>
            <a:pPr>
              <a:buFont typeface="Arial" pitchFamily="34" charset="0"/>
              <a:buChar char="•"/>
            </a:pPr>
            <a:r>
              <a:rPr lang="en-US" sz="2400" i="1" dirty="0" smtClean="0">
                <a:latin typeface="Arial" pitchFamily="34" charset="0"/>
                <a:cs typeface="Arial" pitchFamily="34" charset="0"/>
              </a:rPr>
              <a:t>  Genre painting </a:t>
            </a:r>
          </a:p>
          <a:p>
            <a:pPr>
              <a:buFont typeface="Arial" pitchFamily="34" charset="0"/>
              <a:buChar char="•"/>
            </a:pPr>
            <a:r>
              <a:rPr lang="en-US" sz="2400" i="1" dirty="0" smtClean="0">
                <a:latin typeface="Arial" pitchFamily="34" charset="0"/>
                <a:cs typeface="Arial" pitchFamily="34" charset="0"/>
              </a:rPr>
              <a:t>  Landscape</a:t>
            </a:r>
          </a:p>
          <a:p>
            <a:pPr>
              <a:buFont typeface="Arial" pitchFamily="34" charset="0"/>
              <a:buChar char="•"/>
            </a:pPr>
            <a:r>
              <a:rPr lang="en-US" sz="2400" i="1" dirty="0" smtClean="0">
                <a:latin typeface="Arial" pitchFamily="34" charset="0"/>
                <a:cs typeface="Arial" pitchFamily="34" charset="0"/>
              </a:rPr>
              <a:t>  Scenic view</a:t>
            </a:r>
          </a:p>
          <a:p>
            <a:pPr>
              <a:buFont typeface="Arial" pitchFamily="34" charset="0"/>
              <a:buChar char="•"/>
            </a:pPr>
            <a:r>
              <a:rPr lang="en-US" sz="2400" i="1" dirty="0" smtClean="0">
                <a:latin typeface="Arial" pitchFamily="34" charset="0"/>
                <a:cs typeface="Arial" pitchFamily="34" charset="0"/>
              </a:rPr>
              <a:t>  Seascape</a:t>
            </a:r>
          </a:p>
          <a:p>
            <a:pPr>
              <a:buFont typeface="Arial" pitchFamily="34" charset="0"/>
              <a:buChar char="•"/>
            </a:pPr>
            <a:r>
              <a:rPr lang="en-US" sz="2400" i="1" dirty="0" smtClean="0">
                <a:latin typeface="Arial" pitchFamily="34" charset="0"/>
                <a:cs typeface="Arial" pitchFamily="34" charset="0"/>
              </a:rPr>
              <a:t>  Still life</a:t>
            </a:r>
          </a:p>
          <a:p>
            <a:r>
              <a:rPr lang="en-US" sz="2400" dirty="0" smtClean="0">
                <a:latin typeface="Arial" pitchFamily="34" charset="0"/>
                <a:cs typeface="Arial" pitchFamily="34" charset="0"/>
              </a:rPr>
              <a:t> </a:t>
            </a:r>
            <a:endParaRPr lang="ru-RU" sz="2400" dirty="0">
              <a:latin typeface="Arial" pitchFamily="34" charset="0"/>
              <a:cs typeface="Arial" pitchFamily="34" charset="0"/>
            </a:endParaRPr>
          </a:p>
        </p:txBody>
      </p:sp>
      <p:pic>
        <p:nvPicPr>
          <p:cNvPr id="9" name="Picture 6" descr="C:\Мои документы\Мои рисунки\суриков.jpg"/>
          <p:cNvPicPr>
            <a:picLocks noChangeAspect="1" noChangeArrowheads="1"/>
          </p:cNvPicPr>
          <p:nvPr/>
        </p:nvPicPr>
        <p:blipFill>
          <a:blip r:embed="rId2"/>
          <a:srcRect/>
          <a:stretch>
            <a:fillRect/>
          </a:stretch>
        </p:blipFill>
        <p:spPr bwMode="auto">
          <a:xfrm>
            <a:off x="3143240" y="1214422"/>
            <a:ext cx="5535604" cy="4937529"/>
          </a:xfrm>
          <a:prstGeom prst="rect">
            <a:avLst/>
          </a:prstGeom>
          <a:noFill/>
          <a:ln w="9525">
            <a:noFill/>
            <a:miter lim="800000"/>
            <a:headEnd/>
            <a:tailEnd/>
          </a:ln>
        </p:spPr>
      </p:pic>
      <p:pic>
        <p:nvPicPr>
          <p:cNvPr id="5" name="Picture 7" descr="C:\Мои документы\Мои рисунки\парадный портрет. А.jpg"/>
          <p:cNvPicPr>
            <a:picLocks noChangeAspect="1" noChangeArrowheads="1"/>
          </p:cNvPicPr>
          <p:nvPr/>
        </p:nvPicPr>
        <p:blipFill>
          <a:blip r:embed="rId3"/>
          <a:srcRect/>
          <a:stretch>
            <a:fillRect/>
          </a:stretch>
        </p:blipFill>
        <p:spPr>
          <a:xfrm>
            <a:off x="4000495" y="1000108"/>
            <a:ext cx="3962163" cy="4605723"/>
          </a:xfrm>
          <a:prstGeom prst="rect">
            <a:avLst/>
          </a:prstGeom>
          <a:noFill/>
        </p:spPr>
      </p:pic>
      <p:pic>
        <p:nvPicPr>
          <p:cNvPr id="1029" name="Picture 5" descr="C:\Users\1\Desktop\angel.jpg"/>
          <p:cNvPicPr>
            <a:picLocks noChangeAspect="1" noChangeArrowheads="1"/>
          </p:cNvPicPr>
          <p:nvPr/>
        </p:nvPicPr>
        <p:blipFill>
          <a:blip r:embed="rId4"/>
          <a:srcRect/>
          <a:stretch>
            <a:fillRect/>
          </a:stretch>
        </p:blipFill>
        <p:spPr bwMode="auto">
          <a:xfrm>
            <a:off x="3571868" y="1285860"/>
            <a:ext cx="5061893" cy="4429156"/>
          </a:xfrm>
          <a:prstGeom prst="rect">
            <a:avLst/>
          </a:prstGeom>
          <a:noFill/>
        </p:spPr>
      </p:pic>
      <p:pic>
        <p:nvPicPr>
          <p:cNvPr id="1028" name="Picture 4" descr="C:\Users\1\Desktop\8361742_8ab0e52d.jpg"/>
          <p:cNvPicPr>
            <a:picLocks noChangeAspect="1" noChangeArrowheads="1"/>
          </p:cNvPicPr>
          <p:nvPr/>
        </p:nvPicPr>
        <p:blipFill>
          <a:blip r:embed="rId5"/>
          <a:srcRect/>
          <a:stretch>
            <a:fillRect/>
          </a:stretch>
        </p:blipFill>
        <p:spPr bwMode="auto">
          <a:xfrm>
            <a:off x="3571867" y="1285860"/>
            <a:ext cx="5319279" cy="4286280"/>
          </a:xfrm>
          <a:prstGeom prst="rect">
            <a:avLst/>
          </a:prstGeom>
          <a:noFill/>
        </p:spPr>
      </p:pic>
      <p:pic>
        <p:nvPicPr>
          <p:cNvPr id="1027" name="Picture 3" descr="C:\Users\1\Desktop\image002.jpg"/>
          <p:cNvPicPr>
            <a:picLocks noChangeAspect="1" noChangeArrowheads="1"/>
          </p:cNvPicPr>
          <p:nvPr/>
        </p:nvPicPr>
        <p:blipFill>
          <a:blip r:embed="rId6"/>
          <a:srcRect/>
          <a:stretch>
            <a:fillRect/>
          </a:stretch>
        </p:blipFill>
        <p:spPr bwMode="auto">
          <a:xfrm>
            <a:off x="3428992" y="1285860"/>
            <a:ext cx="5155425" cy="4214842"/>
          </a:xfrm>
          <a:prstGeom prst="rect">
            <a:avLst/>
          </a:prstGeom>
          <a:noFill/>
        </p:spPr>
      </p:pic>
      <p:pic>
        <p:nvPicPr>
          <p:cNvPr id="1030" name="Picture 6" descr="C:\Users\1\Desktop\IMG_1004.jpg"/>
          <p:cNvPicPr>
            <a:picLocks noChangeAspect="1" noChangeArrowheads="1"/>
          </p:cNvPicPr>
          <p:nvPr/>
        </p:nvPicPr>
        <p:blipFill>
          <a:blip r:embed="rId7"/>
          <a:srcRect/>
          <a:stretch>
            <a:fillRect/>
          </a:stretch>
        </p:blipFill>
        <p:spPr bwMode="auto">
          <a:xfrm>
            <a:off x="3286116" y="1214422"/>
            <a:ext cx="5210586" cy="4214842"/>
          </a:xfrm>
          <a:prstGeom prst="rect">
            <a:avLst/>
          </a:prstGeom>
          <a:noFill/>
        </p:spPr>
      </p:pic>
      <p:pic>
        <p:nvPicPr>
          <p:cNvPr id="8" name="Picture 6" descr="C:\Мои документы\Мои рисунки\морина.jpg"/>
          <p:cNvPicPr>
            <a:picLocks noChangeAspect="1" noChangeArrowheads="1"/>
          </p:cNvPicPr>
          <p:nvPr/>
        </p:nvPicPr>
        <p:blipFill>
          <a:blip r:embed="rId8"/>
          <a:srcRect/>
          <a:stretch>
            <a:fillRect/>
          </a:stretch>
        </p:blipFill>
        <p:spPr>
          <a:xfrm>
            <a:off x="3286116" y="1214422"/>
            <a:ext cx="5606816" cy="4786346"/>
          </a:xfrm>
          <a:prstGeom prst="rect">
            <a:avLst/>
          </a:prstGeom>
          <a:noFill/>
        </p:spPr>
      </p:pic>
      <p:pic>
        <p:nvPicPr>
          <p:cNvPr id="4" name="Picture 3" descr="C:\Мои документы\Мои рисунки\Питер Класс - завтрак с ветчиной.jpg"/>
          <p:cNvPicPr>
            <a:picLocks noChangeAspect="1" noChangeArrowheads="1"/>
          </p:cNvPicPr>
          <p:nvPr/>
        </p:nvPicPr>
        <p:blipFill>
          <a:blip r:embed="rId9"/>
          <a:srcRect/>
          <a:stretch>
            <a:fillRect/>
          </a:stretch>
        </p:blipFill>
        <p:spPr bwMode="auto">
          <a:xfrm>
            <a:off x="3071802" y="1071546"/>
            <a:ext cx="5739103" cy="49292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par>
                          <p:cTn id="13" fill="hold">
                            <p:stCondLst>
                              <p:cond delay="1000"/>
                            </p:stCondLst>
                            <p:childTnLst>
                              <p:par>
                                <p:cTn id="14" presetID="18" presetClass="entr" presetSubtype="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trips(downRight)">
                                      <p:cBhvr>
                                        <p:cTn id="16" dur="500"/>
                                        <p:tgtEl>
                                          <p:spTgt spid="3">
                                            <p:txEl>
                                              <p:pRg st="1" end="1"/>
                                            </p:txEl>
                                          </p:spTgt>
                                        </p:tgtEl>
                                      </p:cBhvr>
                                    </p:animEffect>
                                  </p:childTnLst>
                                </p:cTn>
                              </p:par>
                            </p:childTnLst>
                          </p:cTn>
                        </p:par>
                        <p:par>
                          <p:cTn id="17" fill="hold">
                            <p:stCondLst>
                              <p:cond delay="2000"/>
                            </p:stCondLst>
                            <p:childTnLst>
                              <p:par>
                                <p:cTn id="18" presetID="18" presetClass="entr" presetSubtype="6"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downRight)">
                                      <p:cBhvr>
                                        <p:cTn id="20" dur="500"/>
                                        <p:tgtEl>
                                          <p:spTgt spid="3">
                                            <p:txEl>
                                              <p:pRg st="2" end="2"/>
                                            </p:txEl>
                                          </p:spTgt>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trips(downRight)">
                                      <p:cBhvr>
                                        <p:cTn id="24" dur="500"/>
                                        <p:tgtEl>
                                          <p:spTgt spid="3">
                                            <p:txEl>
                                              <p:pRg st="3" end="3"/>
                                            </p:txEl>
                                          </p:spTgt>
                                        </p:tgtEl>
                                      </p:cBhvr>
                                    </p:animEffect>
                                  </p:childTnLst>
                                </p:cTn>
                              </p:par>
                            </p:childTnLst>
                          </p:cTn>
                        </p:par>
                        <p:par>
                          <p:cTn id="25" fill="hold">
                            <p:stCondLst>
                              <p:cond delay="3000"/>
                            </p:stCondLst>
                            <p:childTnLst>
                              <p:par>
                                <p:cTn id="26" presetID="18" presetClass="entr" presetSubtype="6"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trips(downRight)">
                                      <p:cBhvr>
                                        <p:cTn id="28" dur="500"/>
                                        <p:tgtEl>
                                          <p:spTgt spid="3">
                                            <p:txEl>
                                              <p:pRg st="4" end="4"/>
                                            </p:txEl>
                                          </p:spTgt>
                                        </p:tgtEl>
                                      </p:cBhvr>
                                    </p:animEffect>
                                  </p:childTnLst>
                                </p:cTn>
                              </p:par>
                            </p:childTnLst>
                          </p:cTn>
                        </p:par>
                        <p:par>
                          <p:cTn id="29" fill="hold">
                            <p:stCondLst>
                              <p:cond delay="3500"/>
                            </p:stCondLst>
                            <p:childTnLst>
                              <p:par>
                                <p:cTn id="30" presetID="18" presetClass="entr" presetSubtype="6"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par>
                          <p:cTn id="33" fill="hold">
                            <p:stCondLst>
                              <p:cond delay="4000"/>
                            </p:stCondLst>
                            <p:childTnLst>
                              <p:par>
                                <p:cTn id="34" presetID="18" presetClass="entr" presetSubtype="6"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strips(downRight)">
                                      <p:cBhvr>
                                        <p:cTn id="36" dur="500"/>
                                        <p:tgtEl>
                                          <p:spTgt spid="3">
                                            <p:txEl>
                                              <p:pRg st="6" end="6"/>
                                            </p:txEl>
                                          </p:spTgt>
                                        </p:tgtEl>
                                      </p:cBhvr>
                                    </p:animEffect>
                                  </p:childTnLst>
                                </p:cTn>
                              </p:par>
                            </p:childTnLst>
                          </p:cTn>
                        </p:par>
                        <p:par>
                          <p:cTn id="37" fill="hold">
                            <p:stCondLst>
                              <p:cond delay="4500"/>
                            </p:stCondLst>
                            <p:childTnLst>
                              <p:par>
                                <p:cTn id="38" presetID="18" presetClass="entr" presetSubtype="6"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strips(downRight)">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029"/>
                                        </p:tgtEl>
                                        <p:attrNameLst>
                                          <p:attrName>style.visibility</p:attrName>
                                        </p:attrNameLst>
                                      </p:cBhvr>
                                      <p:to>
                                        <p:strVal val="visible"/>
                                      </p:to>
                                    </p:set>
                                    <p:animEffect transition="in" filter="randombar(horizontal)">
                                      <p:cBhvr>
                                        <p:cTn id="55" dur="500"/>
                                        <p:tgtEl>
                                          <p:spTgt spid="102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028"/>
                                        </p:tgtEl>
                                        <p:attrNameLst>
                                          <p:attrName>style.visibility</p:attrName>
                                        </p:attrNameLst>
                                      </p:cBhvr>
                                      <p:to>
                                        <p:strVal val="visible"/>
                                      </p:to>
                                    </p:set>
                                    <p:animEffect transition="in" filter="randombar(horizontal)">
                                      <p:cBhvr>
                                        <p:cTn id="60" dur="500"/>
                                        <p:tgtEl>
                                          <p:spTgt spid="1028"/>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027"/>
                                        </p:tgtEl>
                                        <p:attrNameLst>
                                          <p:attrName>style.visibility</p:attrName>
                                        </p:attrNameLst>
                                      </p:cBhvr>
                                      <p:to>
                                        <p:strVal val="visible"/>
                                      </p:to>
                                    </p:set>
                                    <p:animEffect transition="in" filter="randombar(horizontal)">
                                      <p:cBhvr>
                                        <p:cTn id="65" dur="500"/>
                                        <p:tgtEl>
                                          <p:spTgt spid="1027"/>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1030"/>
                                        </p:tgtEl>
                                        <p:attrNameLst>
                                          <p:attrName>style.visibility</p:attrName>
                                        </p:attrNameLst>
                                      </p:cBhvr>
                                      <p:to>
                                        <p:strVal val="visible"/>
                                      </p:to>
                                    </p:set>
                                    <p:animEffect transition="in" filter="randombar(horizontal)">
                                      <p:cBhvr>
                                        <p:cTn id="70" dur="500"/>
                                        <p:tgtEl>
                                          <p:spTgt spid="1030"/>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randombar(horizont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randombar(horizontal)">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214290"/>
            <a:ext cx="634019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My favorite picture</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Прямоугольник 2"/>
          <p:cNvSpPr/>
          <p:nvPr/>
        </p:nvSpPr>
        <p:spPr>
          <a:xfrm>
            <a:off x="642910" y="1214422"/>
            <a:ext cx="7858180" cy="4832092"/>
          </a:xfrm>
          <a:prstGeom prst="rect">
            <a:avLst/>
          </a:prstGeom>
        </p:spPr>
        <p:txBody>
          <a:bodyPr wrap="square">
            <a:spAutoFit/>
          </a:bodyPr>
          <a:lstStyle/>
          <a:p>
            <a:r>
              <a:rPr lang="en-US" sz="2200" b="1" i="1" dirty="0" smtClean="0">
                <a:latin typeface="Arial" pitchFamily="34" charset="0"/>
                <a:cs typeface="Arial" pitchFamily="34" charset="0"/>
              </a:rPr>
              <a:t>Mona Lisa is the most beautiful picture in the world. </a:t>
            </a:r>
            <a:r>
              <a:rPr lang="en-US" sz="2200" b="1" i="1" dirty="0" err="1" smtClean="0">
                <a:latin typeface="Arial" pitchFamily="34" charset="0"/>
                <a:cs typeface="Arial" pitchFamily="34" charset="0"/>
              </a:rPr>
              <a:t>Definetly</a:t>
            </a:r>
            <a:r>
              <a:rPr lang="en-US" sz="2200" b="1" i="1" dirty="0" smtClean="0">
                <a:latin typeface="Arial" pitchFamily="34" charset="0"/>
                <a:cs typeface="Arial" pitchFamily="34" charset="0"/>
              </a:rPr>
              <a:t> it was hard work for Leonardo </a:t>
            </a:r>
            <a:r>
              <a:rPr lang="en-US" sz="2200" b="1" i="1" dirty="0" err="1" smtClean="0">
                <a:latin typeface="Arial" pitchFamily="34" charset="0"/>
                <a:cs typeface="Arial" pitchFamily="34" charset="0"/>
              </a:rPr>
              <a:t>da</a:t>
            </a:r>
            <a:r>
              <a:rPr lang="en-US" sz="2200" b="1" i="1" dirty="0" smtClean="0">
                <a:latin typeface="Arial" pitchFamily="34" charset="0"/>
                <a:cs typeface="Arial" pitchFamily="34" charset="0"/>
              </a:rPr>
              <a:t> Vinci because lady on the picture as alive. She sits in a chair , her hands clasped together , the opera one hand on her arm , and the other resting on top , turning in her chair almost towards the viewer. You can't understand her feeling. She different every times. Green dress in thin assemblies with yellow sleeves in the folds , cut low on the white chest. The head is slightly rotated. These small details characteristic pattern is very attracted to her. "Mona Lisa" - Portrait of Mrs. Lisa del </a:t>
            </a:r>
            <a:r>
              <a:rPr lang="en-US" sz="2200" b="1" i="1" dirty="0" err="1" smtClean="0">
                <a:latin typeface="Arial" pitchFamily="34" charset="0"/>
                <a:cs typeface="Arial" pitchFamily="34" charset="0"/>
              </a:rPr>
              <a:t>Giocondo</a:t>
            </a:r>
            <a:r>
              <a:rPr lang="en-US" sz="2200" b="1" i="1" dirty="0" smtClean="0">
                <a:latin typeface="Arial" pitchFamily="34" charset="0"/>
                <a:cs typeface="Arial" pitchFamily="34" charset="0"/>
              </a:rPr>
              <a:t>. This painting by Leonardo </a:t>
            </a:r>
            <a:r>
              <a:rPr lang="en-US" sz="2200" b="1" i="1" dirty="0" err="1" smtClean="0">
                <a:latin typeface="Arial" pitchFamily="34" charset="0"/>
                <a:cs typeface="Arial" pitchFamily="34" charset="0"/>
              </a:rPr>
              <a:t>da</a:t>
            </a:r>
            <a:r>
              <a:rPr lang="en-US" sz="2200" b="1" i="1" dirty="0" smtClean="0">
                <a:latin typeface="Arial" pitchFamily="34" charset="0"/>
                <a:cs typeface="Arial" pitchFamily="34" charset="0"/>
              </a:rPr>
              <a:t> Vinci is one of the most famous paintings in the world. It was written around the year 1503-1505.</a:t>
            </a:r>
            <a:endParaRPr lang="ru-RU" sz="2200" b="1" i="1" dirty="0">
              <a:latin typeface="Arial" pitchFamily="34" charset="0"/>
              <a:cs typeface="Arial" pitchFamily="34" charset="0"/>
            </a:endParaRPr>
          </a:p>
        </p:txBody>
      </p:sp>
      <p:pic>
        <p:nvPicPr>
          <p:cNvPr id="4" name="Picture 2" descr="C:\Users\1\Desktop\Мона Лиза.JPG"/>
          <p:cNvPicPr>
            <a:picLocks noChangeAspect="1" noChangeArrowheads="1"/>
          </p:cNvPicPr>
          <p:nvPr/>
        </p:nvPicPr>
        <p:blipFill>
          <a:blip r:embed="rId2" cstate="print"/>
          <a:srcRect/>
          <a:stretch>
            <a:fillRect/>
          </a:stretch>
        </p:blipFill>
        <p:spPr bwMode="auto">
          <a:xfrm>
            <a:off x="1857356" y="0"/>
            <a:ext cx="5500726" cy="6562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1"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142984"/>
            <a:ext cx="4572000" cy="2031325"/>
          </a:xfrm>
          <a:prstGeom prst="rect">
            <a:avLst/>
          </a:prstGeom>
        </p:spPr>
        <p:txBody>
          <a:bodyPr>
            <a:spAutoFit/>
          </a:bodyPr>
          <a:lstStyle/>
          <a:p>
            <a:r>
              <a:rPr lang="en-US" dirty="0" err="1" smtClean="0"/>
              <a:t>Orest</a:t>
            </a:r>
            <a:r>
              <a:rPr lang="en-US" dirty="0" smtClean="0"/>
              <a:t> </a:t>
            </a:r>
            <a:r>
              <a:rPr lang="en-US" dirty="0" err="1" smtClean="0"/>
              <a:t>Adamovich</a:t>
            </a:r>
            <a:r>
              <a:rPr lang="en-US" dirty="0" smtClean="0"/>
              <a:t> </a:t>
            </a:r>
            <a:r>
              <a:rPr lang="en-US" dirty="0" err="1" smtClean="0"/>
              <a:t>Kiprensky</a:t>
            </a:r>
            <a:r>
              <a:rPr lang="en-US" dirty="0" smtClean="0"/>
              <a:t> (1782-1836) Gorgeous and subtle portraits of the artist prescribed </a:t>
            </a:r>
            <a:r>
              <a:rPr lang="en-US" dirty="0" err="1" smtClean="0"/>
              <a:t>Kiprensky</a:t>
            </a:r>
            <a:r>
              <a:rPr lang="en-US" dirty="0" smtClean="0"/>
              <a:t> brought him fame and true recognition among his contemporaries. In his portraits reflect the beauty of excitement, sophisticated inner world of images and state of mind.</a:t>
            </a:r>
            <a:endParaRPr lang="ru-RU" dirty="0"/>
          </a:p>
        </p:txBody>
      </p:sp>
      <p:sp>
        <p:nvSpPr>
          <p:cNvPr id="3" name="Прямоугольник 2"/>
          <p:cNvSpPr/>
          <p:nvPr/>
        </p:nvSpPr>
        <p:spPr>
          <a:xfrm>
            <a:off x="4286248" y="4000504"/>
            <a:ext cx="4572000" cy="2031325"/>
          </a:xfrm>
          <a:prstGeom prst="rect">
            <a:avLst/>
          </a:prstGeom>
        </p:spPr>
        <p:txBody>
          <a:bodyPr>
            <a:spAutoFit/>
          </a:bodyPr>
          <a:lstStyle/>
          <a:p>
            <a:r>
              <a:rPr lang="en-US" dirty="0" smtClean="0"/>
              <a:t>Sylvester </a:t>
            </a:r>
            <a:r>
              <a:rPr lang="en-US" dirty="0" err="1" smtClean="0"/>
              <a:t>Shchedrin</a:t>
            </a:r>
            <a:r>
              <a:rPr lang="en-US" dirty="0" smtClean="0"/>
              <a:t> artist (1791-1830) Russian master landscape romanticism and lyrical interpretation of nature. Completely surrendering romantic landscape and environment perception, like </a:t>
            </a:r>
            <a:r>
              <a:rPr lang="en-US" dirty="0" err="1" smtClean="0"/>
              <a:t>Shchedrin</a:t>
            </a:r>
            <a:r>
              <a:rPr lang="en-US" dirty="0" smtClean="0"/>
              <a:t> makes his paintings, falling interest artists of the time to the landscape</a:t>
            </a:r>
            <a:endParaRPr lang="ru-RU" dirty="0"/>
          </a:p>
        </p:txBody>
      </p:sp>
      <p:pic>
        <p:nvPicPr>
          <p:cNvPr id="1026" name="Picture 2" descr="C:\Users\1\Desktop\kiprensky.gif"/>
          <p:cNvPicPr>
            <a:picLocks noChangeAspect="1" noChangeArrowheads="1" noCrop="1"/>
          </p:cNvPicPr>
          <p:nvPr/>
        </p:nvPicPr>
        <p:blipFill>
          <a:blip r:embed="rId2"/>
          <a:srcRect/>
          <a:stretch>
            <a:fillRect/>
          </a:stretch>
        </p:blipFill>
        <p:spPr bwMode="auto">
          <a:xfrm>
            <a:off x="5572132" y="1142984"/>
            <a:ext cx="3000396" cy="2860517"/>
          </a:xfrm>
          <a:prstGeom prst="rect">
            <a:avLst/>
          </a:prstGeom>
          <a:noFill/>
        </p:spPr>
      </p:pic>
      <p:pic>
        <p:nvPicPr>
          <p:cNvPr id="1027" name="Picture 3" descr="C:\Users\1\Desktop\shedrin-hudozhnik.jpg"/>
          <p:cNvPicPr>
            <a:picLocks noChangeAspect="1" noChangeArrowheads="1"/>
          </p:cNvPicPr>
          <p:nvPr/>
        </p:nvPicPr>
        <p:blipFill>
          <a:blip r:embed="rId3"/>
          <a:srcRect/>
          <a:stretch>
            <a:fillRect/>
          </a:stretch>
        </p:blipFill>
        <p:spPr bwMode="auto">
          <a:xfrm>
            <a:off x="642910" y="3643314"/>
            <a:ext cx="2428892" cy="2899000"/>
          </a:xfrm>
          <a:prstGeom prst="rect">
            <a:avLst/>
          </a:prstGeom>
          <a:noFill/>
        </p:spPr>
      </p:pic>
      <p:sp>
        <p:nvSpPr>
          <p:cNvPr id="6" name="Прямоугольник 5"/>
          <p:cNvSpPr/>
          <p:nvPr/>
        </p:nvSpPr>
        <p:spPr>
          <a:xfrm>
            <a:off x="214282" y="214290"/>
            <a:ext cx="926407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great Russian painters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646" y="285728"/>
            <a:ext cx="887935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great English painters</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Прямоугольник 2"/>
          <p:cNvSpPr/>
          <p:nvPr/>
        </p:nvSpPr>
        <p:spPr>
          <a:xfrm>
            <a:off x="214282" y="1285860"/>
            <a:ext cx="4572000" cy="1754326"/>
          </a:xfrm>
          <a:prstGeom prst="rect">
            <a:avLst/>
          </a:prstGeom>
        </p:spPr>
        <p:txBody>
          <a:bodyPr>
            <a:spAutoFit/>
          </a:bodyPr>
          <a:lstStyle/>
          <a:p>
            <a:r>
              <a:rPr lang="en-US" dirty="0" smtClean="0"/>
              <a:t>Edward Burne-Jones (1833-1898) was an English painter, draftsman, a master of arts and crafts. Probably the most successful of his works can be called in different areas of monumental decorative art, magnificent stained glass windows, mosaics.</a:t>
            </a:r>
            <a:endParaRPr lang="ru-RU" dirty="0"/>
          </a:p>
        </p:txBody>
      </p:sp>
      <p:pic>
        <p:nvPicPr>
          <p:cNvPr id="3074" name="Picture 2" descr="C:\Users\1\Desktop\Burnjones.jpg"/>
          <p:cNvPicPr>
            <a:picLocks noChangeAspect="1" noChangeArrowheads="1"/>
          </p:cNvPicPr>
          <p:nvPr/>
        </p:nvPicPr>
        <p:blipFill>
          <a:blip r:embed="rId2"/>
          <a:srcRect/>
          <a:stretch>
            <a:fillRect/>
          </a:stretch>
        </p:blipFill>
        <p:spPr bwMode="auto">
          <a:xfrm>
            <a:off x="6572264" y="1142984"/>
            <a:ext cx="2047876" cy="2451100"/>
          </a:xfrm>
          <a:prstGeom prst="rect">
            <a:avLst/>
          </a:prstGeom>
          <a:noFill/>
        </p:spPr>
      </p:pic>
      <p:sp>
        <p:nvSpPr>
          <p:cNvPr id="6" name="Прямоугольник 5"/>
          <p:cNvSpPr/>
          <p:nvPr/>
        </p:nvSpPr>
        <p:spPr>
          <a:xfrm>
            <a:off x="4286248" y="3714752"/>
            <a:ext cx="4572000" cy="2585323"/>
          </a:xfrm>
          <a:prstGeom prst="rect">
            <a:avLst/>
          </a:prstGeom>
        </p:spPr>
        <p:txBody>
          <a:bodyPr>
            <a:spAutoFit/>
          </a:bodyPr>
          <a:lstStyle/>
          <a:p>
            <a:r>
              <a:rPr lang="en-US" dirty="0" smtClean="0"/>
              <a:t>William Morris (Morris) (1834-1896)is an English artist, writer, art theorist, and public figure. Products workshops Morris decorated interiors they differ certain functional justification and tectonic balanced composition, clarity of ornament, stylized floral motifs, restrained color combinations, a number of features they anticipate the "modern" style.</a:t>
            </a:r>
            <a:endParaRPr lang="ru-RU" dirty="0"/>
          </a:p>
        </p:txBody>
      </p:sp>
      <p:pic>
        <p:nvPicPr>
          <p:cNvPr id="3075" name="Picture 3" descr="C:\Users\1\Desktop\220px-George_Frederic_Watts_portrait_of_William_Morris_1870_v2.jpg"/>
          <p:cNvPicPr>
            <a:picLocks noChangeAspect="1" noChangeArrowheads="1"/>
          </p:cNvPicPr>
          <p:nvPr/>
        </p:nvPicPr>
        <p:blipFill>
          <a:blip r:embed="rId3"/>
          <a:srcRect/>
          <a:stretch>
            <a:fillRect/>
          </a:stretch>
        </p:blipFill>
        <p:spPr bwMode="auto">
          <a:xfrm>
            <a:off x="428596" y="3143248"/>
            <a:ext cx="2714644" cy="35573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портрет мальчика Челищева.jpg"/>
          <p:cNvPicPr>
            <a:picLocks noChangeAspect="1" noChangeArrowheads="1"/>
          </p:cNvPicPr>
          <p:nvPr/>
        </p:nvPicPr>
        <p:blipFill>
          <a:blip r:embed="rId2"/>
          <a:srcRect/>
          <a:stretch>
            <a:fillRect/>
          </a:stretch>
        </p:blipFill>
        <p:spPr bwMode="auto">
          <a:xfrm>
            <a:off x="214282" y="285728"/>
            <a:ext cx="4206746" cy="5214974"/>
          </a:xfrm>
          <a:prstGeom prst="rect">
            <a:avLst/>
          </a:prstGeom>
          <a:noFill/>
        </p:spPr>
      </p:pic>
      <p:pic>
        <p:nvPicPr>
          <p:cNvPr id="2051" name="Picture 3" descr="C:\Users\1\Desktop\Замок святого Ангела.jpg"/>
          <p:cNvPicPr>
            <a:picLocks noChangeAspect="1" noChangeArrowheads="1"/>
          </p:cNvPicPr>
          <p:nvPr/>
        </p:nvPicPr>
        <p:blipFill>
          <a:blip r:embed="rId3"/>
          <a:srcRect/>
          <a:stretch>
            <a:fillRect/>
          </a:stretch>
        </p:blipFill>
        <p:spPr bwMode="auto">
          <a:xfrm>
            <a:off x="4572000" y="285728"/>
            <a:ext cx="4357718" cy="5235662"/>
          </a:xfrm>
          <a:prstGeom prst="rect">
            <a:avLst/>
          </a:prstGeom>
          <a:noFill/>
        </p:spPr>
      </p:pic>
      <p:pic>
        <p:nvPicPr>
          <p:cNvPr id="2052" name="Picture 4" descr="C:\Users\1\Desktop\Зачарованый Мерлин.jpg"/>
          <p:cNvPicPr>
            <a:picLocks noChangeAspect="1" noChangeArrowheads="1"/>
          </p:cNvPicPr>
          <p:nvPr/>
        </p:nvPicPr>
        <p:blipFill>
          <a:blip r:embed="rId4"/>
          <a:srcRect/>
          <a:stretch>
            <a:fillRect/>
          </a:stretch>
        </p:blipFill>
        <p:spPr bwMode="auto">
          <a:xfrm>
            <a:off x="214282" y="285728"/>
            <a:ext cx="4214842" cy="5561250"/>
          </a:xfrm>
          <a:prstGeom prst="rect">
            <a:avLst/>
          </a:prstGeom>
          <a:noFill/>
        </p:spPr>
      </p:pic>
      <p:pic>
        <p:nvPicPr>
          <p:cNvPr id="2053" name="Picture 5" descr="C:\Users\1\Desktop\Queen_Guinevere.jpg"/>
          <p:cNvPicPr>
            <a:picLocks noChangeAspect="1" noChangeArrowheads="1"/>
          </p:cNvPicPr>
          <p:nvPr/>
        </p:nvPicPr>
        <p:blipFill>
          <a:blip r:embed="rId5"/>
          <a:srcRect/>
          <a:stretch>
            <a:fillRect/>
          </a:stretch>
        </p:blipFill>
        <p:spPr bwMode="auto">
          <a:xfrm>
            <a:off x="4572000" y="285727"/>
            <a:ext cx="4429156" cy="55721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randombar(horizontal)">
                                      <p:cBhvr>
                                        <p:cTn id="11" dur="5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randombar(horizontal)">
                                      <p:cBhvr>
                                        <p:cTn id="16" dur="500"/>
                                        <p:tgtEl>
                                          <p:spTgt spid="2052"/>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randombar(horizontal)">
                                      <p:cBhvr>
                                        <p:cTn id="20"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86050" y="285728"/>
            <a:ext cx="299312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Museum</a:t>
            </a:r>
          </a:p>
        </p:txBody>
      </p:sp>
      <p:sp>
        <p:nvSpPr>
          <p:cNvPr id="3" name="Прямоугольник 2"/>
          <p:cNvSpPr/>
          <p:nvPr/>
        </p:nvSpPr>
        <p:spPr>
          <a:xfrm>
            <a:off x="285720" y="1285860"/>
            <a:ext cx="4572000" cy="3970318"/>
          </a:xfrm>
          <a:prstGeom prst="rect">
            <a:avLst/>
          </a:prstGeom>
        </p:spPr>
        <p:txBody>
          <a:bodyPr>
            <a:spAutoFit/>
          </a:bodyPr>
          <a:lstStyle/>
          <a:p>
            <a:r>
              <a:rPr lang="en-US" dirty="0" smtClean="0"/>
              <a:t>Art Museum. AI </a:t>
            </a:r>
            <a:r>
              <a:rPr lang="en-US" dirty="0" err="1" smtClean="0"/>
              <a:t>Kuindzhi</a:t>
            </a:r>
            <a:r>
              <a:rPr lang="en-US" dirty="0" smtClean="0"/>
              <a:t> was opened on 29 November 2010, in the historic part of the city, in a mansion built in the early twentieth century . The museum exposition shows all stages of life outstanding landscape . The exposition ends with the perpetuation of the memory of the artist. Here these pictures , which gave the city after the first republican exhibition landscape "Memorial AI </a:t>
            </a:r>
            <a:r>
              <a:rPr lang="en-US" dirty="0" err="1" smtClean="0"/>
              <a:t>Kuindzhi</a:t>
            </a:r>
            <a:r>
              <a:rPr lang="en-US" dirty="0" smtClean="0"/>
              <a:t> "( 1973) , exhibited a bust , a bas-relief design of the monument AI </a:t>
            </a:r>
            <a:r>
              <a:rPr lang="en-US" dirty="0" err="1" smtClean="0"/>
              <a:t>Kuindzhi</a:t>
            </a:r>
            <a:r>
              <a:rPr lang="en-US" dirty="0" smtClean="0"/>
              <a:t> </a:t>
            </a:r>
            <a:r>
              <a:rPr lang="en-US" dirty="0" smtClean="0"/>
              <a:t>books about outstanding artist . Two halls of the museum exhibits paintings by local artists .</a:t>
            </a:r>
            <a:endParaRPr lang="ru-RU" dirty="0"/>
          </a:p>
        </p:txBody>
      </p:sp>
      <p:pic>
        <p:nvPicPr>
          <p:cNvPr id="1026" name="Picture 2" descr="C:\Users\1\Desktop\mariupol_kuindzhi_museum_07.jpg"/>
          <p:cNvPicPr>
            <a:picLocks noChangeAspect="1" noChangeArrowheads="1"/>
          </p:cNvPicPr>
          <p:nvPr/>
        </p:nvPicPr>
        <p:blipFill>
          <a:blip r:embed="rId2"/>
          <a:srcRect/>
          <a:stretch>
            <a:fillRect/>
          </a:stretch>
        </p:blipFill>
        <p:spPr bwMode="auto">
          <a:xfrm>
            <a:off x="1000100" y="1285859"/>
            <a:ext cx="6786610" cy="5097543"/>
          </a:xfrm>
          <a:prstGeom prst="rect">
            <a:avLst/>
          </a:prstGeom>
          <a:noFill/>
        </p:spPr>
      </p:pic>
      <p:pic>
        <p:nvPicPr>
          <p:cNvPr id="1027" name="Picture 3" descr="C:\Users\1\Desktop\mariupol_kuindzhi_museum_08.jpg"/>
          <p:cNvPicPr>
            <a:picLocks noChangeAspect="1" noChangeArrowheads="1"/>
          </p:cNvPicPr>
          <p:nvPr/>
        </p:nvPicPr>
        <p:blipFill>
          <a:blip r:embed="rId3"/>
          <a:srcRect/>
          <a:stretch>
            <a:fillRect/>
          </a:stretch>
        </p:blipFill>
        <p:spPr bwMode="auto">
          <a:xfrm>
            <a:off x="1071538" y="1142984"/>
            <a:ext cx="6715172" cy="5043885"/>
          </a:xfrm>
          <a:prstGeom prst="rect">
            <a:avLst/>
          </a:prstGeom>
          <a:noFill/>
        </p:spPr>
      </p:pic>
      <p:pic>
        <p:nvPicPr>
          <p:cNvPr id="1028" name="Picture 4" descr="C:\Users\1\Desktop\mariupol_kuindzhi_museum_09.jpg"/>
          <p:cNvPicPr>
            <a:picLocks noChangeAspect="1" noChangeArrowheads="1"/>
          </p:cNvPicPr>
          <p:nvPr/>
        </p:nvPicPr>
        <p:blipFill>
          <a:blip r:embed="rId4"/>
          <a:srcRect/>
          <a:stretch>
            <a:fillRect/>
          </a:stretch>
        </p:blipFill>
        <p:spPr bwMode="auto">
          <a:xfrm>
            <a:off x="1071538" y="1285860"/>
            <a:ext cx="6391275" cy="4800600"/>
          </a:xfrm>
          <a:prstGeom prst="rect">
            <a:avLst/>
          </a:prstGeom>
          <a:noFill/>
        </p:spPr>
      </p:pic>
      <p:pic>
        <p:nvPicPr>
          <p:cNvPr id="1029" name="Picture 5" descr="C:\Users\1\Desktop\mariupol_kuindzhi_museum_11.jpg"/>
          <p:cNvPicPr>
            <a:picLocks noChangeAspect="1" noChangeArrowheads="1"/>
          </p:cNvPicPr>
          <p:nvPr/>
        </p:nvPicPr>
        <p:blipFill>
          <a:blip r:embed="rId5"/>
          <a:srcRect/>
          <a:stretch>
            <a:fillRect/>
          </a:stretch>
        </p:blipFill>
        <p:spPr bwMode="auto">
          <a:xfrm>
            <a:off x="1142976" y="1285860"/>
            <a:ext cx="6286544" cy="4727381"/>
          </a:xfrm>
          <a:prstGeom prst="rect">
            <a:avLst/>
          </a:prstGeom>
          <a:noFill/>
        </p:spPr>
      </p:pic>
      <p:pic>
        <p:nvPicPr>
          <p:cNvPr id="1030" name="Picture 6" descr="C:\Users\1\Desktop\mariupol_kuindzhi_museum_12.jpg"/>
          <p:cNvPicPr>
            <a:picLocks noChangeAspect="1" noChangeArrowheads="1"/>
          </p:cNvPicPr>
          <p:nvPr/>
        </p:nvPicPr>
        <p:blipFill>
          <a:blip r:embed="rId6"/>
          <a:srcRect/>
          <a:stretch>
            <a:fillRect/>
          </a:stretch>
        </p:blipFill>
        <p:spPr bwMode="auto">
          <a:xfrm>
            <a:off x="1071538" y="1285860"/>
            <a:ext cx="6643734" cy="49959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randombar(horizontal)">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randombar(horizontal)">
                                      <p:cBhvr>
                                        <p:cTn id="29" dur="5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randombar(horizontal)">
                                      <p:cBhvr>
                                        <p:cTn id="34" dur="500"/>
                                        <p:tgtEl>
                                          <p:spTgt spid="102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randombar(horizontal)">
                                      <p:cBhvr>
                                        <p:cTn id="3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540</TotalTime>
  <Words>539</Words>
  <PresentationFormat>Экран (4:3)</PresentationFormat>
  <Paragraphs>28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59</cp:revision>
  <dcterms:created xsi:type="dcterms:W3CDTF">2014-02-02T10:31:24Z</dcterms:created>
  <dcterms:modified xsi:type="dcterms:W3CDTF">2014-02-11T19:45:29Z</dcterms:modified>
</cp:coreProperties>
</file>