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4" r:id="rId6"/>
    <p:sldId id="260" r:id="rId7"/>
    <p:sldId id="262" r:id="rId8"/>
    <p:sldId id="263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D83BA-E3F3-4361-B6FC-74FF1ED2A25B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D2610-B659-4336-95F1-970A8ED7D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5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D2610-B659-4336-95F1-970A8ED7DF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5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D2610-B659-4336-95F1-970A8ED7DF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5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0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1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9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203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69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50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4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9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2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0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6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9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BAE6-4599-480C-9FB5-51B88415D8E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D678-E70D-4DDF-BAE4-A65D6CF1D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56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443" y="334303"/>
            <a:ext cx="11641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ВИДАТНІ УКРАЇНЦІ. РОКСОЛАНА</a:t>
            </a:r>
            <a:r>
              <a:rPr lang="uk-U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34" y="1610483"/>
            <a:ext cx="3426911" cy="4883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012" y="1845760"/>
            <a:ext cx="4461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Гайдамаха</a:t>
            </a:r>
            <a:r>
              <a:rPr lang="uk-UA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Данило </a:t>
            </a:r>
          </a:p>
          <a:p>
            <a:pPr algn="ctr"/>
            <a:r>
              <a:rPr lang="uk-UA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Учень 8-А класу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269" y="0"/>
            <a:ext cx="9001462" cy="996275"/>
          </a:xfrm>
        </p:spPr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Роксолана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3371" y="1465244"/>
            <a:ext cx="4640277" cy="523301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Роксолана —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спершу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наложниця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потім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— дружина Сулеймана І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Пишного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султана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Османської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імперії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Мати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султана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Селіма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II.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Ймовірно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була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донькою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священика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Лісовського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галицького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міста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Рогатина.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У 1518–1520 роках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потрапила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татарського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полону й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була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продана в рабство.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 1520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році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опинилася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султанському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гаремі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 стала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улюбленою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дружиною Сулеймана І.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Народила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султану 5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синів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доньку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Міхрімах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Своїм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коштом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будувала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мечеті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школи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караван-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сараї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кухні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Стамбулі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Едірне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Єрусалимі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Мецці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Медіні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Посприяла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сходженню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турецький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престол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свого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сина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Селіма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II.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Оспівана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літературі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образотворчому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мистецтві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музиці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кіно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579" r="90000">
                        <a14:foregroundMark x1="39474" y1="46614" x2="35263" y2="52191"/>
                        <a14:foregroundMark x1="33158" y1="57769" x2="29474" y2="67729"/>
                        <a14:foregroundMark x1="29474" y1="62550" x2="25789" y2="66534"/>
                        <a14:foregroundMark x1="28421" y1="61355" x2="25789" y2="64940"/>
                        <a14:foregroundMark x1="33158" y1="53785" x2="32632" y2="57371"/>
                        <a14:foregroundMark x1="45263" y1="43825" x2="38947" y2="49801"/>
                        <a14:foregroundMark x1="46842" y1="39841" x2="46316" y2="44223"/>
                        <a14:foregroundMark x1="64737" y1="90837" x2="61053" y2="98406"/>
                        <a14:foregroundMark x1="78421" y1="88845" x2="78421" y2="98406"/>
                        <a14:foregroundMark x1="81579" y1="86056" x2="83684" y2="99602"/>
                        <a14:foregroundMark x1="83158" y1="82072" x2="83158" y2="90438"/>
                        <a14:foregroundMark x1="83158" y1="79681" x2="83684" y2="87251"/>
                        <a14:foregroundMark x1="83684" y1="74900" x2="84737" y2="82072"/>
                        <a14:foregroundMark x1="83684" y1="69721" x2="85263" y2="76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940" y="1306534"/>
            <a:ext cx="4214987" cy="55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25" y="121185"/>
            <a:ext cx="2890880" cy="484743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chemeClr val="bg2"/>
                </a:solidFill>
              </a:rPr>
              <a:t>БІографія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6270" y="793214"/>
            <a:ext cx="6577069" cy="6064786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думку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історика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Володимира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Грабовецького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справжнє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ім'я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Роксолани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не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збереглося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, тому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умовно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en-US" sz="2300" dirty="0">
                <a:solidFill>
                  <a:schemeClr val="accent5">
                    <a:lumMod val="75000"/>
                  </a:schemeClr>
                </a:solidFill>
              </a:rPr>
              <a:t>XIX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столітті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дослідники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назвали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її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Настею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5">
                    <a:lumMod val="75000"/>
                  </a:schemeClr>
                </a:solidFill>
              </a:rPr>
              <a:t>Лісовською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ru-RU" sz="23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Литовський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дипломат Михайло Литвин 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назвав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Роксолану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своєю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співвітчизницею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, а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московський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посол 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у </a:t>
            </a:r>
            <a:r>
              <a:rPr lang="ru-RU" sz="2300" dirty="0" err="1" smtClean="0">
                <a:solidFill>
                  <a:schemeClr val="accent5">
                    <a:lumMod val="75000"/>
                  </a:schemeClr>
                </a:solidFill>
              </a:rPr>
              <a:t>Стамбулі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— «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литовкою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».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Польський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письменник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Самуель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5">
                    <a:lumMod val="75000"/>
                  </a:schemeClr>
                </a:solidFill>
              </a:rPr>
              <a:t>Твардовський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стверджував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Роксолана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була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донькою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звичайного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православного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священика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Рогатина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— невеликого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містечка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Західній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Україні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. За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версією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польського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поета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Мавриція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Гославського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— Роксолана родом з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містечка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Чемерівці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Хмельницької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5">
                    <a:lumMod val="75000"/>
                  </a:schemeClr>
                </a:solidFill>
              </a:rPr>
              <a:t>області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300" dirty="0" err="1" smtClean="0">
                <a:solidFill>
                  <a:schemeClr val="accent5">
                    <a:lumMod val="75000"/>
                  </a:schemeClr>
                </a:solidFill>
              </a:rPr>
              <a:t>Існує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версія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обидва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варіанти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можливі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—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народитися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Лісовська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могла в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Чемерівцях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, а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вирости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— в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Рогатині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куди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</a:rPr>
              <a:t>переїхав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5">
                    <a:lumMod val="75000"/>
                  </a:schemeClr>
                </a:solidFill>
              </a:rPr>
              <a:t>батько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3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1518 і 1520 роками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була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захоплена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полон. За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версією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сучасника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Роксолани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Михайла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Литвина,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її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полонили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кримські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татари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Імовірно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була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продана на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жіночому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невільничому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ринку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Аврат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Пазари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Стамбулі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Можливо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її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обрала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Хафса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Султан,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султанова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мати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візир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Ібрагім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-паша,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пізніше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подарував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її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Сулейману.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85" r="967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44" y="605928"/>
            <a:ext cx="4968406" cy="594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9" y="88136"/>
            <a:ext cx="10353761" cy="1057618"/>
          </a:xfrm>
        </p:spPr>
        <p:txBody>
          <a:bodyPr>
            <a:normAutofit/>
          </a:bodyPr>
          <a:lstStyle/>
          <a:p>
            <a:r>
              <a:rPr lang="uk-UA" dirty="0" smtClean="0"/>
              <a:t>Дружина султана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055" y="1145754"/>
            <a:ext cx="8236946" cy="571224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Сулейман </a:t>
            </a:r>
            <a:r>
              <a:rPr lang="en-US" dirty="0"/>
              <a:t>I </a:t>
            </a:r>
            <a:r>
              <a:rPr lang="ru-RU" dirty="0" err="1"/>
              <a:t>Пишний</a:t>
            </a:r>
            <a:r>
              <a:rPr lang="ru-RU" dirty="0"/>
              <a:t>,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Селіма</a:t>
            </a:r>
            <a:r>
              <a:rPr lang="ru-RU" dirty="0"/>
              <a:t> І </a:t>
            </a:r>
            <a:r>
              <a:rPr lang="ru-RU" dirty="0" err="1"/>
              <a:t>Грізного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одним з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турецьких</a:t>
            </a:r>
            <a:r>
              <a:rPr lang="ru-RU" dirty="0"/>
              <a:t> </a:t>
            </a:r>
            <a:r>
              <a:rPr lang="ru-RU" dirty="0" err="1"/>
              <a:t>султанів</a:t>
            </a:r>
            <a:r>
              <a:rPr lang="ru-RU" dirty="0"/>
              <a:t>. У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звали </a:t>
            </a:r>
            <a:r>
              <a:rPr lang="ru-RU" dirty="0" err="1" smtClean="0"/>
              <a:t>Пишний</a:t>
            </a:r>
            <a:r>
              <a:rPr lang="ru-RU" dirty="0" smtClean="0"/>
              <a:t>.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наложниця</a:t>
            </a:r>
            <a:r>
              <a:rPr lang="ru-RU" dirty="0"/>
              <a:t>, Роксолана стала великим </a:t>
            </a:r>
            <a:r>
              <a:rPr lang="ru-RU" dirty="0" err="1"/>
              <a:t>коханням</a:t>
            </a:r>
            <a:r>
              <a:rPr lang="ru-RU" dirty="0"/>
              <a:t> султана. Сулейман </a:t>
            </a:r>
            <a:r>
              <a:rPr lang="ru-RU" dirty="0" err="1"/>
              <a:t>адресував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свою </a:t>
            </a:r>
            <a:r>
              <a:rPr lang="ru-RU" dirty="0" err="1"/>
              <a:t>любовну</a:t>
            </a:r>
            <a:r>
              <a:rPr lang="ru-RU" dirty="0"/>
              <a:t> </a:t>
            </a:r>
            <a:r>
              <a:rPr lang="ru-RU" dirty="0" err="1"/>
              <a:t>поезію</a:t>
            </a:r>
            <a:r>
              <a:rPr lang="ru-RU" dirty="0"/>
              <a:t> (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поетом</a:t>
            </a:r>
            <a:r>
              <a:rPr lang="ru-RU" dirty="0"/>
              <a:t>, писав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псевдонімом</a:t>
            </a:r>
            <a:r>
              <a:rPr lang="ru-RU" dirty="0"/>
              <a:t> </a:t>
            </a:r>
            <a:r>
              <a:rPr lang="ru-RU" dirty="0" err="1" smtClean="0"/>
              <a:t>Мухіббі</a:t>
            </a:r>
            <a:r>
              <a:rPr lang="ru-RU" dirty="0"/>
              <a:t>)</a:t>
            </a:r>
            <a:r>
              <a:rPr lang="ru-RU" dirty="0" smtClean="0"/>
              <a:t>. Перший </a:t>
            </a:r>
            <a:r>
              <a:rPr lang="ru-RU" dirty="0" err="1"/>
              <a:t>син</a:t>
            </a:r>
            <a:r>
              <a:rPr lang="ru-RU" dirty="0"/>
              <a:t> Сулеймана і </a:t>
            </a:r>
            <a:r>
              <a:rPr lang="ru-RU" dirty="0" err="1"/>
              <a:t>Роксолани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в 1520 </a:t>
            </a:r>
            <a:r>
              <a:rPr lang="ru-RU" dirty="0" err="1" smtClean="0"/>
              <a:t>році</a:t>
            </a:r>
            <a:r>
              <a:rPr lang="ru-RU" dirty="0" smtClean="0"/>
              <a:t>. За </a:t>
            </a:r>
            <a:r>
              <a:rPr lang="ru-RU" dirty="0"/>
              <a:t>законами </a:t>
            </a:r>
            <a:r>
              <a:rPr lang="ru-RU" dirty="0" err="1"/>
              <a:t>віри</a:t>
            </a:r>
            <a:r>
              <a:rPr lang="ru-RU" dirty="0"/>
              <a:t>, султан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законні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 та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наложниць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утримувати</a:t>
            </a:r>
            <a:r>
              <a:rPr lang="ru-RU" dirty="0"/>
              <a:t>.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 ставали </a:t>
            </a:r>
            <a:r>
              <a:rPr lang="ru-RU" dirty="0" err="1"/>
              <a:t>спадкоємцями</a:t>
            </a:r>
            <a:r>
              <a:rPr lang="ru-RU" dirty="0"/>
              <a:t> престолу. Але </a:t>
            </a:r>
            <a:r>
              <a:rPr lang="ru-RU" dirty="0" err="1"/>
              <a:t>це</a:t>
            </a:r>
            <a:r>
              <a:rPr lang="ru-RU" dirty="0"/>
              <a:t> не могла бути </a:t>
            </a:r>
            <a:r>
              <a:rPr lang="ru-RU" dirty="0" err="1"/>
              <a:t>християнка</a:t>
            </a:r>
            <a:r>
              <a:rPr lang="ru-RU" dirty="0"/>
              <a:t>,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</a:t>
            </a:r>
            <a:r>
              <a:rPr lang="ru-RU" dirty="0" smtClean="0"/>
              <a:t>мусульманство. </a:t>
            </a:r>
            <a:r>
              <a:rPr lang="ru-RU" dirty="0" err="1" smtClean="0"/>
              <a:t>Венеціанські</a:t>
            </a:r>
            <a:r>
              <a:rPr lang="ru-RU" dirty="0" smtClean="0"/>
              <a:t> </a:t>
            </a:r>
            <a:r>
              <a:rPr lang="ru-RU" dirty="0" err="1"/>
              <a:t>дипломати</a:t>
            </a:r>
            <a:r>
              <a:rPr lang="ru-RU" dirty="0"/>
              <a:t> у </a:t>
            </a:r>
            <a:r>
              <a:rPr lang="ru-RU" dirty="0" err="1"/>
              <a:t>Стамбулі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султану «</a:t>
            </a:r>
            <a:r>
              <a:rPr lang="en-US" dirty="0"/>
              <a:t>la </a:t>
            </a:r>
            <a:r>
              <a:rPr lang="en-US" dirty="0" err="1"/>
              <a:t>Rossa</a:t>
            </a:r>
            <a:r>
              <a:rPr lang="en-US" dirty="0"/>
              <a:t>» 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en-US" dirty="0"/>
              <a:t>la Rosa» — </a:t>
            </a:r>
            <a:r>
              <a:rPr lang="ru-RU" dirty="0" err="1"/>
              <a:t>прізвиськом</a:t>
            </a:r>
            <a:r>
              <a:rPr lang="ru-RU" dirty="0"/>
              <a:t>, </a:t>
            </a:r>
            <a:r>
              <a:rPr lang="ru-RU" dirty="0" err="1"/>
              <a:t>утвореним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традиційного</a:t>
            </a:r>
            <a:r>
              <a:rPr lang="ru-RU" dirty="0"/>
              <a:t> </a:t>
            </a:r>
            <a:r>
              <a:rPr lang="ru-RU" dirty="0" err="1"/>
              <a:t>італійського</a:t>
            </a:r>
            <a:r>
              <a:rPr lang="ru-RU" dirty="0"/>
              <a:t> </a:t>
            </a:r>
            <a:r>
              <a:rPr lang="ru-RU" dirty="0" err="1"/>
              <a:t>означення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— і </a:t>
            </a:r>
            <a:r>
              <a:rPr lang="ru-RU" dirty="0" err="1"/>
              <a:t>вказували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національність</a:t>
            </a:r>
            <a:r>
              <a:rPr lang="ru-RU" dirty="0"/>
              <a:t>: «</a:t>
            </a:r>
            <a:r>
              <a:rPr lang="ru-RU" dirty="0" err="1"/>
              <a:t>руського</a:t>
            </a:r>
            <a:r>
              <a:rPr lang="ru-RU" dirty="0"/>
              <a:t> народу</a:t>
            </a:r>
            <a:r>
              <a:rPr lang="ru-RU" dirty="0" smtClean="0"/>
              <a:t>».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/>
              <a:t>ідентифікація</a:t>
            </a:r>
            <a:r>
              <a:rPr lang="ru-RU" dirty="0"/>
              <a:t> </a:t>
            </a:r>
            <a:r>
              <a:rPr lang="ru-RU" dirty="0" err="1"/>
              <a:t>відповідала</a:t>
            </a:r>
            <a:r>
              <a:rPr lang="ru-RU" dirty="0"/>
              <a:t> </a:t>
            </a:r>
            <a:r>
              <a:rPr lang="ru-RU" dirty="0" err="1"/>
              <a:t>тодішній</a:t>
            </a:r>
            <a:r>
              <a:rPr lang="ru-RU" dirty="0"/>
              <a:t> </a:t>
            </a:r>
            <a:r>
              <a:rPr lang="ru-RU" dirty="0" err="1"/>
              <a:t>турецькій</a:t>
            </a:r>
            <a:r>
              <a:rPr lang="ru-RU" dirty="0"/>
              <a:t> </a:t>
            </a:r>
            <a:r>
              <a:rPr lang="ru-RU" dirty="0" err="1"/>
              <a:t>назві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— «рус</a:t>
            </a:r>
            <a:r>
              <a:rPr lang="ru-RU" dirty="0" smtClean="0"/>
              <a:t>». </a:t>
            </a:r>
            <a:r>
              <a:rPr lang="ru-RU" dirty="0" err="1"/>
              <a:t>Ім'я</a:t>
            </a:r>
            <a:r>
              <a:rPr lang="ru-RU" dirty="0"/>
              <a:t> Роксолана дав </a:t>
            </a:r>
            <a:r>
              <a:rPr lang="ru-RU" dirty="0" err="1"/>
              <a:t>їй</a:t>
            </a:r>
            <a:r>
              <a:rPr lang="ru-RU" dirty="0"/>
              <a:t> посол </a:t>
            </a:r>
            <a:r>
              <a:rPr lang="ru-RU" dirty="0" err="1"/>
              <a:t>імператора</a:t>
            </a:r>
            <a:r>
              <a:rPr lang="ru-RU" dirty="0"/>
              <a:t> </a:t>
            </a:r>
            <a:r>
              <a:rPr lang="ru-RU" dirty="0" err="1"/>
              <a:t>Священної</a:t>
            </a:r>
            <a:r>
              <a:rPr lang="ru-RU" dirty="0"/>
              <a:t> </a:t>
            </a:r>
            <a:r>
              <a:rPr lang="ru-RU" dirty="0" err="1"/>
              <a:t>Римської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в </a:t>
            </a:r>
            <a:r>
              <a:rPr lang="ru-RU" dirty="0" err="1"/>
              <a:t>Стамбулі</a:t>
            </a:r>
            <a:r>
              <a:rPr lang="ru-RU" dirty="0"/>
              <a:t> барон </a:t>
            </a:r>
            <a:r>
              <a:rPr lang="ru-RU" dirty="0" err="1"/>
              <a:t>Ож'є</a:t>
            </a:r>
            <a:r>
              <a:rPr lang="ru-RU" dirty="0"/>
              <a:t> </a:t>
            </a:r>
            <a:r>
              <a:rPr lang="ru-RU" dirty="0" err="1"/>
              <a:t>Гіслен</a:t>
            </a:r>
            <a:r>
              <a:rPr lang="ru-RU" dirty="0"/>
              <a:t> де </a:t>
            </a:r>
            <a:r>
              <a:rPr lang="ru-RU" dirty="0" err="1"/>
              <a:t>Бусбек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творі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/>
              <a:t>Турецькі</a:t>
            </a:r>
            <a:r>
              <a:rPr lang="ru-RU" dirty="0"/>
              <a:t> </a:t>
            </a:r>
            <a:r>
              <a:rPr lang="ru-RU" dirty="0" err="1"/>
              <a:t>листи</a:t>
            </a:r>
            <a:r>
              <a:rPr lang="ru-RU" dirty="0" smtClean="0"/>
              <a:t>». </a:t>
            </a:r>
            <a:r>
              <a:rPr lang="ru-RU" dirty="0" err="1" smtClean="0"/>
              <a:t>Описуючи</a:t>
            </a:r>
            <a:r>
              <a:rPr lang="ru-RU" dirty="0" smtClean="0"/>
              <a:t> </a:t>
            </a:r>
            <a:r>
              <a:rPr lang="ru-RU" dirty="0" err="1"/>
              <a:t>змагання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наложницями</a:t>
            </a:r>
            <a:r>
              <a:rPr lang="ru-RU" dirty="0"/>
              <a:t> султана Сулеймана, де </a:t>
            </a:r>
            <a:r>
              <a:rPr lang="ru-RU" dirty="0" err="1"/>
              <a:t>Бусбек</a:t>
            </a:r>
            <a:r>
              <a:rPr lang="ru-RU" dirty="0"/>
              <a:t> дав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 Роксолана та </a:t>
            </a:r>
            <a:r>
              <a:rPr lang="ru-RU" dirty="0" err="1"/>
              <a:t>Боспорана</a:t>
            </a:r>
            <a:r>
              <a:rPr lang="ru-RU" dirty="0"/>
              <a:t>, </a:t>
            </a:r>
            <a:r>
              <a:rPr lang="ru-RU" dirty="0" err="1"/>
              <a:t>утворені</a:t>
            </a:r>
            <a:r>
              <a:rPr lang="ru-RU" dirty="0"/>
              <a:t> ним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античних</a:t>
            </a:r>
            <a:r>
              <a:rPr lang="ru-RU" dirty="0"/>
              <a:t> </a:t>
            </a:r>
            <a:r>
              <a:rPr lang="ru-RU" dirty="0" err="1"/>
              <a:t>однойменних</a:t>
            </a:r>
            <a:r>
              <a:rPr lang="ru-RU" dirty="0"/>
              <a:t> </a:t>
            </a:r>
            <a:r>
              <a:rPr lang="ru-RU" dirty="0" err="1"/>
              <a:t>назв</a:t>
            </a:r>
            <a:r>
              <a:rPr lang="ru-RU" dirty="0"/>
              <a:t> </a:t>
            </a:r>
            <a:r>
              <a:rPr lang="ru-RU" dirty="0" err="1"/>
              <a:t>сарматських</a:t>
            </a:r>
            <a:r>
              <a:rPr lang="ru-RU" dirty="0"/>
              <a:t> племен — </a:t>
            </a:r>
            <a:r>
              <a:rPr lang="ru-RU" dirty="0" err="1"/>
              <a:t>роксолани</a:t>
            </a:r>
            <a:r>
              <a:rPr lang="ru-RU" dirty="0"/>
              <a:t> та </a:t>
            </a:r>
            <a:r>
              <a:rPr lang="ru-RU" dirty="0" err="1" smtClean="0"/>
              <a:t>боспорани</a:t>
            </a:r>
            <a:r>
              <a:rPr lang="ru-RU" dirty="0" smtClean="0"/>
              <a:t>.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/>
              <a:t>перевидання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де </a:t>
            </a:r>
            <a:r>
              <a:rPr lang="ru-RU" dirty="0" err="1"/>
              <a:t>Бусбека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en-US" dirty="0"/>
              <a:t>XVI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посприяли</a:t>
            </a:r>
            <a:r>
              <a:rPr lang="ru-RU" dirty="0"/>
              <a:t> </a:t>
            </a:r>
            <a:r>
              <a:rPr lang="ru-RU" dirty="0" err="1"/>
              <a:t>поширенню</a:t>
            </a:r>
            <a:r>
              <a:rPr lang="ru-RU" dirty="0"/>
              <a:t> і </a:t>
            </a:r>
            <a:r>
              <a:rPr lang="ru-RU" dirty="0" err="1"/>
              <a:t>популяризації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вигаданого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в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. У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 smtClean="0"/>
              <a:t>розлуки</a:t>
            </a:r>
            <a:r>
              <a:rPr lang="ru-RU" dirty="0" smtClean="0"/>
              <a:t>, </a:t>
            </a:r>
            <a:r>
              <a:rPr lang="ru-RU" dirty="0"/>
              <a:t>а Сулейман </a:t>
            </a:r>
            <a:r>
              <a:rPr lang="ru-RU" dirty="0" err="1"/>
              <a:t>зробив</a:t>
            </a:r>
            <a:r>
              <a:rPr lang="ru-RU" dirty="0"/>
              <a:t> 13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 smtClean="0"/>
              <a:t>походів</a:t>
            </a:r>
            <a:r>
              <a:rPr lang="ru-RU" dirty="0" smtClean="0"/>
              <a:t>, Роксолана </a:t>
            </a:r>
            <a:r>
              <a:rPr lang="ru-RU" dirty="0"/>
              <a:t>і султан </a:t>
            </a:r>
            <a:r>
              <a:rPr lang="ru-RU" dirty="0" err="1"/>
              <a:t>листувалися</a:t>
            </a:r>
            <a:r>
              <a:rPr lang="ru-RU" dirty="0"/>
              <a:t> </a:t>
            </a:r>
            <a:r>
              <a:rPr lang="ru-RU" dirty="0" err="1"/>
              <a:t>віршами</a:t>
            </a:r>
            <a:r>
              <a:rPr lang="ru-RU" dirty="0"/>
              <a:t> </a:t>
            </a:r>
            <a:r>
              <a:rPr lang="ru-RU" dirty="0" err="1"/>
              <a:t>перською</a:t>
            </a:r>
            <a:r>
              <a:rPr lang="ru-RU" dirty="0"/>
              <a:t> і </a:t>
            </a:r>
            <a:r>
              <a:rPr lang="ru-RU" dirty="0" err="1"/>
              <a:t>арабською</a:t>
            </a:r>
            <a:r>
              <a:rPr lang="ru-RU" dirty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. </a:t>
            </a:r>
            <a:r>
              <a:rPr lang="ru-RU" dirty="0" err="1"/>
              <a:t>Збереглося</a:t>
            </a:r>
            <a:r>
              <a:rPr lang="ru-RU" dirty="0"/>
              <a:t> 7 </a:t>
            </a:r>
            <a:r>
              <a:rPr lang="ru-RU" dirty="0" err="1"/>
              <a:t>листів</a:t>
            </a:r>
            <a:r>
              <a:rPr lang="ru-RU" dirty="0"/>
              <a:t> </a:t>
            </a:r>
            <a:r>
              <a:rPr lang="ru-RU" dirty="0" err="1"/>
              <a:t>Хюррем</a:t>
            </a:r>
            <a:r>
              <a:rPr lang="ru-RU" dirty="0"/>
              <a:t> до </a:t>
            </a:r>
            <a:r>
              <a:rPr lang="ru-RU" dirty="0" smtClean="0"/>
              <a:t>Сулеймана. Писали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палацові</a:t>
            </a:r>
            <a:r>
              <a:rPr lang="ru-RU" dirty="0"/>
              <a:t> </a:t>
            </a:r>
            <a:r>
              <a:rPr lang="ru-RU" dirty="0" err="1"/>
              <a:t>писарі</a:t>
            </a:r>
            <a:r>
              <a:rPr lang="ru-RU" dirty="0"/>
              <a:t>, але </a:t>
            </a:r>
            <a:r>
              <a:rPr lang="ru-RU" dirty="0" err="1"/>
              <a:t>деякі</a:t>
            </a:r>
            <a:r>
              <a:rPr lang="ru-RU" dirty="0"/>
              <a:t> —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оригінальні</a:t>
            </a:r>
            <a:r>
              <a:rPr lang="ru-RU" dirty="0"/>
              <a:t> </a:t>
            </a:r>
            <a:r>
              <a:rPr lang="ru-RU" dirty="0" err="1"/>
              <a:t>автографи</a:t>
            </a:r>
            <a:r>
              <a:rPr lang="ru-RU" dirty="0"/>
              <a:t> </a:t>
            </a:r>
            <a:r>
              <a:rPr lang="ru-RU" dirty="0" err="1" smtClean="0"/>
              <a:t>султани</a:t>
            </a:r>
            <a:r>
              <a:rPr lang="ru-RU" dirty="0" smtClean="0"/>
              <a:t>. Роксолана </a:t>
            </a:r>
            <a:r>
              <a:rPr lang="ru-RU" dirty="0" err="1"/>
              <a:t>запропонувала</a:t>
            </a:r>
            <a:r>
              <a:rPr lang="ru-RU" dirty="0"/>
              <a:t> </a:t>
            </a:r>
            <a:r>
              <a:rPr lang="ru-RU" dirty="0" err="1"/>
              <a:t>султанові</a:t>
            </a:r>
            <a:r>
              <a:rPr lang="ru-RU" dirty="0"/>
              <a:t> </a:t>
            </a:r>
            <a:r>
              <a:rPr lang="ru-RU" dirty="0" err="1"/>
              <a:t>збудувати</a:t>
            </a:r>
            <a:r>
              <a:rPr lang="ru-RU" dirty="0"/>
              <a:t> мечеть, </a:t>
            </a:r>
            <a:r>
              <a:rPr lang="ru-RU" dirty="0" err="1"/>
              <a:t>названу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ім'ям</a:t>
            </a:r>
            <a:r>
              <a:rPr lang="ru-RU" dirty="0"/>
              <a:t> — </a:t>
            </a:r>
            <a:r>
              <a:rPr lang="ru-RU" dirty="0" err="1"/>
              <a:t>Сулейманіє</a:t>
            </a:r>
            <a:r>
              <a:rPr lang="ru-RU" dirty="0"/>
              <a:t> </a:t>
            </a:r>
            <a:r>
              <a:rPr lang="ru-RU" dirty="0" err="1"/>
              <a:t>Джамі</a:t>
            </a:r>
            <a:r>
              <a:rPr lang="ru-RU" dirty="0"/>
              <a:t>. У </a:t>
            </a:r>
            <a:r>
              <a:rPr lang="ru-RU" dirty="0" err="1"/>
              <a:t>ній</a:t>
            </a:r>
            <a:r>
              <a:rPr lang="ru-RU" dirty="0"/>
              <a:t> султану і </a:t>
            </a:r>
            <a:r>
              <a:rPr lang="ru-RU" dirty="0" err="1"/>
              <a:t>поховали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055" y="1145754"/>
            <a:ext cx="3429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9444" y1="58400" x2="82778" y2="62600"/>
                        <a14:foregroundMark x1="82222" y1="60600" x2="95000" y2="65400"/>
                        <a14:foregroundMark x1="96389" y1="67200" x2="95278" y2="84800"/>
                        <a14:foregroundMark x1="70278" y1="7000" x2="64722" y2="1400"/>
                        <a14:foregroundMark x1="75833" y1="83800" x2="68333" y2="98600"/>
                        <a14:backgroundMark x1="94722" y1="30400" x2="92222" y2="50600"/>
                        <a14:backgroundMark x1="87778" y1="52400" x2="77222" y2="54400"/>
                        <a14:backgroundMark x1="73056" y1="53400" x2="68611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0"/>
            <a:ext cx="493776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822" y="691070"/>
            <a:ext cx="5071996" cy="1326321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uk-UA" dirty="0" err="1" smtClean="0"/>
              <a:t>елім</a:t>
            </a:r>
            <a:r>
              <a:rPr lang="uk-UA" dirty="0" smtClean="0"/>
              <a:t> </a:t>
            </a:r>
            <a:r>
              <a:rPr lang="en-US" dirty="0" smtClean="0"/>
              <a:t>II </a:t>
            </a:r>
            <a:r>
              <a:rPr lang="uk-UA" dirty="0" smtClean="0"/>
              <a:t>грізний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7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53" y="0"/>
            <a:ext cx="4572000" cy="6880976"/>
          </a:xfrm>
        </p:spPr>
      </p:pic>
      <p:sp>
        <p:nvSpPr>
          <p:cNvPr id="5" name="Прямоугольник 4"/>
          <p:cNvSpPr/>
          <p:nvPr/>
        </p:nvSpPr>
        <p:spPr>
          <a:xfrm>
            <a:off x="-330506" y="1248704"/>
            <a:ext cx="47372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Бюст </a:t>
            </a:r>
            <a:r>
              <a:rPr lang="ru-RU" b="1" cap="none" spc="50" dirty="0" err="1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Хафси</a:t>
            </a:r>
            <a:r>
              <a:rPr lang="ru-RU" b="1" cap="none" spc="50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Султан в </a:t>
            </a:r>
            <a:r>
              <a:rPr lang="ru-RU" b="1" cap="none" spc="50" dirty="0" err="1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Манісі</a:t>
            </a:r>
            <a:endParaRPr lang="ru-RU" b="1" cap="none" spc="50" dirty="0" smtClean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b="1" cap="none" spc="50" dirty="0" err="1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Туреччина</a:t>
            </a:r>
            <a:r>
              <a:rPr lang="ru-RU" b="1" cap="none" spc="50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2007</a:t>
            </a:r>
            <a:endParaRPr lang="ru-RU" b="1" cap="none" spc="5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635" l="0" r="100000">
                        <a14:foregroundMark x1="47024" y1="33333" x2="46429" y2="29365"/>
                        <a14:foregroundMark x1="48214" y1="25397" x2="45833" y2="20635"/>
                        <a14:foregroundMark x1="25595" y1="45635" x2="23810" y2="40476"/>
                        <a14:foregroundMark x1="24405" y1="37698" x2="19048" y2="25397"/>
                        <a14:foregroundMark x1="36310" y1="85317" x2="38095" y2="91667"/>
                        <a14:foregroundMark x1="70238" y1="93254" x2="72024" y2="89286"/>
                        <a14:foregroundMark x1="87500" y1="95635" x2="89881" y2="90873"/>
                        <a14:foregroundMark x1="89286" y1="59127" x2="92262" y2="63492"/>
                        <a14:backgroundMark x1="30952" y1="16270" x2="19048" y2="20238"/>
                        <a14:backgroundMark x1="39286" y1="35714" x2="37500" y2="15873"/>
                        <a14:backgroundMark x1="44048" y1="18254" x2="61310" y2="7143"/>
                        <a14:backgroundMark x1="61310" y1="15079" x2="79167" y2="4762"/>
                        <a14:backgroundMark x1="60119" y1="17460" x2="65476" y2="25397"/>
                        <a14:backgroundMark x1="62500" y1="26587" x2="65476" y2="32540"/>
                        <a14:backgroundMark x1="84524" y1="4365" x2="99405" y2="16667"/>
                        <a14:backgroundMark x1="76786" y1="26587" x2="89881" y2="51984"/>
                        <a14:backgroundMark x1="25000" y1="6746" x2="4762" y2="20238"/>
                        <a14:backgroundMark x1="10119" y1="19841" x2="4762" y2="32143"/>
                        <a14:backgroundMark x1="28571" y1="32540" x2="24405" y2="27381"/>
                        <a14:backgroundMark x1="67262" y1="42460" x2="70833" y2="29365"/>
                        <a14:backgroundMark x1="88690" y1="62302" x2="88690" y2="65476"/>
                        <a14:backgroundMark x1="86905" y1="75000" x2="88690" y2="77381"/>
                        <a14:backgroundMark x1="61310" y1="76587" x2="56548" y2="91667"/>
                        <a14:backgroundMark x1="5952" y1="51190" x2="4762" y2="58333"/>
                        <a14:backgroundMark x1="11905" y1="44048" x2="12500" y2="42857"/>
                        <a14:backgroundMark x1="20833" y1="76984" x2="20833" y2="84524"/>
                        <a14:backgroundMark x1="38095" y1="75000" x2="38095" y2="76190"/>
                        <a14:backgroundMark x1="84524" y1="86508" x2="81548" y2="91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59" y="2208880"/>
            <a:ext cx="3040655" cy="45609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56472" y="12487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Ібрагім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-паша у </a:t>
            </a:r>
            <a:r>
              <a:rPr lang="ru-RU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німецькій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книзі</a:t>
            </a:r>
            <a:endParaRPr lang="ru-RU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Ганс </a:t>
            </a:r>
            <a:r>
              <a:rPr lang="ru-RU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Себальд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Бехам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1530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2477" y="1902687"/>
            <a:ext cx="2666081" cy="49782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02477" y="1248702"/>
            <a:ext cx="306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Імовірно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Рустем-паша</a:t>
            </a:r>
          </a:p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мініатюрі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XVI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століття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120309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023" y="0"/>
            <a:ext cx="497332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7" y="-1"/>
            <a:ext cx="425743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725" y1="83810" x2="8117" y2="79762"/>
                        <a14:foregroundMark x1="39724" y1="7143" x2="32642" y2="19762"/>
                        <a14:foregroundMark x1="39896" y1="5238" x2="32988" y2="12619"/>
                        <a14:backgroundMark x1="30397" y1="8095" x2="22107" y2="22381"/>
                        <a14:backgroundMark x1="34024" y1="6905" x2="41969" y2="1429"/>
                        <a14:backgroundMark x1="24698" y1="23571" x2="20898" y2="55952"/>
                        <a14:backgroundMark x1="80656" y1="3810" x2="80484" y2="238"/>
                        <a14:backgroundMark x1="80311" y1="5000" x2="81002" y2="4286"/>
                        <a14:backgroundMark x1="77547" y1="95952" x2="77547" y2="95000"/>
                        <a14:backgroundMark x1="86356" y1="95714" x2="86701" y2="96190"/>
                        <a14:backgroundMark x1="15544" y1="74048" x2="3800" y2="94524"/>
                        <a14:backgroundMark x1="15199" y1="78810" x2="14853" y2="89524"/>
                        <a14:backgroundMark x1="15544" y1="78810" x2="18998" y2="99524"/>
                        <a14:backgroundMark x1="10535" y1="78810" x2="8117" y2="85476"/>
                        <a14:backgroundMark x1="13644" y1="79524" x2="10881" y2="86190"/>
                        <a14:backgroundMark x1="12435" y1="77857" x2="10017" y2="86190"/>
                        <a14:backgroundMark x1="9154" y1="76667" x2="11572" y2="83095"/>
                        <a14:backgroundMark x1="7254" y1="80000" x2="12608" y2="81429"/>
                        <a14:backgroundMark x1="15544" y1="74762" x2="10708" y2="93095"/>
                        <a14:backgroundMark x1="13472" y1="73095" x2="11572" y2="89286"/>
                        <a14:backgroundMark x1="10190" y1="75000" x2="9154" y2="93333"/>
                        <a14:backgroundMark x1="14853" y1="73095" x2="10017" y2="95952"/>
                        <a14:backgroundMark x1="14853" y1="70476" x2="8463" y2="96190"/>
                        <a14:backgroundMark x1="15544" y1="76190" x2="13472" y2="92381"/>
                        <a14:backgroundMark x1="14335" y1="82143" x2="14335" y2="82143"/>
                        <a14:backgroundMark x1="14335" y1="75714" x2="13472" y2="87381"/>
                        <a14:backgroundMark x1="8636" y1="72143" x2="7427" y2="97381"/>
                        <a14:backgroundMark x1="10017" y1="76190" x2="10017" y2="81667"/>
                        <a14:backgroundMark x1="12263" y1="69048" x2="10017" y2="88095"/>
                        <a14:backgroundMark x1="10190" y1="72381" x2="8808" y2="88571"/>
                        <a14:backgroundMark x1="9154" y1="76905" x2="8463" y2="87381"/>
                        <a14:backgroundMark x1="11054" y1="76667" x2="12608" y2="82143"/>
                        <a14:backgroundMark x1="16408" y1="65000" x2="14335" y2="69762"/>
                        <a14:backgroundMark x1="12263" y1="71190" x2="10190" y2="87381"/>
                        <a14:backgroundMark x1="11399" y1="86190" x2="11399" y2="86190"/>
                        <a14:backgroundMark x1="13299" y1="82143" x2="13299" y2="82143"/>
                        <a14:backgroundMark x1="7945" y1="81190" x2="14853" y2="83333"/>
                        <a14:backgroundMark x1="13299" y1="72143" x2="13299" y2="72143"/>
                        <a14:backgroundMark x1="10708" y1="78333" x2="8636" y2="89524"/>
                        <a14:backgroundMark x1="10881" y1="76190" x2="8808" y2="82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45" y="571564"/>
            <a:ext cx="6698255" cy="438733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966" r="89915">
                        <a14:foregroundMark x1="26563" y1="12500" x2="25710" y2="18750"/>
                        <a14:foregroundMark x1="23153" y1="42500" x2="19034" y2="53750"/>
                        <a14:foregroundMark x1="25142" y1="33500" x2="25284" y2="39250"/>
                        <a14:foregroundMark x1="69602" y1="80500" x2="74290" y2="93250"/>
                        <a14:backgroundMark x1="63636" y1="13000" x2="67045" y2="28500"/>
                        <a14:backgroundMark x1="61506" y1="17500" x2="64347" y2="38000"/>
                        <a14:backgroundMark x1="66051" y1="64250" x2="68040" y2="71250"/>
                        <a14:backgroundMark x1="16477" y1="21750" x2="13210" y2="45250"/>
                        <a14:backgroundMark x1="13352" y1="48000" x2="11932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234"/>
            <a:ext cx="7264669" cy="4092766"/>
          </a:xfrm>
        </p:spPr>
      </p:pic>
    </p:spTree>
    <p:extLst>
      <p:ext uri="{BB962C8B-B14F-4D97-AF65-F5344CB8AC3E}">
        <p14:creationId xmlns:p14="http://schemas.microsoft.com/office/powerpoint/2010/main" val="29201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28" y="0"/>
            <a:ext cx="4646293" cy="6858000"/>
          </a:xfrm>
        </p:spPr>
      </p:pic>
    </p:spTree>
    <p:extLst>
      <p:ext uri="{BB962C8B-B14F-4D97-AF65-F5344CB8AC3E}">
        <p14:creationId xmlns:p14="http://schemas.microsoft.com/office/powerpoint/2010/main" val="27579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691</TotalTime>
  <Words>591</Words>
  <Application>Microsoft Office PowerPoint</Application>
  <PresentationFormat>Широкоэкранный</PresentationFormat>
  <Paragraphs>21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Rockwell</vt:lpstr>
      <vt:lpstr>Damask</vt:lpstr>
      <vt:lpstr>Презентация PowerPoint</vt:lpstr>
      <vt:lpstr>Роксолана</vt:lpstr>
      <vt:lpstr>БІографія</vt:lpstr>
      <vt:lpstr>Дружина султана</vt:lpstr>
      <vt:lpstr>Cелім II грізний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14</cp:revision>
  <dcterms:created xsi:type="dcterms:W3CDTF">2014-04-10T19:55:54Z</dcterms:created>
  <dcterms:modified xsi:type="dcterms:W3CDTF">2014-04-11T09:29:11Z</dcterms:modified>
</cp:coreProperties>
</file>