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95" autoAdjust="0"/>
    <p:restoredTop sz="94722" autoAdjust="0"/>
  </p:normalViewPr>
  <p:slideViewPr>
    <p:cSldViewPr>
      <p:cViewPr>
        <p:scale>
          <a:sx n="64" d="100"/>
          <a:sy n="64" d="100"/>
        </p:scale>
        <p:origin x="-160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68F2E8-0E5C-4559-862C-51290F37F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C4C30-0FED-4369-8F26-4D09C9D62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63BFC-6626-4668-9DFD-6A2F8E6956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E786-8549-4CF0-8E10-D3DE67278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45276-59B9-4A88-BE1C-5811769014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F0B4C-B4F7-4B96-BA4F-7EA6FBC9A9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F22C-3B9E-421F-8B09-E42659C6A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6248D12-C5F7-451A-BAB8-9364E28E3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DBC84DDE-7176-497F-BBD1-31ECADFE4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CE5C7-B2F7-4ACB-8898-30CFD40AC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2027A-3233-4D98-B1C1-6B701807E7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E8B1-847A-45F6-963E-E049D07ECD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55ACE0-71FE-48AB-9131-08DE84301E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2590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100" dirty="0" err="1" smtClean="0"/>
              <a:t>Ринок</a:t>
            </a:r>
            <a:r>
              <a:rPr lang="ru-RU" sz="5100" dirty="0" smtClean="0"/>
              <a:t> кап</a:t>
            </a:r>
            <a:r>
              <a:rPr lang="uk-UA" sz="5100" dirty="0" err="1" smtClean="0"/>
              <a:t>італу</a:t>
            </a:r>
            <a:r>
              <a:rPr lang="uk-UA" sz="5100" dirty="0" smtClean="0"/>
              <a:t> як ринок кредитних ресурсів та фізичного капіталу</a:t>
            </a:r>
            <a:br>
              <a:rPr lang="uk-UA" sz="5100" dirty="0" smtClean="0"/>
            </a:br>
            <a:endParaRPr lang="ru-RU" sz="5100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" name="Picture 5" descr="img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4800600" cy="3535647"/>
          </a:xfrm>
          <a:prstGeom prst="rect">
            <a:avLst/>
          </a:prstGeom>
          <a:noFill/>
        </p:spPr>
      </p:pic>
      <p:pic>
        <p:nvPicPr>
          <p:cNvPr id="4101" name="Picture 5" descr="http://cdn-www.i-am-bored.com/media/thumbnails/forb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311573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Складові ринку капіталів:</a:t>
            </a:r>
            <a:endParaRPr 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229600" cy="43251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Фондовий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довгострокових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цінних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паперів</a:t>
            </a:r>
            <a:r>
              <a:rPr lang="ru-RU" sz="4000" dirty="0" smtClean="0"/>
              <a:t>;</a:t>
            </a:r>
          </a:p>
          <a:p>
            <a:pPr eaLnBrk="1" hangingPunct="1">
              <a:defRPr/>
            </a:pPr>
            <a:r>
              <a:rPr lang="uk-UA" sz="4000" dirty="0" smtClean="0"/>
              <a:t>Кредитний ринок</a:t>
            </a:r>
            <a:endParaRPr lang="ru-RU" sz="4000" dirty="0" smtClean="0"/>
          </a:p>
        </p:txBody>
      </p:sp>
      <p:pic>
        <p:nvPicPr>
          <p:cNvPr id="14343" name="Picture 7" descr="http://media2.giphy.com/media/ESt8At0PXpmj6/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238500"/>
            <a:ext cx="4762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 smtClean="0"/>
              <a:t>Основними</a:t>
            </a:r>
            <a:r>
              <a:rPr lang="ru-RU" sz="3600" b="1" dirty="0" smtClean="0"/>
              <a:t> причинами </a:t>
            </a:r>
            <a:r>
              <a:rPr lang="ru-RU" sz="3600" b="1" dirty="0" err="1" smtClean="0"/>
              <a:t>відставання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національних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ринків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капіталу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є</a:t>
            </a:r>
            <a:r>
              <a:rPr lang="ru-RU" sz="4000" dirty="0" smtClean="0"/>
              <a:t> 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скоординованої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</a:t>
            </a:r>
            <a:r>
              <a:rPr lang="ru-RU" dirty="0" err="1" smtClean="0"/>
              <a:t>спрямованої</a:t>
            </a:r>
            <a:r>
              <a:rPr lang="ru-RU" dirty="0" smtClean="0"/>
              <a:t> на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в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інвестиційного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; </a:t>
            </a:r>
          </a:p>
          <a:p>
            <a:pPr eaLnBrk="1" hangingPunct="1">
              <a:defRPr/>
            </a:pPr>
            <a:r>
              <a:rPr lang="ru-RU" dirty="0" err="1" smtClean="0"/>
              <a:t>недосконалість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регулює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на ринках </a:t>
            </a:r>
            <a:r>
              <a:rPr lang="ru-RU" dirty="0" err="1" smtClean="0"/>
              <a:t>капіталу</a:t>
            </a:r>
            <a:r>
              <a:rPr lang="ru-RU" dirty="0" smtClean="0"/>
              <a:t>; </a:t>
            </a:r>
          </a:p>
          <a:p>
            <a:pPr eaLnBrk="1" hangingPunct="1">
              <a:defRPr/>
            </a:pPr>
            <a:r>
              <a:rPr lang="ru-RU" dirty="0" smtClean="0"/>
              <a:t> </a:t>
            </a:r>
            <a:r>
              <a:rPr lang="ru-RU" dirty="0" err="1" smtClean="0"/>
              <a:t>недостатньо</a:t>
            </a:r>
            <a:r>
              <a:rPr lang="ru-RU" dirty="0" smtClean="0"/>
              <a:t> сформована </a:t>
            </a:r>
          </a:p>
          <a:p>
            <a:pPr eaLnBrk="1" hangingPunct="1">
              <a:buNone/>
              <a:defRPr/>
            </a:pPr>
            <a:r>
              <a:rPr lang="ru-RU" dirty="0" err="1" smtClean="0"/>
              <a:t>інфраструктура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 </a:t>
            </a:r>
          </a:p>
        </p:txBody>
      </p:sp>
      <p:pic>
        <p:nvPicPr>
          <p:cNvPr id="16389" name="Picture 5" descr="http://media.giphy.com/media/5u0uZecUZlUsM/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28154"/>
            <a:ext cx="2971800" cy="20298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об'єктивні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передумови</a:t>
            </a:r>
            <a:r>
              <a:rPr lang="ru-RU" dirty="0" smtClean="0">
                <a:latin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</a:rPr>
              <a:t>динамічного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поступу</a:t>
            </a:r>
            <a:r>
              <a:rPr lang="ru-RU" dirty="0" smtClean="0">
                <a:latin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</a:rPr>
              <a:t>цивілізованих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ринків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капіталу,але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постійно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виникають</a:t>
            </a:r>
            <a:r>
              <a:rPr lang="ru-RU" dirty="0" smtClean="0">
                <a:latin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</a:rPr>
              <a:t>недосконалість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закономірностей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ринкових</a:t>
            </a:r>
            <a:r>
              <a:rPr lang="ru-RU" dirty="0" smtClean="0">
                <a:latin typeface="Times New Roman" pitchFamily="18" charset="0"/>
              </a:rPr>
              <a:t> структур, </a:t>
            </a:r>
            <a:r>
              <a:rPr lang="ru-RU" dirty="0" err="1" smtClean="0">
                <a:latin typeface="Times New Roman" pitchFamily="18" charset="0"/>
              </a:rPr>
              <a:t>значні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недоліки</a:t>
            </a:r>
            <a:r>
              <a:rPr lang="ru-RU" dirty="0" smtClean="0">
                <a:latin typeface="Times New Roman" pitchFamily="18" charset="0"/>
              </a:rPr>
              <a:t> в правовому </a:t>
            </a:r>
            <a:r>
              <a:rPr lang="ru-RU" dirty="0" err="1" smtClean="0">
                <a:latin typeface="Times New Roman" pitchFamily="18" charset="0"/>
              </a:rPr>
              <a:t>забезпеченні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</a:rPr>
              <a:t> ринку </a:t>
            </a:r>
            <a:r>
              <a:rPr lang="ru-RU" dirty="0" err="1" smtClean="0">
                <a:latin typeface="Times New Roman" pitchFamily="18" charset="0"/>
              </a:rPr>
              <a:t>цінних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паперів</a:t>
            </a:r>
            <a:r>
              <a:rPr lang="ru-RU" dirty="0" smtClean="0">
                <a:latin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інструментів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справляють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негативний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вплив</a:t>
            </a:r>
            <a:r>
              <a:rPr lang="ru-RU" dirty="0" smtClean="0">
                <a:latin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</a:rPr>
              <a:t>економічний</a:t>
            </a:r>
            <a:r>
              <a:rPr lang="ru-RU" dirty="0" smtClean="0">
                <a:latin typeface="Times New Roman" pitchFamily="18" charset="0"/>
              </a:rPr>
              <a:t> стан </a:t>
            </a:r>
            <a:r>
              <a:rPr lang="ru-RU" dirty="0" err="1" smtClean="0">
                <a:latin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позначаються</a:t>
            </a:r>
            <a:r>
              <a:rPr lang="ru-RU" dirty="0" smtClean="0">
                <a:latin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</a:rPr>
              <a:t>формуванні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економічної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політики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фінансовій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безпеці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</a:rPr>
              <a:t>держави</a:t>
            </a:r>
            <a:r>
              <a:rPr lang="ru-RU" dirty="0" smtClean="0">
                <a:latin typeface="Times New Roman" pitchFamily="18" charset="0"/>
              </a:rPr>
              <a:t>. </a:t>
            </a:r>
          </a:p>
        </p:txBody>
      </p:sp>
      <p:pic>
        <p:nvPicPr>
          <p:cNvPr id="17412" name="Picture 4" descr="http://www.animatedgif.net/money/erdolspinani_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2425" y="457200"/>
            <a:ext cx="1171575" cy="1171575"/>
          </a:xfrm>
          <a:prstGeom prst="rect">
            <a:avLst/>
          </a:prstGeom>
          <a:noFill/>
        </p:spPr>
      </p:pic>
      <p:pic>
        <p:nvPicPr>
          <p:cNvPr id="17414" name="Picture 6" descr="http://charlottegem.org/wp-content/uploads/money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571500" cy="666751"/>
          </a:xfrm>
          <a:prstGeom prst="rect">
            <a:avLst/>
          </a:prstGeom>
          <a:noFill/>
        </p:spPr>
      </p:pic>
      <p:pic>
        <p:nvPicPr>
          <p:cNvPr id="17416" name="Picture 8" descr="http://www.netanimations.net/Moving-picture-jumping-flashing-bag-full-of-cash-gif-anima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1190625" cy="1190625"/>
          </a:xfrm>
          <a:prstGeom prst="rect">
            <a:avLst/>
          </a:prstGeom>
          <a:noFill/>
        </p:spPr>
      </p:pic>
      <p:pic>
        <p:nvPicPr>
          <p:cNvPr id="17418" name="Picture 10" descr="http://shrani.si/f/1N/H0/3zIiYEuM/denar-bogatas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0" y="50292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.clipdealer.com/180502/previews/13--180502-money%20animation%20-%20doll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18978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905000"/>
            <a:ext cx="6400800" cy="1447800"/>
          </a:xfrm>
          <a:solidFill>
            <a:schemeClr val="accent1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uk-UA" sz="6000" dirty="0" smtClean="0"/>
              <a:t>Дякую  за увагу !</a:t>
            </a:r>
            <a:endParaRPr lang="ru-RU" sz="6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2895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err="1" smtClean="0"/>
              <a:t>Ринок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капіталів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фінансового</a:t>
            </a:r>
            <a:r>
              <a:rPr lang="ru-RU" sz="2800" dirty="0" smtClean="0"/>
              <a:t> ринку, де </a:t>
            </a:r>
            <a:r>
              <a:rPr lang="ru-RU" sz="2800" dirty="0" err="1" smtClean="0"/>
              <a:t>формуються</a:t>
            </a:r>
            <a:r>
              <a:rPr lang="ru-RU" sz="2800" dirty="0" smtClean="0"/>
              <a:t> попит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пропозиція</a:t>
            </a:r>
            <a:r>
              <a:rPr lang="ru-RU" sz="2800" dirty="0" smtClean="0"/>
              <a:t> в основному на </a:t>
            </a:r>
            <a:r>
              <a:rPr lang="ru-RU" sz="2800" dirty="0" err="1" smtClean="0"/>
              <a:t>середньо</a:t>
            </a:r>
            <a:r>
              <a:rPr lang="ru-RU" sz="2800" dirty="0" smtClean="0"/>
              <a:t>-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довго­строковий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позиковий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капітал</a:t>
            </a:r>
            <a:r>
              <a:rPr lang="ru-RU" sz="2800" dirty="0" smtClean="0"/>
              <a:t>, </a:t>
            </a:r>
            <a:r>
              <a:rPr lang="ru-RU" sz="2800" dirty="0" err="1" smtClean="0"/>
              <a:t>специфічна</a:t>
            </a:r>
            <a:r>
              <a:rPr lang="ru-RU" sz="2800" dirty="0" smtClean="0"/>
              <a:t> сфера </a:t>
            </a:r>
            <a:r>
              <a:rPr lang="ru-RU" sz="2800" dirty="0" err="1" smtClean="0"/>
              <a:t>ринкових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об'єктом</a:t>
            </a:r>
            <a:r>
              <a:rPr lang="ru-RU" sz="2800" dirty="0" smtClean="0"/>
              <a:t> угоди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позику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грошовий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капітал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де </a:t>
            </a:r>
            <a:r>
              <a:rPr lang="ru-RU" sz="2800" dirty="0" err="1" smtClean="0"/>
              <a:t>формуються</a:t>
            </a:r>
            <a:r>
              <a:rPr lang="ru-RU" sz="2800" dirty="0" smtClean="0"/>
              <a:t> попит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пропозиція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.</a:t>
            </a:r>
          </a:p>
        </p:txBody>
      </p:sp>
      <p:pic>
        <p:nvPicPr>
          <p:cNvPr id="5124" name="Picture 4" descr="http://library.if.ua/media/content/5331b4c4224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40545"/>
            <a:ext cx="6629400" cy="34174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err="1" smtClean="0"/>
              <a:t>Позиковий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капітал</a:t>
            </a:r>
            <a:r>
              <a:rPr lang="ru-RU" sz="2400" dirty="0" smtClean="0"/>
              <a:t>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кошти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віддані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позику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відсоток</a:t>
            </a:r>
            <a:r>
              <a:rPr lang="ru-RU" sz="2800" dirty="0" smtClean="0"/>
              <a:t> за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повернення</a:t>
            </a:r>
            <a:r>
              <a:rPr lang="ru-RU" sz="2400" dirty="0" smtClean="0"/>
              <a:t>.</a:t>
            </a:r>
            <a:r>
              <a:rPr lang="ru-RU" sz="4000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Формою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позикового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кредит; </a:t>
            </a:r>
          </a:p>
          <a:p>
            <a:pPr eaLnBrk="1" hangingPunct="1">
              <a:defRPr/>
            </a:pP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вивільняються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;</a:t>
            </a:r>
          </a:p>
          <a:p>
            <a:pPr eaLnBrk="1" hangingPunct="1">
              <a:defRPr/>
            </a:pPr>
            <a:r>
              <a:rPr lang="ru-RU" dirty="0" smtClean="0"/>
              <a:t>На ринку </a:t>
            </a:r>
            <a:r>
              <a:rPr lang="ru-RU" dirty="0" err="1" smtClean="0"/>
              <a:t>капіталів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на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</p:txBody>
      </p:sp>
      <p:pic>
        <p:nvPicPr>
          <p:cNvPr id="7173" name="Picture 5" descr="https://31.media.tumblr.com/c393bac94f17f8ecef9a26430b0397a9/tumblr_inline_mn0qlc8lqs1qz4rg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19574"/>
            <a:ext cx="38100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капіталів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err="1" smtClean="0"/>
              <a:t>зростанню</a:t>
            </a:r>
            <a:r>
              <a:rPr lang="ru-RU" sz="3600" dirty="0" smtClean="0"/>
              <a:t> </a:t>
            </a:r>
            <a:r>
              <a:rPr lang="ru-RU" sz="3600" dirty="0" err="1" smtClean="0"/>
              <a:t>виробництва</a:t>
            </a:r>
            <a:r>
              <a:rPr lang="ru-RU" sz="3600" dirty="0" smtClean="0"/>
              <a:t> ;</a:t>
            </a:r>
          </a:p>
          <a:p>
            <a:pPr eaLnBrk="1" hangingPunct="1">
              <a:defRPr/>
            </a:pPr>
            <a:r>
              <a:rPr lang="ru-RU" sz="3600" dirty="0" err="1" smtClean="0"/>
              <a:t>збільшенню</a:t>
            </a:r>
            <a:r>
              <a:rPr lang="ru-RU" sz="3600" dirty="0" smtClean="0"/>
              <a:t> </a:t>
            </a:r>
            <a:r>
              <a:rPr lang="ru-RU" sz="3600" dirty="0" err="1" smtClean="0"/>
              <a:t>товарообігу</a:t>
            </a:r>
            <a:r>
              <a:rPr lang="ru-RU" sz="3600" dirty="0" smtClean="0"/>
              <a:t> ;</a:t>
            </a:r>
          </a:p>
          <a:p>
            <a:pPr eaLnBrk="1" hangingPunct="1">
              <a:defRPr/>
            </a:pPr>
            <a:r>
              <a:rPr lang="ru-RU" sz="3600" dirty="0" err="1" smtClean="0"/>
              <a:t>руху</a:t>
            </a:r>
            <a:r>
              <a:rPr lang="ru-RU" sz="3600" dirty="0" smtClean="0"/>
              <a:t> </a:t>
            </a:r>
            <a:r>
              <a:rPr lang="ru-RU" sz="3600" dirty="0" err="1" smtClean="0"/>
              <a:t>капіталів</a:t>
            </a:r>
            <a:r>
              <a:rPr lang="ru-RU" sz="3600" dirty="0" smtClean="0"/>
              <a:t> </a:t>
            </a:r>
            <a:r>
              <a:rPr lang="ru-RU" sz="3600" dirty="0" err="1" smtClean="0"/>
              <a:t>усередині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країни</a:t>
            </a:r>
            <a:r>
              <a:rPr lang="ru-RU" sz="3600" dirty="0" smtClean="0"/>
              <a:t> ;</a:t>
            </a:r>
          </a:p>
          <a:p>
            <a:pPr eaLnBrk="1" hangingPunct="1">
              <a:defRPr/>
            </a:pPr>
            <a:r>
              <a:rPr lang="ru-RU" sz="3600" dirty="0" err="1" smtClean="0"/>
              <a:t>трансформації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грошових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заощаджень</a:t>
            </a:r>
            <a:r>
              <a:rPr lang="ru-RU" sz="3600" dirty="0" smtClean="0"/>
              <a:t> у </a:t>
            </a:r>
            <a:r>
              <a:rPr lang="ru-RU" sz="3600" dirty="0" err="1" smtClean="0"/>
              <a:t>капіталовкладення</a:t>
            </a:r>
            <a:r>
              <a:rPr lang="ru-RU" sz="3600" dirty="0" smtClean="0"/>
              <a:t> ;</a:t>
            </a:r>
          </a:p>
          <a:p>
            <a:pPr eaLnBrk="1" hangingPunct="1">
              <a:defRPr/>
            </a:pPr>
            <a:r>
              <a:rPr lang="ru-RU" sz="3600" dirty="0" err="1" smtClean="0"/>
              <a:t>відновленню</a:t>
            </a:r>
            <a:r>
              <a:rPr lang="ru-RU" sz="3600" dirty="0" smtClean="0"/>
              <a:t> основного </a:t>
            </a:r>
            <a:r>
              <a:rPr lang="ru-RU" sz="3600" dirty="0" err="1" smtClean="0"/>
              <a:t>капіталу</a:t>
            </a:r>
            <a:r>
              <a:rPr lang="ru-RU" sz="3600" dirty="0" smtClean="0"/>
              <a:t>.</a:t>
            </a:r>
          </a:p>
        </p:txBody>
      </p:sp>
      <p:pic>
        <p:nvPicPr>
          <p:cNvPr id="5122" name="Picture 2" descr="http://blog.cashcrate.com/wp-content/uploads/2013/11/Dancing-Doll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333375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a.textreferat.com/images/referats/4869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107497" cy="39624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 </a:t>
            </a:r>
            <a:r>
              <a:rPr lang="ru-RU" b="1" smtClean="0"/>
              <a:t>Економічна роль</a:t>
            </a:r>
            <a:r>
              <a:rPr lang="ru-RU" smtClean="0"/>
              <a:t> цього ринку полягає в його спроможності об'єднати дрібні, розрізнені кошти й у такий спосіб активно впливати на концентрацію і централізацію виробництва та капіталу.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553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З </a:t>
            </a:r>
            <a:r>
              <a:rPr lang="ru-RU" b="1" dirty="0" err="1" smtClean="0"/>
              <a:t>функціональної</a:t>
            </a:r>
            <a:r>
              <a:rPr lang="ru-RU" b="1" dirty="0" smtClean="0"/>
              <a:t> точки </a:t>
            </a:r>
            <a:r>
              <a:rPr lang="ru-RU" b="1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акумуляцію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перерозподіл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; </a:t>
            </a:r>
          </a:p>
          <a:p>
            <a:pPr eaLnBrk="1" hangingPunct="1">
              <a:defRPr/>
            </a:pP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інституційної</a:t>
            </a:r>
            <a:r>
              <a:rPr lang="ru-RU" b="1" dirty="0" smtClean="0"/>
              <a:t> точки </a:t>
            </a:r>
            <a:r>
              <a:rPr lang="ru-RU" b="1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сегмент </a:t>
            </a:r>
            <a:r>
              <a:rPr lang="ru-RU" dirty="0" err="1" smtClean="0"/>
              <a:t>фінансового</a:t>
            </a:r>
            <a:r>
              <a:rPr lang="ru-RU" dirty="0" smtClean="0"/>
              <a:t> ринку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кредитно-фінансових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фондових</a:t>
            </a:r>
            <a:r>
              <a:rPr lang="ru-RU" dirty="0" smtClean="0"/>
              <a:t> </a:t>
            </a:r>
            <a:r>
              <a:rPr lang="ru-RU" dirty="0" err="1" smtClean="0"/>
              <a:t>бірж</a:t>
            </a:r>
            <a:r>
              <a:rPr lang="ru-RU" dirty="0" smtClean="0"/>
              <a:t>, через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позиковий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акціонерний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. </a:t>
            </a:r>
          </a:p>
        </p:txBody>
      </p:sp>
      <p:pic>
        <p:nvPicPr>
          <p:cNvPr id="3074" name="Picture 2" descr="https://33.media.tumblr.com/64facac48a58ebe792415b20ce5424f4/tumblr_mwxiu6bH0O1s5e5bko2_r1_4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71999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З точки </a:t>
            </a:r>
            <a:r>
              <a:rPr lang="ru-RU" sz="4000" dirty="0" err="1" smtClean="0"/>
              <a:t>зору</a:t>
            </a:r>
            <a:r>
              <a:rPr lang="ru-RU" sz="4000" dirty="0" smtClean="0"/>
              <a:t> </a:t>
            </a:r>
            <a:r>
              <a:rPr lang="ru-RU" sz="4000" dirty="0" err="1" smtClean="0"/>
              <a:t>джерел</a:t>
            </a:r>
            <a:r>
              <a:rPr lang="ru-RU" sz="4000" dirty="0" smtClean="0"/>
              <a:t> </a:t>
            </a:r>
            <a:r>
              <a:rPr lang="ru-RU" sz="4000" dirty="0" err="1" smtClean="0"/>
              <a:t>залучення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коштів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капіталу</a:t>
            </a:r>
            <a:r>
              <a:rPr lang="ru-RU" sz="4000" dirty="0" smtClean="0"/>
              <a:t> </a:t>
            </a:r>
            <a:r>
              <a:rPr lang="ru-RU" sz="4000" dirty="0" err="1" smtClean="0"/>
              <a:t>включає</a:t>
            </a:r>
            <a:r>
              <a:rPr lang="ru-RU" sz="4000" dirty="0" smtClean="0"/>
              <a:t>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 боргові ринки, або ринки кредиту. За допомогою фінансових інструментів суб'єкти господарювання беруть гроші в борг і використовують їх на свої потреби. Основними фінансовими інструментами на цих ринках є облігації, закладні та векселі термін обігу яких перевищує 1 рік;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ринки акціонерного капіталу. За допомогою акцій інвестори мають можливість об'єднати гроші, вкласти їх у певний проект, а прибутки розподіляти пропорційно до вкладених коштів. </a:t>
            </a:r>
          </a:p>
        </p:txBody>
      </p:sp>
      <p:pic>
        <p:nvPicPr>
          <p:cNvPr id="2050" name="Picture 2" descr="http://pngimg.com/upload/money_PNG35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-2286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17"/>
          <p:cNvGraphicFramePr>
            <a:graphicFrameLocks/>
          </p:cNvGraphicFramePr>
          <p:nvPr>
            <p:ph/>
          </p:nvPr>
        </p:nvGraphicFramePr>
        <p:xfrm>
          <a:off x="457200" y="304800"/>
          <a:ext cx="8261350" cy="6248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err="1" smtClean="0"/>
              <a:t>Основними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учасниками</a:t>
            </a:r>
            <a:r>
              <a:rPr lang="ru-RU" sz="4000" dirty="0" smtClean="0"/>
              <a:t> </a:t>
            </a:r>
            <a:r>
              <a:rPr lang="ru-RU" sz="4000" dirty="0" err="1" smtClean="0"/>
              <a:t>цього</a:t>
            </a:r>
            <a:r>
              <a:rPr lang="ru-RU" sz="4000" dirty="0" smtClean="0"/>
              <a:t> ринку </a:t>
            </a:r>
            <a:r>
              <a:rPr lang="ru-RU" sz="4000" dirty="0" err="1" smtClean="0"/>
              <a:t>виступають</a:t>
            </a:r>
            <a:r>
              <a:rPr lang="ru-RU" sz="4000" dirty="0" smtClean="0"/>
              <a:t> 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/>
              <a:t>первинні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інвестори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мобілізовані</a:t>
            </a:r>
            <a:r>
              <a:rPr lang="ru-RU" sz="2400" dirty="0" smtClean="0"/>
              <a:t> банками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позиковий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капітал</a:t>
            </a:r>
            <a:r>
              <a:rPr lang="ru-RU" sz="2400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/>
              <a:t>спеціалізовані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посередники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кредитно-фінансові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безпосереднє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акумуляцію</a:t>
            </a:r>
            <a:r>
              <a:rPr lang="ru-RU" sz="2400" dirty="0" smtClean="0"/>
              <a:t>)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позиковий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капітал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тимчасову</a:t>
            </a:r>
            <a:r>
              <a:rPr lang="ru-RU" sz="2400" dirty="0" smtClean="0"/>
              <a:t> передачу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позичальникам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зворотній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за плату у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відсотків</a:t>
            </a:r>
            <a:r>
              <a:rPr lang="ru-RU" sz="2400" dirty="0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/>
              <a:t>позичальники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юридичні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особи,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держава,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нестачу</a:t>
            </a:r>
            <a:r>
              <a:rPr lang="ru-RU" sz="2400" dirty="0" smtClean="0"/>
              <a:t> у </a:t>
            </a:r>
            <a:r>
              <a:rPr lang="ru-RU" sz="2400" dirty="0" err="1" smtClean="0"/>
              <a:t>фінансових</a:t>
            </a:r>
            <a:r>
              <a:rPr lang="ru-RU" sz="2400" dirty="0" smtClean="0"/>
              <a:t> ресурсах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спеціалізованому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посереднику</a:t>
            </a:r>
            <a:r>
              <a:rPr lang="ru-RU" sz="2400" dirty="0" smtClean="0"/>
              <a:t> за право </a:t>
            </a:r>
            <a:r>
              <a:rPr lang="ru-RU" sz="2400" dirty="0" err="1" smtClean="0"/>
              <a:t>тимчасового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користування</a:t>
            </a:r>
            <a:r>
              <a:rPr lang="ru-RU" sz="2400" dirty="0" smtClean="0"/>
              <a:t> ними. </a:t>
            </a:r>
          </a:p>
        </p:txBody>
      </p:sp>
      <p:pic>
        <p:nvPicPr>
          <p:cNvPr id="4" name="Picture 5" descr="http://pidruchniki.com/imag/econom/zad_mizec/image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608604" cy="38767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401</Words>
  <Application>Microsoft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Verdana</vt:lpstr>
      <vt:lpstr>Arial</vt:lpstr>
      <vt:lpstr>Wingdings</vt:lpstr>
      <vt:lpstr>Calibri</vt:lpstr>
      <vt:lpstr>Times New Roman</vt:lpstr>
      <vt:lpstr>Городская</vt:lpstr>
      <vt:lpstr>Ринок капіталу як ринок кредитних ресурсів та фізичного капіталу </vt:lpstr>
      <vt:lpstr>Ринок капіталів – це частина фінансового ринку, де формуються попит і пропозиція в основному на середньо- і довго­строковий позиковий капітал, специфічна сфера ринкових відносин, де об'єктом угоди є наданий у позику грошовий капітал і де формуються попит і пропозиція на нього.</vt:lpstr>
      <vt:lpstr>Позиковий капітал - це кошти, віддані в позику під певний відсоток за умови повернення. </vt:lpstr>
      <vt:lpstr>Ринок капіталів сприяє :</vt:lpstr>
      <vt:lpstr>Слайд 5</vt:lpstr>
      <vt:lpstr>Слайд 6</vt:lpstr>
      <vt:lpstr>З точки зору джерел залучення коштів ринок капіталу включає: </vt:lpstr>
      <vt:lpstr>Слайд 8</vt:lpstr>
      <vt:lpstr>Основними учасниками цього ринку виступають :</vt:lpstr>
      <vt:lpstr>Складові ринку капіталів:</vt:lpstr>
      <vt:lpstr>Основними причинами відставання національних ринків капіталу є :</vt:lpstr>
      <vt:lpstr>Слайд 12</vt:lpstr>
      <vt:lpstr>Дякую 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</dc:creator>
  <cp:lastModifiedBy>SCUD</cp:lastModifiedBy>
  <cp:revision>11</cp:revision>
  <cp:lastPrinted>1601-01-01T00:00:00Z</cp:lastPrinted>
  <dcterms:created xsi:type="dcterms:W3CDTF">2012-02-25T13:07:23Z</dcterms:created>
  <dcterms:modified xsi:type="dcterms:W3CDTF">2014-12-08T16:55:47Z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