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323" autoAdjust="0"/>
  </p:normalViewPr>
  <p:slideViewPr>
    <p:cSldViewPr>
      <p:cViewPr varScale="1">
        <p:scale>
          <a:sx n="74" d="100"/>
          <a:sy n="74" d="100"/>
        </p:scale>
        <p:origin x="-1902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6B130-2FDA-4147-A934-0E1889ACB696}" type="datetimeFigureOut">
              <a:rPr lang="uk-UA" smtClean="0"/>
              <a:t>25.02.2013</a:t>
            </a:fld>
            <a:endParaRPr lang="uk-UA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8E9B3E-98AA-40DC-9A55-55B30247A833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6B130-2FDA-4147-A934-0E1889ACB696}" type="datetimeFigureOut">
              <a:rPr lang="uk-UA" smtClean="0"/>
              <a:t>25.02.2013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9B3E-98AA-40DC-9A55-55B30247A833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6B130-2FDA-4147-A934-0E1889ACB696}" type="datetimeFigureOut">
              <a:rPr lang="uk-UA" smtClean="0"/>
              <a:t>25.02.2013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9B3E-98AA-40DC-9A55-55B30247A833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6B130-2FDA-4147-A934-0E1889ACB696}" type="datetimeFigureOut">
              <a:rPr lang="uk-UA" smtClean="0"/>
              <a:t>25.02.2013</a:t>
            </a:fld>
            <a:endParaRPr lang="uk-UA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8E9B3E-98AA-40DC-9A55-55B30247A833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6B130-2FDA-4147-A934-0E1889ACB696}" type="datetimeFigureOut">
              <a:rPr lang="uk-UA" smtClean="0"/>
              <a:t>25.02.2013</a:t>
            </a:fld>
            <a:endParaRPr lang="uk-UA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8E9B3E-98AA-40DC-9A55-55B30247A833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6B130-2FDA-4147-A934-0E1889ACB696}" type="datetimeFigureOut">
              <a:rPr lang="uk-UA" smtClean="0"/>
              <a:t>25.02.2013</a:t>
            </a:fld>
            <a:endParaRPr lang="uk-U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8E9B3E-98AA-40DC-9A55-55B30247A833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6B130-2FDA-4147-A934-0E1889ACB696}" type="datetimeFigureOut">
              <a:rPr lang="uk-UA" smtClean="0"/>
              <a:t>25.02.2013</a:t>
            </a:fld>
            <a:endParaRPr lang="uk-UA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8E9B3E-98AA-40DC-9A55-55B30247A833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6B130-2FDA-4147-A934-0E1889ACB696}" type="datetimeFigureOut">
              <a:rPr lang="uk-UA" smtClean="0"/>
              <a:t>25.02.2013</a:t>
            </a:fld>
            <a:endParaRPr lang="uk-UA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8E9B3E-98AA-40DC-9A55-55B30247A833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6B130-2FDA-4147-A934-0E1889ACB696}" type="datetimeFigureOut">
              <a:rPr lang="uk-UA" smtClean="0"/>
              <a:t>25.02.2013</a:t>
            </a:fld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8E9B3E-98AA-40DC-9A55-55B30247A833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6B130-2FDA-4147-A934-0E1889ACB696}" type="datetimeFigureOut">
              <a:rPr lang="uk-UA" smtClean="0"/>
              <a:t>25.02.2013</a:t>
            </a:fld>
            <a:endParaRPr lang="uk-UA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8E9B3E-98AA-40DC-9A55-55B30247A833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6B130-2FDA-4147-A934-0E1889ACB696}" type="datetimeFigureOut">
              <a:rPr lang="uk-UA" smtClean="0"/>
              <a:t>25.02.2013</a:t>
            </a:fld>
            <a:endParaRPr lang="uk-UA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8E9B3E-98AA-40DC-9A55-55B30247A833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66B130-2FDA-4147-A934-0E1889ACB696}" type="datetimeFigureOut">
              <a:rPr lang="uk-UA" smtClean="0"/>
              <a:t>25.02.2013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C68E9B3E-98AA-40DC-9A55-55B30247A833}" type="slidenum">
              <a:rPr lang="uk-UA" smtClean="0"/>
              <a:t>‹#›</a:t>
            </a:fld>
            <a:endParaRPr lang="uk-UA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ru/url?sa=i&amp;rct=j&amp;q=%D0%B7%D0%B0%D0%BB+%D0%B2%D0%B5%D1%80%D1%85%D0%BE%D0%B2%D0%BD%D0%BE%D1%97+%D1%80%D0%B0%D0%B4%D0%B8&amp;source=images&amp;cd=&amp;cad=rja&amp;docid=CYrLW1MUxNRUEM&amp;tbnid=tXI1MLG5ApAyaM:&amp;ved=0CAUQjRw&amp;url=http://www.epochtimes.com.ua/ru/ukraine/politics/deputat-budut-golosovat-za-otstavku-lytvyna-otkr-to-104134.html&amp;ei=s1IrUaT8B87EtAawqoDQCg&amp;bvm=bv.42768644,d.Yms&amp;psig=AFQjCNHFs7QZ7-GNJ2udhC3TDaXhhsyJHA&amp;ust=1361880103951573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484785"/>
            <a:ext cx="7772400" cy="1224136"/>
          </a:xfrm>
        </p:spPr>
        <p:txBody>
          <a:bodyPr/>
          <a:lstStyle/>
          <a:p>
            <a:r>
              <a:rPr lang="uk-UA" dirty="0" smtClean="0"/>
              <a:t>Верховна Рада України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301208"/>
            <a:ext cx="6912768" cy="1440160"/>
          </a:xfrm>
        </p:spPr>
        <p:txBody>
          <a:bodyPr>
            <a:noAutofit/>
          </a:bodyPr>
          <a:lstStyle/>
          <a:p>
            <a:pPr algn="just"/>
            <a:r>
              <a:rPr lang="uk-UA" sz="2000" dirty="0" smtClean="0">
                <a:latin typeface="Garamond" pitchFamily="18" charset="0"/>
                <a:cs typeface="Vrinda" pitchFamily="34" charset="0"/>
              </a:rPr>
              <a:t>Доктрина поділу влади, яка базується на принципі відносної автономності й необхідного паритету гілок влади, одночасно визнає певний пріоритет законодавчої влади.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39752" y="2924944"/>
            <a:ext cx="5256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Конституція України </a:t>
            </a:r>
          </a:p>
          <a:p>
            <a:pPr algn="r"/>
            <a:r>
              <a:rPr lang="uk-UA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r>
              <a:rPr lang="uk-UA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Ст.75. </a:t>
            </a:r>
            <a:r>
              <a:rPr lang="uk-UA" dirty="0" smtClean="0"/>
              <a:t>Єдиним органом законодавчої влади в Україні є парламент – Верховна Рада України.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1929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916832"/>
            <a:ext cx="5400600" cy="4941168"/>
          </a:xfrm>
        </p:spPr>
        <p:txBody>
          <a:bodyPr>
            <a:normAutofit lnSpcReduction="10000"/>
          </a:bodyPr>
          <a:lstStyle/>
          <a:p>
            <a:pPr marL="18288" indent="0" algn="just">
              <a:buNone/>
            </a:pPr>
            <a:r>
              <a:rPr lang="uk-UA" dirty="0" smtClean="0"/>
              <a:t>Конституційно-правовий статус Верховної Ради України обумовлений визначеною Конституцією України змішаною (парламенарно-президентською) формою правління і характеризується певними суттєвими рисами.</a:t>
            </a:r>
          </a:p>
          <a:p>
            <a:pPr algn="just"/>
            <a:r>
              <a:rPr lang="uk-UA" dirty="0" smtClean="0"/>
              <a:t>Відповідальність Уряду перед Президентом та парламентом, підзвітність і підконтрольність парламенту</a:t>
            </a:r>
          </a:p>
          <a:p>
            <a:pPr algn="just"/>
            <a:r>
              <a:rPr lang="uk-UA" dirty="0" smtClean="0"/>
              <a:t>Наявність у Президента досить широких повноважень пов’язаних з діяльністю парламенту (законодавча ініціатива, право розпуску та право вето)</a:t>
            </a:r>
          </a:p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986" y="188640"/>
            <a:ext cx="8120314" cy="1511571"/>
          </a:xfrm>
        </p:spPr>
        <p:txBody>
          <a:bodyPr/>
          <a:lstStyle/>
          <a:p>
            <a:pPr algn="r"/>
            <a:r>
              <a:rPr lang="uk-UA" dirty="0"/>
              <a:t>Конституційно-правовий статус Верховної Ради </a:t>
            </a:r>
          </a:p>
        </p:txBody>
      </p:sp>
      <p:pic>
        <p:nvPicPr>
          <p:cNvPr id="2052" name="Picture 4" descr="http://www.epochtimes.com.ua/upload/iblock/dd9/dd9d49f6bb3daeec12bcfb2e9d110ff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535" y="3276975"/>
            <a:ext cx="3257953" cy="215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13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685801"/>
            <a:ext cx="8280920" cy="3967335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dirty="0" smtClean="0"/>
              <a:t>Структура органів Верховної Ради України визначається Конституціє України та Регламентом Верховної Ради України, Законами України «Про комітети Верховної Ради України» та «Про статус народного депутата України».</a:t>
            </a:r>
          </a:p>
          <a:p>
            <a:pPr algn="just"/>
            <a:r>
              <a:rPr lang="uk-UA" dirty="0" smtClean="0"/>
              <a:t>До основних елементів організації Верховної Ради належать </a:t>
            </a:r>
            <a:r>
              <a:rPr lang="uk-UA" b="1" i="1" dirty="0" smtClean="0">
                <a:solidFill>
                  <a:schemeClr val="accent5"/>
                </a:solidFill>
              </a:rPr>
              <a:t>депутатські групи </a:t>
            </a:r>
            <a:r>
              <a:rPr lang="uk-UA" dirty="0" smtClean="0"/>
              <a:t>та </a:t>
            </a:r>
            <a:r>
              <a:rPr lang="uk-UA" b="1" i="1" dirty="0" smtClean="0">
                <a:solidFill>
                  <a:schemeClr val="accent5"/>
                </a:solidFill>
              </a:rPr>
              <a:t>фракції</a:t>
            </a:r>
            <a:r>
              <a:rPr lang="uk-UA" dirty="0" smtClean="0"/>
              <a:t>, </a:t>
            </a:r>
            <a:r>
              <a:rPr lang="uk-UA" b="1" i="1" dirty="0" smtClean="0">
                <a:solidFill>
                  <a:schemeClr val="accent5"/>
                </a:solidFill>
              </a:rPr>
              <a:t>також коаліція депутатських фракцій</a:t>
            </a:r>
            <a:r>
              <a:rPr lang="uk-UA" dirty="0" smtClean="0"/>
              <a:t>, до складу якої входить більшість народних депутатів від конституційного складу Верховної Ради.</a:t>
            </a:r>
          </a:p>
          <a:p>
            <a:pPr algn="just"/>
            <a:r>
              <a:rPr lang="uk-UA" dirty="0" smtClean="0"/>
              <a:t>Керує Верховною Радою України </a:t>
            </a:r>
            <a:r>
              <a:rPr lang="uk-UA" b="1" i="1" dirty="0" smtClean="0">
                <a:solidFill>
                  <a:schemeClr val="accent5"/>
                </a:solidFill>
              </a:rPr>
              <a:t>Голова Верховної Ради України</a:t>
            </a:r>
            <a:r>
              <a:rPr lang="uk-UA" dirty="0" smtClean="0"/>
              <a:t>, який обирається на строк повноважень Верховної Ради. Також обирається його </a:t>
            </a:r>
            <a:r>
              <a:rPr lang="uk-UA" b="1" i="1" dirty="0" smtClean="0">
                <a:solidFill>
                  <a:schemeClr val="accent5"/>
                </a:solidFill>
              </a:rPr>
              <a:t>перший заступник</a:t>
            </a:r>
            <a:r>
              <a:rPr lang="uk-UA" dirty="0" smtClean="0"/>
              <a:t> та </a:t>
            </a:r>
            <a:r>
              <a:rPr lang="uk-UA" b="1" i="1" dirty="0" smtClean="0">
                <a:solidFill>
                  <a:schemeClr val="accent5"/>
                </a:solidFill>
              </a:rPr>
              <a:t>заступник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1025" name="Picture 1" descr="http://chairman.rada.gov.ua/images/vo1r3518_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509120"/>
            <a:ext cx="1615341" cy="210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99792" y="6028948"/>
            <a:ext cx="36792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Чинний голова Верховної Ради </a:t>
            </a:r>
          </a:p>
          <a:p>
            <a:pPr algn="r"/>
            <a:r>
              <a:rPr lang="uk-UA" sz="1600" dirty="0" smtClean="0"/>
              <a:t>Володимир Рибак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309882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844824"/>
            <a:ext cx="8568952" cy="4975447"/>
          </a:xfrm>
        </p:spPr>
        <p:txBody>
          <a:bodyPr>
            <a:normAutofit fontScale="70000" lnSpcReduction="20000"/>
          </a:bodyPr>
          <a:lstStyle/>
          <a:p>
            <a:pPr marL="18288" indent="0" algn="just">
              <a:lnSpc>
                <a:spcPct val="120000"/>
              </a:lnSpc>
              <a:buNone/>
            </a:pPr>
            <a:r>
              <a:rPr lang="ru-RU" sz="2900" b="1" i="1" dirty="0">
                <a:solidFill>
                  <a:schemeClr val="accent5"/>
                </a:solidFill>
              </a:rPr>
              <a:t>Стаття 88. </a:t>
            </a:r>
            <a:r>
              <a:rPr lang="ru-RU" sz="2900" dirty="0"/>
              <a:t>Верховна Рада України обирає зі свого складу Голову Верховної Ради України, Першого заступника і заступника Голови Верховної Ради України та відкликає їх.</a:t>
            </a:r>
          </a:p>
          <a:p>
            <a:pPr marL="18288" indent="0" algn="just">
              <a:lnSpc>
                <a:spcPct val="120000"/>
              </a:lnSpc>
              <a:buNone/>
            </a:pPr>
            <a:r>
              <a:rPr lang="ru-RU" sz="2900" dirty="0"/>
              <a:t> </a:t>
            </a:r>
            <a:r>
              <a:rPr lang="ru-RU" sz="2900" dirty="0" smtClean="0"/>
              <a:t>Голова </a:t>
            </a:r>
            <a:r>
              <a:rPr lang="ru-RU" sz="2900" dirty="0"/>
              <a:t>Верховної Ради України</a:t>
            </a:r>
            <a:r>
              <a:rPr lang="ru-RU" sz="2900" dirty="0" smtClean="0"/>
              <a:t>: </a:t>
            </a:r>
            <a:endParaRPr lang="ru-RU" sz="2900" dirty="0"/>
          </a:p>
          <a:p>
            <a:pPr marL="18288" indent="0" algn="just">
              <a:lnSpc>
                <a:spcPct val="120000"/>
              </a:lnSpc>
              <a:buNone/>
            </a:pPr>
            <a:r>
              <a:rPr lang="ru-RU" sz="2900" b="1" i="1" dirty="0">
                <a:solidFill>
                  <a:schemeClr val="accent5"/>
                </a:solidFill>
              </a:rPr>
              <a:t>1) </a:t>
            </a:r>
            <a:r>
              <a:rPr lang="ru-RU" sz="2900" dirty="0"/>
              <a:t>веде засідання Верховної Ради України;</a:t>
            </a:r>
          </a:p>
          <a:p>
            <a:pPr marL="18288" indent="0" algn="just">
              <a:lnSpc>
                <a:spcPct val="120000"/>
              </a:lnSpc>
              <a:buNone/>
            </a:pPr>
            <a:r>
              <a:rPr lang="ru-RU" sz="2900" b="1" i="1" dirty="0" smtClean="0">
                <a:solidFill>
                  <a:schemeClr val="accent5"/>
                </a:solidFill>
              </a:rPr>
              <a:t>2</a:t>
            </a:r>
            <a:r>
              <a:rPr lang="ru-RU" sz="2900" b="1" i="1" dirty="0">
                <a:solidFill>
                  <a:schemeClr val="accent5"/>
                </a:solidFill>
              </a:rPr>
              <a:t>) </a:t>
            </a:r>
            <a:r>
              <a:rPr lang="ru-RU" sz="2900" dirty="0"/>
              <a:t>організовує підготовку питань до розгляду на засіданнях Верховної Ради України;</a:t>
            </a:r>
          </a:p>
          <a:p>
            <a:pPr marL="18288" indent="0" algn="just">
              <a:lnSpc>
                <a:spcPct val="120000"/>
              </a:lnSpc>
              <a:buNone/>
            </a:pPr>
            <a:r>
              <a:rPr lang="ru-RU" sz="2900" b="1" i="1" dirty="0" smtClean="0">
                <a:solidFill>
                  <a:schemeClr val="accent5"/>
                </a:solidFill>
              </a:rPr>
              <a:t>3</a:t>
            </a:r>
            <a:r>
              <a:rPr lang="ru-RU" sz="2900" b="1" i="1" dirty="0">
                <a:solidFill>
                  <a:schemeClr val="accent5"/>
                </a:solidFill>
              </a:rPr>
              <a:t>) </a:t>
            </a:r>
            <a:r>
              <a:rPr lang="ru-RU" sz="2900" dirty="0"/>
              <a:t>підписує акти, прийняті Верховною Радою України</a:t>
            </a:r>
            <a:r>
              <a:rPr lang="ru-RU" sz="2900" dirty="0" smtClean="0"/>
              <a:t>; </a:t>
            </a:r>
            <a:endParaRPr lang="ru-RU" sz="2900" dirty="0"/>
          </a:p>
          <a:p>
            <a:pPr marL="18288" indent="0" algn="just">
              <a:lnSpc>
                <a:spcPct val="120000"/>
              </a:lnSpc>
              <a:buNone/>
            </a:pPr>
            <a:r>
              <a:rPr lang="ru-RU" sz="2900" b="1" i="1" dirty="0">
                <a:solidFill>
                  <a:schemeClr val="accent5"/>
                </a:solidFill>
              </a:rPr>
              <a:t>4) </a:t>
            </a:r>
            <a:r>
              <a:rPr lang="ru-RU" sz="2900" dirty="0"/>
              <a:t>представляє Верховну Раду України у зносинах з іншими органами державної влади України та органами влади інших держав</a:t>
            </a:r>
            <a:r>
              <a:rPr lang="ru-RU" sz="2900" dirty="0" smtClean="0"/>
              <a:t>; </a:t>
            </a:r>
            <a:endParaRPr lang="ru-RU" sz="2900" dirty="0"/>
          </a:p>
          <a:p>
            <a:pPr marL="18288" indent="0" algn="just">
              <a:lnSpc>
                <a:spcPct val="120000"/>
              </a:lnSpc>
              <a:buNone/>
            </a:pPr>
            <a:r>
              <a:rPr lang="ru-RU" sz="2900" b="1" i="1" dirty="0">
                <a:solidFill>
                  <a:schemeClr val="accent5"/>
                </a:solidFill>
              </a:rPr>
              <a:t>5) </a:t>
            </a:r>
            <a:r>
              <a:rPr lang="ru-RU" sz="2900" dirty="0"/>
              <a:t>організовує роботу апарату Верховної Ради України</a:t>
            </a:r>
            <a:r>
              <a:rPr lang="ru-RU" sz="2900" dirty="0" smtClean="0"/>
              <a:t>. </a:t>
            </a:r>
            <a:endParaRPr lang="ru-RU" sz="2900" dirty="0"/>
          </a:p>
          <a:p>
            <a:pPr marL="18288" indent="0" algn="r">
              <a:lnSpc>
                <a:spcPct val="120000"/>
              </a:lnSpc>
              <a:buNone/>
            </a:pPr>
            <a:r>
              <a:rPr lang="ru-RU" sz="2900" i="1" dirty="0">
                <a:solidFill>
                  <a:schemeClr val="accent5"/>
                </a:solidFill>
              </a:rPr>
              <a:t>Голова Верховної Ради України здійснює повноваження, передбачені цією Конституцією, у порядку, встановленому законом про регламент Верховної Ради України.</a:t>
            </a:r>
          </a:p>
          <a:p>
            <a:pPr marL="18288" indent="0">
              <a:lnSpc>
                <a:spcPct val="120000"/>
              </a:lnSpc>
              <a:buNone/>
            </a:pP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91680" y="980728"/>
            <a:ext cx="7054267" cy="781294"/>
          </a:xfrm>
        </p:spPr>
        <p:txBody>
          <a:bodyPr/>
          <a:lstStyle/>
          <a:p>
            <a:pPr algn="r"/>
            <a:r>
              <a:rPr lang="uk-UA" dirty="0" smtClean="0"/>
              <a:t>Повноваження Голови Верховної Ради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0996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408712"/>
          </a:xfrm>
        </p:spPr>
        <p:txBody>
          <a:bodyPr>
            <a:normAutofit/>
          </a:bodyPr>
          <a:lstStyle/>
          <a:p>
            <a:pPr marL="18288" indent="0" algn="just">
              <a:buNone/>
            </a:pPr>
            <a:r>
              <a:rPr lang="uk-UA" dirty="0" smtClean="0"/>
              <a:t>Органами Верховної Ради України є комітети Верховної Ради, тимчасові спеціальні комісії, тимчасові слідчі комісії.</a:t>
            </a:r>
          </a:p>
          <a:p>
            <a:pPr algn="just"/>
            <a:r>
              <a:rPr lang="uk-UA" b="1" i="1" u="sng" dirty="0" smtClean="0">
                <a:solidFill>
                  <a:schemeClr val="accent5"/>
                </a:solidFill>
              </a:rPr>
              <a:t>Комітети Верховної Ради України</a:t>
            </a:r>
          </a:p>
          <a:p>
            <a:pPr marL="18288" indent="0" algn="just">
              <a:buNone/>
            </a:pPr>
            <a:r>
              <a:rPr lang="uk-UA" dirty="0" smtClean="0"/>
              <a:t>Верховна Рада  України для здійснення законопроектної роботи, підготовки та попереднього розгляду питань, виконання контрольних функцій створює з числа народних депутатів України комітети ВР та обирає голів, заступників та перших заступників.</a:t>
            </a:r>
          </a:p>
          <a:p>
            <a:pPr algn="just"/>
            <a:r>
              <a:rPr lang="uk-UA" b="1" i="1" u="sng" dirty="0" smtClean="0">
                <a:solidFill>
                  <a:schemeClr val="accent5"/>
                </a:solidFill>
              </a:rPr>
              <a:t>Тимчасові спеціальні комісії</a:t>
            </a:r>
          </a:p>
          <a:p>
            <a:pPr marL="18288" indent="0" algn="just">
              <a:buNone/>
            </a:pPr>
            <a:r>
              <a:rPr lang="uk-UA" dirty="0" smtClean="0"/>
              <a:t>Верховна Рада в межах своїх повноважень може створювати тимчасові спеціальні комісії для підготовки і попереднього розгляду питань</a:t>
            </a:r>
          </a:p>
          <a:p>
            <a:pPr algn="just"/>
            <a:r>
              <a:rPr lang="uk-UA" b="1" i="1" u="sng" dirty="0" smtClean="0">
                <a:solidFill>
                  <a:schemeClr val="accent5"/>
                </a:solidFill>
              </a:rPr>
              <a:t>Тимчасові слідчі комісії</a:t>
            </a:r>
          </a:p>
          <a:p>
            <a:pPr marL="18288" indent="0" algn="just">
              <a:buNone/>
            </a:pPr>
            <a:r>
              <a:rPr lang="uk-UA" dirty="0" smtClean="0"/>
              <a:t>Створюються ВР для проведення розслідування питань, що становлять суспільний інтерес, якщо за це проголосувала не менш як третина від конституційного складу ВР. Висновки тимчасово комісії не є вирішальними для слідства та суду.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5674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484784"/>
            <a:ext cx="8280920" cy="5472607"/>
          </a:xfrm>
        </p:spPr>
        <p:txBody>
          <a:bodyPr>
            <a:normAutofit fontScale="92500"/>
          </a:bodyPr>
          <a:lstStyle/>
          <a:p>
            <a:pPr marL="18288" indent="0" algn="just">
              <a:buNone/>
            </a:pPr>
            <a:r>
              <a:rPr lang="uk-UA" dirty="0" smtClean="0"/>
              <a:t>1. </a:t>
            </a:r>
            <a:r>
              <a:rPr lang="uk-UA" sz="2200" b="1" i="1" u="sng" dirty="0">
                <a:solidFill>
                  <a:schemeClr val="accent5"/>
                </a:solidFill>
              </a:rPr>
              <a:t>Законодавчу компетенцію </a:t>
            </a:r>
            <a:r>
              <a:rPr lang="uk-UA" dirty="0"/>
              <a:t>складають такі повноваження Верховної Ради України</a:t>
            </a:r>
            <a:r>
              <a:rPr lang="uk-UA" dirty="0" smtClean="0"/>
              <a:t>:</a:t>
            </a:r>
            <a:endParaRPr lang="uk-UA" dirty="0"/>
          </a:p>
          <a:p>
            <a:pPr marL="18288" indent="0" algn="just">
              <a:buNone/>
            </a:pPr>
            <a:r>
              <a:rPr lang="uk-UA" dirty="0"/>
              <a:t>а) внесення змін до Конституції України, крім розділу І «За­гальні засади», розділу </a:t>
            </a:r>
            <a:r>
              <a:rPr lang="en-US" dirty="0"/>
              <a:t>III «</a:t>
            </a:r>
            <a:r>
              <a:rPr lang="uk-UA" dirty="0"/>
              <a:t>Вибори. Референдум» і розділу </a:t>
            </a:r>
            <a:r>
              <a:rPr lang="en-US" dirty="0"/>
              <a:t>XIII «</a:t>
            </a:r>
            <a:r>
              <a:rPr lang="uk-UA" dirty="0"/>
              <a:t>Внесення змін до Конституції України</a:t>
            </a:r>
            <a:r>
              <a:rPr lang="uk-UA" dirty="0" smtClean="0"/>
              <a:t>»; </a:t>
            </a:r>
            <a:endParaRPr lang="uk-UA" dirty="0"/>
          </a:p>
          <a:p>
            <a:pPr marL="18288" indent="0" algn="just">
              <a:buNone/>
            </a:pPr>
            <a:r>
              <a:rPr lang="uk-UA" dirty="0"/>
              <a:t>б) призначення всеукраїнського референдуму з питань про змі­ну території України; прийняття законів; затвердження Державно­го бюджету України та внесення до нього змін1</a:t>
            </a:r>
            <a:r>
              <a:rPr lang="uk-UA" dirty="0" smtClean="0"/>
              <a:t>; </a:t>
            </a:r>
            <a:endParaRPr lang="uk-UA" dirty="0"/>
          </a:p>
          <a:p>
            <a:pPr marL="18288" indent="0" algn="just">
              <a:buNone/>
            </a:pPr>
            <a:r>
              <a:rPr lang="uk-UA" dirty="0"/>
              <a:t>в) визначення засад внутрішньої та зовнішньої політики; затвер­дження загальнодержавних програм економічного, науково-тех­нічного, соціального, національно-культурного розвитку, охорони довкілля</a:t>
            </a:r>
            <a:r>
              <a:rPr lang="uk-UA" dirty="0" smtClean="0"/>
              <a:t>;</a:t>
            </a:r>
            <a:endParaRPr lang="uk-UA" dirty="0"/>
          </a:p>
          <a:p>
            <a:pPr marL="18288" indent="0" algn="just">
              <a:buNone/>
            </a:pPr>
            <a:r>
              <a:rPr lang="uk-UA" dirty="0"/>
              <a:t>г) надання в установлений законом термін згоди на обов'яз­ковість міжнародних договорів України та денонсації міжнарод­них договорів </a:t>
            </a:r>
            <a:r>
              <a:rPr lang="uk-UA" dirty="0" smtClean="0"/>
              <a:t>України</a:t>
            </a:r>
            <a:endParaRPr lang="uk-UA" dirty="0"/>
          </a:p>
          <a:p>
            <a:pPr marL="18288" indent="0" algn="just">
              <a:buNone/>
            </a:pPr>
            <a:r>
              <a:rPr lang="uk-UA" dirty="0"/>
              <a:t>2. </a:t>
            </a:r>
            <a:r>
              <a:rPr lang="uk-UA" sz="2200" b="1" i="1" u="sng" dirty="0">
                <a:solidFill>
                  <a:schemeClr val="accent5"/>
                </a:solidFill>
              </a:rPr>
              <a:t>Установчу компетенцію </a:t>
            </a:r>
            <a:r>
              <a:rPr lang="uk-UA" dirty="0"/>
              <a:t>Верховної Ради України склада­ють її повноваження з формування органів державної влади і дер­жавних установ, призначення, затвердження чи обрання посадових осіб тощо.</a:t>
            </a:r>
          </a:p>
          <a:p>
            <a:pPr algn="just"/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7856"/>
            <a:ext cx="8604448" cy="1152128"/>
          </a:xfrm>
        </p:spPr>
        <p:txBody>
          <a:bodyPr/>
          <a:lstStyle/>
          <a:p>
            <a:pPr algn="r"/>
            <a:r>
              <a:rPr lang="uk-UA" sz="4800" dirty="0" smtClean="0"/>
              <a:t>Компетенція Верховної Ради</a:t>
            </a:r>
            <a:endParaRPr lang="uk-UA" sz="4800" dirty="0"/>
          </a:p>
        </p:txBody>
      </p:sp>
    </p:spTree>
    <p:extLst>
      <p:ext uri="{BB962C8B-B14F-4D97-AF65-F5344CB8AC3E}">
        <p14:creationId xmlns:p14="http://schemas.microsoft.com/office/powerpoint/2010/main" val="67616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052736"/>
            <a:ext cx="7992888" cy="5616624"/>
          </a:xfrm>
        </p:spPr>
        <p:txBody>
          <a:bodyPr>
            <a:normAutofit fontScale="92500" lnSpcReduction="10000"/>
          </a:bodyPr>
          <a:lstStyle/>
          <a:p>
            <a:pPr marL="18288" indent="0">
              <a:buNone/>
            </a:pPr>
            <a:r>
              <a:rPr lang="uk-UA" dirty="0" smtClean="0"/>
              <a:t> </a:t>
            </a:r>
            <a:endParaRPr lang="uk-UA" dirty="0"/>
          </a:p>
          <a:p>
            <a:pPr marL="18288" indent="0" algn="just">
              <a:buNone/>
            </a:pPr>
            <a:r>
              <a:rPr lang="uk-UA" dirty="0"/>
              <a:t>3. </a:t>
            </a:r>
            <a:r>
              <a:rPr lang="uk-UA" b="1" i="1" u="sng" dirty="0">
                <a:solidFill>
                  <a:schemeClr val="accent5"/>
                </a:solidFill>
              </a:rPr>
              <a:t>Контрольну компетенцію </a:t>
            </a:r>
            <a:r>
              <a:rPr lang="uk-UA" dirty="0"/>
              <a:t>складають повноваження Вер­ховної Ради України, що забезпечують реалізацію контрольної функції парламенту. Згідно з п. 33 ст. 85 Конституції України Верховна Рада України здійснює парламентський контроль у ме­жах, визначених Конституцією, об'єктом якого є Президент Ук­раїни, виконавча влада, представницький орган Верховної Ради Автономної Республіки Крим, органи місцевого самоврядування тощо.</a:t>
            </a:r>
          </a:p>
          <a:p>
            <a:pPr marL="18288" indent="0" algn="just">
              <a:buNone/>
            </a:pPr>
            <a:endParaRPr lang="uk-UA" dirty="0"/>
          </a:p>
          <a:p>
            <a:pPr marL="18288" indent="0" algn="just">
              <a:buNone/>
            </a:pPr>
            <a:r>
              <a:rPr lang="uk-UA" dirty="0"/>
              <a:t>4</a:t>
            </a:r>
            <a:r>
              <a:rPr lang="uk-UA" sz="2400" b="1" i="1" u="sng" dirty="0">
                <a:solidFill>
                  <a:schemeClr val="accent5"/>
                </a:solidFill>
              </a:rPr>
              <a:t>. Повноваження у сфері зовнішньої політики</a:t>
            </a:r>
            <a:r>
              <a:rPr lang="uk-UA" dirty="0"/>
              <a:t>, оборони </a:t>
            </a:r>
            <a:r>
              <a:rPr lang="uk-UA" dirty="0" smtClean="0"/>
              <a:t>та  безпеки </a:t>
            </a:r>
            <a:r>
              <a:rPr lang="uk-UA" dirty="0"/>
              <a:t>передбачають права Верховної Ради України: оголошу­вати за поданням Президента України стан війни і укладати мир; схвалювати рішення Президента України про використання Збройних Сил України та інших військових формувань у разі збройної агресії проти України; затверджувати загальну структу­ру, чисельність, визначати функції Збройних Сил України, Служ­би безпеки України, інших, утворених відповідно до законів України, військових формувань, а також Міністерства внутрішніх справ України;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0"/>
            <a:ext cx="8145685" cy="1240873"/>
          </a:xfrm>
        </p:spPr>
        <p:txBody>
          <a:bodyPr/>
          <a:lstStyle/>
          <a:p>
            <a:pPr algn="r"/>
            <a:r>
              <a:rPr lang="uk-UA" sz="4400" dirty="0"/>
              <a:t>Компетенція Верховної Ради</a:t>
            </a:r>
          </a:p>
        </p:txBody>
      </p:sp>
    </p:spTree>
    <p:extLst>
      <p:ext uri="{BB962C8B-B14F-4D97-AF65-F5344CB8AC3E}">
        <p14:creationId xmlns:p14="http://schemas.microsoft.com/office/powerpoint/2010/main" val="75104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5"/>
            <a:ext cx="4176464" cy="2526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92080" y="1548725"/>
            <a:ext cx="3225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u="sng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Верховна Рада УРСР</a:t>
            </a:r>
            <a:endParaRPr lang="uk-UA" sz="2400" b="1" i="1" u="sng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4845350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u="sng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Верховна Рада України</a:t>
            </a:r>
            <a:endParaRPr lang="uk-UA" sz="2400" b="1" i="1" u="sng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875" y="3641883"/>
            <a:ext cx="3824797" cy="286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209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635896" y="2924944"/>
            <a:ext cx="4680520" cy="1152128"/>
          </a:xfrm>
        </p:spPr>
        <p:txBody>
          <a:bodyPr>
            <a:noAutofit/>
          </a:bodyPr>
          <a:lstStyle/>
          <a:p>
            <a:pPr marL="18288" indent="0" algn="r">
              <a:buNone/>
            </a:pPr>
            <a:r>
              <a:rPr lang="uk-UA" sz="2400" b="1" i="1" u="sng" dirty="0" smtClean="0">
                <a:solidFill>
                  <a:schemeClr val="accent5"/>
                </a:solidFill>
              </a:rPr>
              <a:t>Перший Голова Верховної Ради України</a:t>
            </a:r>
          </a:p>
          <a:p>
            <a:pPr marL="18288" indent="0" algn="r">
              <a:buNone/>
            </a:pPr>
            <a:endParaRPr lang="uk-UA" sz="2400" b="1" i="1" u="sng" dirty="0">
              <a:solidFill>
                <a:schemeClr val="accent5"/>
              </a:solidFill>
            </a:endParaRPr>
          </a:p>
          <a:p>
            <a:pPr marL="18288" indent="0" algn="r">
              <a:buNone/>
            </a:pPr>
            <a:r>
              <a:rPr lang="uk-UA" sz="2400" b="1" i="1" u="sng" dirty="0" smtClean="0">
                <a:solidFill>
                  <a:schemeClr val="accent5"/>
                </a:solidFill>
              </a:rPr>
              <a:t>Леонід Кравчук</a:t>
            </a:r>
            <a:endParaRPr lang="uk-UA" sz="2400" b="1" i="1" u="sng" dirty="0">
              <a:solidFill>
                <a:schemeClr val="accent5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6" b="100000" l="16600" r="84200">
                        <a14:foregroundMark x1="65000" y1="93394" x2="65000" y2="933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38" y="1628800"/>
            <a:ext cx="3456384" cy="3034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36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145</TotalTime>
  <Words>726</Words>
  <Application>Microsoft Office PowerPoint</Application>
  <PresentationFormat>Экран (4:3)</PresentationFormat>
  <Paragraphs>47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Базовая</vt:lpstr>
      <vt:lpstr>Верховна Рада України</vt:lpstr>
      <vt:lpstr>Конституційно-правовий статус Верховної Ради </vt:lpstr>
      <vt:lpstr>Презентация PowerPoint</vt:lpstr>
      <vt:lpstr>Повноваження Голови Верховної Ради</vt:lpstr>
      <vt:lpstr>Презентация PowerPoint</vt:lpstr>
      <vt:lpstr>Компетенція Верховної Ради</vt:lpstr>
      <vt:lpstr>Компетенція Верховної Ради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Верховна Рада України</dc:title>
  <dc:creator>ВВВ</dc:creator>
  <cp:lastModifiedBy>ВВВ</cp:lastModifiedBy>
  <cp:revision>15</cp:revision>
  <dcterms:created xsi:type="dcterms:W3CDTF">2013-02-25T10:33:42Z</dcterms:created>
  <dcterms:modified xsi:type="dcterms:W3CDTF">2013-02-25T13:03:35Z</dcterms:modified>
</cp:coreProperties>
</file>