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8" r:id="rId3"/>
    <p:sldId id="257" r:id="rId4"/>
    <p:sldId id="259" r:id="rId5"/>
    <p:sldId id="26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12"/>
          <p:cNvSpPr/>
          <p:nvPr/>
        </p:nvSpPr>
        <p:spPr>
          <a:xfrm flipV="1">
            <a:off x="1" y="4179342"/>
            <a:ext cx="9143999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16"/>
          <p:cNvSpPr/>
          <p:nvPr/>
        </p:nvSpPr>
        <p:spPr>
          <a:xfrm flipV="1">
            <a:off x="0" y="4232668"/>
            <a:ext cx="9144000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6625" y="4800600"/>
            <a:ext cx="5503311" cy="1371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110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2"/>
          <p:cNvSpPr/>
          <p:nvPr/>
        </p:nvSpPr>
        <p:spPr>
          <a:xfrm>
            <a:off x="5600968" y="2"/>
            <a:ext cx="3543027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2"/>
          <p:cNvSpPr/>
          <p:nvPr/>
        </p:nvSpPr>
        <p:spPr>
          <a:xfrm flipV="1">
            <a:off x="1" y="6096000"/>
            <a:ext cx="9143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2"/>
          <p:cNvSpPr/>
          <p:nvPr/>
        </p:nvSpPr>
        <p:spPr>
          <a:xfrm flipV="1">
            <a:off x="3" y="6158960"/>
            <a:ext cx="9143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5943957" y="457200"/>
            <a:ext cx="2836818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2270" y="0"/>
            <a:ext cx="5603238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957" y="3962400"/>
            <a:ext cx="2836818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342F811-4BDE-4FFF-8E97-9F1CC63C733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7AE2CFCE-DDC7-4A4E-ADC3-2FBB75573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49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8" y="1905000"/>
            <a:ext cx="6859786" cy="4267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811-4BDE-4FFF-8E97-9F1CC63C733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CFCE-DDC7-4A4E-ADC3-2FBB75573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9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"/>
          <p:cNvSpPr/>
          <p:nvPr/>
        </p:nvSpPr>
        <p:spPr>
          <a:xfrm flipV="1">
            <a:off x="1" y="6096000"/>
            <a:ext cx="9143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12"/>
          <p:cNvSpPr/>
          <p:nvPr/>
        </p:nvSpPr>
        <p:spPr>
          <a:xfrm flipV="1">
            <a:off x="3" y="6158960"/>
            <a:ext cx="9143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black">
          <a:xfrm>
            <a:off x="6972925" y="274640"/>
            <a:ext cx="1028969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8" y="274639"/>
            <a:ext cx="5716488" cy="5884321"/>
          </a:xfrm>
        </p:spPr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342F811-4BDE-4FFF-8E97-9F1CC63C733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7AE2CFCE-DDC7-4A4E-ADC3-2FBB75573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76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811-4BDE-4FFF-8E97-9F1CC63C733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CFCE-DDC7-4A4E-ADC3-2FBB75573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62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flipH="1">
            <a:off x="0" y="0"/>
            <a:ext cx="9144000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12"/>
          <p:cNvSpPr/>
          <p:nvPr/>
        </p:nvSpPr>
        <p:spPr>
          <a:xfrm flipH="1" flipV="1">
            <a:off x="0" y="2975260"/>
            <a:ext cx="9143999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16"/>
          <p:cNvSpPr/>
          <p:nvPr/>
        </p:nvSpPr>
        <p:spPr>
          <a:xfrm flipH="1" flipV="1">
            <a:off x="0" y="3028586"/>
            <a:ext cx="9144000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3505200"/>
            <a:ext cx="6859786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white">
          <a:xfrm>
            <a:off x="1126625" y="5562600"/>
            <a:ext cx="550331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617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2"/>
          <p:cNvSpPr/>
          <p:nvPr/>
        </p:nvSpPr>
        <p:spPr>
          <a:xfrm flipH="1">
            <a:off x="2" y="789993"/>
            <a:ext cx="9144000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12"/>
          <p:cNvSpPr/>
          <p:nvPr/>
        </p:nvSpPr>
        <p:spPr>
          <a:xfrm flipH="1">
            <a:off x="2" y="792217"/>
            <a:ext cx="9144000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142107" y="1371600"/>
            <a:ext cx="6859786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8" y="4267201"/>
            <a:ext cx="5487828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811-4BDE-4FFF-8E97-9F1CC63C733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CFCE-DDC7-4A4E-ADC3-2FBB75573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37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6" cy="10969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8617" y="1905000"/>
            <a:ext cx="3313277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811-4BDE-4FFF-8E97-9F1CC63C733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CFCE-DDC7-4A4E-ADC3-2FBB75573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18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6" cy="10969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667000"/>
            <a:ext cx="3313277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3313277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3313277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811-4BDE-4FFF-8E97-9F1CC63C733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CFCE-DDC7-4A4E-ADC3-2FBB75573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10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811-4BDE-4FFF-8E97-9F1CC63C733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CFCE-DDC7-4A4E-ADC3-2FBB75573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38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"/>
          <p:cNvSpPr/>
          <p:nvPr/>
        </p:nvSpPr>
        <p:spPr>
          <a:xfrm flipV="1">
            <a:off x="1" y="6096000"/>
            <a:ext cx="9143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12"/>
          <p:cNvSpPr/>
          <p:nvPr/>
        </p:nvSpPr>
        <p:spPr>
          <a:xfrm flipV="1">
            <a:off x="3" y="6158960"/>
            <a:ext cx="9143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342F811-4BDE-4FFF-8E97-9F1CC63C733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7AE2CFCE-DDC7-4A4E-ADC3-2FBB75573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41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600968" y="2"/>
            <a:ext cx="3543027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2"/>
          <p:cNvSpPr/>
          <p:nvPr/>
        </p:nvSpPr>
        <p:spPr>
          <a:xfrm flipV="1">
            <a:off x="1" y="6096000"/>
            <a:ext cx="9143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2"/>
          <p:cNvSpPr/>
          <p:nvPr/>
        </p:nvSpPr>
        <p:spPr>
          <a:xfrm flipV="1">
            <a:off x="3" y="6158960"/>
            <a:ext cx="9143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5943957" y="457200"/>
            <a:ext cx="2836818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129" y="457200"/>
            <a:ext cx="4744685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957" y="3962400"/>
            <a:ext cx="2836818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342F811-4BDE-4FFF-8E97-9F1CC63C733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7AE2CFCE-DDC7-4A4E-ADC3-2FBB75573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45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12"/>
          <p:cNvSpPr/>
          <p:nvPr/>
        </p:nvSpPr>
        <p:spPr>
          <a:xfrm>
            <a:off x="1" y="0"/>
            <a:ext cx="9143999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7"/>
          <p:cNvSpPr/>
          <p:nvPr/>
        </p:nvSpPr>
        <p:spPr bwMode="hidden">
          <a:xfrm>
            <a:off x="1" y="6354412"/>
            <a:ext cx="9143999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142108" y="274638"/>
            <a:ext cx="6859786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15297" y="6518274"/>
            <a:ext cx="1257628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342F811-4BDE-4FFF-8E97-9F1CC63C733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4152" y="6518274"/>
            <a:ext cx="4399651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44419" y="6518274"/>
            <a:ext cx="857475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AE2CFCE-DDC7-4A4E-ADC3-2FBB75573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6859786" cy="2743200"/>
          </a:xfrm>
        </p:spPr>
        <p:txBody>
          <a:bodyPr/>
          <a:lstStyle/>
          <a:p>
            <a:r>
              <a:rPr lang="ru-RU" dirty="0" smtClean="0"/>
              <a:t>Проект геному </a:t>
            </a:r>
            <a:r>
              <a:rPr lang="ru-RU" dirty="0" err="1" smtClean="0"/>
              <a:t>людини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941168"/>
            <a:ext cx="5503311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058394" cy="24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863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Проект </a:t>
            </a:r>
            <a:r>
              <a:rPr lang="ru-RU" dirty="0" err="1"/>
              <a:t>почався</a:t>
            </a:r>
            <a:r>
              <a:rPr lang="ru-RU" dirty="0"/>
              <a:t> в 1990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очолений</a:t>
            </a:r>
            <a:r>
              <a:rPr lang="ru-RU" dirty="0"/>
              <a:t> </a:t>
            </a:r>
            <a:r>
              <a:rPr lang="ru-RU" dirty="0" err="1"/>
              <a:t>нобелівським</a:t>
            </a:r>
            <a:r>
              <a:rPr lang="ru-RU" dirty="0"/>
              <a:t> лауреатом Джеймсом Ватсоном.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4545856" cy="340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421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Перший </a:t>
            </a:r>
            <a:r>
              <a:rPr lang="ru-RU" dirty="0" err="1"/>
              <a:t>робочий</a:t>
            </a:r>
            <a:r>
              <a:rPr lang="ru-RU" dirty="0"/>
              <a:t> проект геному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опублікований</a:t>
            </a:r>
            <a:r>
              <a:rPr lang="ru-RU" dirty="0"/>
              <a:t> в 2000 </a:t>
            </a:r>
            <a:r>
              <a:rPr lang="ru-RU" dirty="0" err="1"/>
              <a:t>році</a:t>
            </a:r>
            <a:r>
              <a:rPr lang="ru-RU" dirty="0"/>
              <a:t> і завершений в 2003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подальший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та </a:t>
            </a:r>
            <a:r>
              <a:rPr lang="ru-RU" dirty="0" err="1"/>
              <a:t>секвенсування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ДНК все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продовжується</a:t>
            </a:r>
            <a:r>
              <a:rPr lang="ru-RU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8580" y="1863279"/>
            <a:ext cx="227647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232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з </a:t>
            </a:r>
            <a:r>
              <a:rPr lang="ru-RU" dirty="0" err="1"/>
              <a:t>секвенсування</a:t>
            </a:r>
            <a:r>
              <a:rPr lang="ru-RU" dirty="0"/>
              <a:t> ДНК та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проводиться в </a:t>
            </a:r>
            <a:r>
              <a:rPr lang="ru-RU" dirty="0" err="1"/>
              <a:t>університетах</a:t>
            </a:r>
            <a:r>
              <a:rPr lang="ru-RU" dirty="0"/>
              <a:t> і </a:t>
            </a:r>
            <a:r>
              <a:rPr lang="ru-RU" dirty="0" err="1"/>
              <a:t>дослідницьких</a:t>
            </a:r>
            <a:r>
              <a:rPr lang="ru-RU" dirty="0"/>
              <a:t> центрах США і, в </a:t>
            </a:r>
            <a:r>
              <a:rPr lang="ru-RU" dirty="0" err="1"/>
              <a:t>меншій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,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3356993"/>
            <a:ext cx="386863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98069"/>
            <a:ext cx="2759064" cy="30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600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Паралельний</a:t>
            </a:r>
            <a:r>
              <a:rPr lang="ru-RU" dirty="0"/>
              <a:t> проект, </a:t>
            </a:r>
            <a:r>
              <a:rPr lang="ru-RU" dirty="0" err="1"/>
              <a:t>розпочатий</a:t>
            </a:r>
            <a:r>
              <a:rPr lang="ru-RU" dirty="0"/>
              <a:t> приватною </a:t>
            </a:r>
            <a:r>
              <a:rPr lang="ru-RU" dirty="0" err="1"/>
              <a:t>компанією</a:t>
            </a:r>
            <a:r>
              <a:rPr lang="ru-RU" dirty="0"/>
              <a:t> </a:t>
            </a:r>
            <a:r>
              <a:rPr lang="ru-RU" dirty="0" err="1"/>
              <a:t>Селера</a:t>
            </a:r>
            <a:r>
              <a:rPr lang="ru-RU" dirty="0"/>
              <a:t> </a:t>
            </a:r>
            <a:r>
              <a:rPr lang="ru-RU" dirty="0" err="1"/>
              <a:t>Джіномікс</a:t>
            </a:r>
            <a:r>
              <a:rPr lang="ru-RU" dirty="0"/>
              <a:t> (англ. </a:t>
            </a:r>
            <a:r>
              <a:rPr lang="en-US" dirty="0"/>
              <a:t>Celera Genomics),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розпочатий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та проводиться </a:t>
            </a:r>
            <a:r>
              <a:rPr lang="ru-RU" dirty="0" err="1"/>
              <a:t>паралельно</a:t>
            </a:r>
            <a:r>
              <a:rPr lang="ru-RU" dirty="0"/>
              <a:t>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академічному</a:t>
            </a:r>
            <a:r>
              <a:rPr lang="ru-RU" dirty="0"/>
              <a:t> проекту.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3312368" cy="289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1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108" y="2708920"/>
            <a:ext cx="6859786" cy="3463280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>
                <a:latin typeface="Monotype Corsiva" panose="03010101010201010101" pitchFamily="66" charset="0"/>
              </a:rPr>
              <a:t>Дякую з Увагу)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66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6696744" cy="4032448"/>
          </a:xfrm>
        </p:spPr>
        <p:txBody>
          <a:bodyPr>
            <a:noAutofit/>
          </a:bodyPr>
          <a:lstStyle/>
          <a:p>
            <a:r>
              <a:rPr lang="vi-VN" sz="3600" dirty="0"/>
              <a:t>Прое́кт гено́му люди́ни (англ. Human Genome Project, HGP) — міжнародний проект наукових досліджень геному людини, мета якого полягає у визначенні послідовностей ДНК та локалізація генів та їх функцій.</a:t>
            </a:r>
            <a:endParaRPr lang="ru-RU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92896"/>
            <a:ext cx="174271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330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Загальна</a:t>
            </a:r>
            <a:r>
              <a:rPr lang="ru-RU" dirty="0"/>
              <a:t> характеристика проекту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Його</a:t>
            </a:r>
            <a:r>
              <a:rPr lang="ru-RU" dirty="0"/>
              <a:t> мета —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генетичний</a:t>
            </a:r>
            <a:r>
              <a:rPr lang="ru-RU" dirty="0"/>
              <a:t> склад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визначивши</a:t>
            </a:r>
            <a:r>
              <a:rPr lang="ru-RU" dirty="0"/>
              <a:t> </a:t>
            </a:r>
            <a:r>
              <a:rPr lang="ru-RU" dirty="0" err="1"/>
              <a:t>нуклеотидну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геном </a:t>
            </a:r>
            <a:r>
              <a:rPr lang="ru-RU" dirty="0" err="1"/>
              <a:t>людини</a:t>
            </a:r>
            <a:r>
              <a:rPr lang="ru-RU" dirty="0"/>
              <a:t>, та </a:t>
            </a:r>
            <a:r>
              <a:rPr lang="ru-RU" dirty="0" err="1"/>
              <a:t>ідентифікувати</a:t>
            </a:r>
            <a:r>
              <a:rPr lang="ru-RU" dirty="0"/>
              <a:t> </a:t>
            </a:r>
            <a:r>
              <a:rPr lang="ru-RU" dirty="0" err="1"/>
              <a:t>фізіологічну</a:t>
            </a:r>
            <a:r>
              <a:rPr lang="ru-RU" dirty="0"/>
              <a:t> роль 20 — 25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6591" y="3717032"/>
            <a:ext cx="609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744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Проект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досліджує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геномів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модельних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таких як </a:t>
            </a:r>
            <a:r>
              <a:rPr lang="en-US" dirty="0"/>
              <a:t>Escherichia coli, </a:t>
            </a:r>
            <a:r>
              <a:rPr lang="ru-RU" dirty="0" err="1"/>
              <a:t>плодової</a:t>
            </a:r>
            <a:r>
              <a:rPr lang="ru-RU" dirty="0"/>
              <a:t> мухи, </a:t>
            </a:r>
            <a:r>
              <a:rPr lang="ru-RU" dirty="0" err="1"/>
              <a:t>хатньої</a:t>
            </a:r>
            <a:r>
              <a:rPr lang="ru-RU" dirty="0"/>
              <a:t> </a:t>
            </a:r>
            <a:r>
              <a:rPr lang="ru-RU" dirty="0" err="1"/>
              <a:t>миші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пролити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на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2625537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457" y="3789040"/>
            <a:ext cx="4188489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535" y="3789040"/>
            <a:ext cx="2845159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394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Основні цілі: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43841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Визначити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всі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,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приблизно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20500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генів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ДНК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людини</a:t>
            </a:r>
            <a:endParaRPr lang="ru-RU" sz="2000" b="0" u="none" strike="noStrike" dirty="0" smtClean="0">
              <a:solidFill>
                <a:srgbClr val="333333"/>
              </a:solidFill>
              <a:effectLst/>
              <a:latin typeface="Helvetica"/>
            </a:endParaRPr>
          </a:p>
          <a:p>
            <a:pPr>
              <a:buFont typeface="Arial"/>
              <a:buChar char="•"/>
            </a:pP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Визначення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послідовності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3000000000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хімічних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пар основ,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які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складають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ДНК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людини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,</a:t>
            </a:r>
          </a:p>
          <a:p>
            <a:pPr>
              <a:buFont typeface="Arial"/>
              <a:buChar char="•"/>
            </a:pP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Зберігати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данц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інформацію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в базах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даних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,</a:t>
            </a:r>
          </a:p>
          <a:p>
            <a:pPr>
              <a:buFont typeface="Arial"/>
              <a:buChar char="•"/>
            </a:pP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Покращити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інструменти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для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аналізу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даних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 ,</a:t>
            </a:r>
          </a:p>
          <a:p>
            <a:pPr>
              <a:buFont typeface="Arial"/>
              <a:buChar char="•"/>
            </a:pP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Передачі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відповідних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технологій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в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приватний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сектор, і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вирішення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етичних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,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правових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та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соціальних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питань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(ЭЛСИ),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які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можуть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виникнути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в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звязку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з проектом.</a:t>
            </a:r>
            <a:endParaRPr lang="ru-RU" sz="2000" b="0" u="none" strike="noStrike" dirty="0">
              <a:solidFill>
                <a:srgbClr val="333333"/>
              </a:solidFill>
              <a:effectLst/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93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генетичної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— </a:t>
            </a:r>
            <a:r>
              <a:rPr lang="ru-RU" dirty="0" err="1"/>
              <a:t>важливий</a:t>
            </a:r>
            <a:r>
              <a:rPr lang="ru-RU" dirty="0"/>
              <a:t> </a:t>
            </a:r>
            <a:r>
              <a:rPr lang="ru-RU" dirty="0" err="1"/>
              <a:t>крок</a:t>
            </a:r>
            <a:r>
              <a:rPr lang="ru-RU" dirty="0"/>
              <a:t>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120" y="3068960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735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«Геном</a:t>
            </a:r>
            <a:r>
              <a:rPr lang="ru-RU" dirty="0"/>
              <a:t>»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індивідуума</a:t>
            </a:r>
            <a:r>
              <a:rPr lang="ru-RU" dirty="0"/>
              <a:t> (за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однояйцевих</a:t>
            </a:r>
            <a:r>
              <a:rPr lang="ru-RU" dirty="0"/>
              <a:t> </a:t>
            </a:r>
            <a:r>
              <a:rPr lang="ru-RU" dirty="0" err="1"/>
              <a:t>близнюків</a:t>
            </a:r>
            <a:r>
              <a:rPr lang="ru-RU" dirty="0"/>
              <a:t> і </a:t>
            </a:r>
            <a:r>
              <a:rPr lang="ru-RU" dirty="0" err="1"/>
              <a:t>клонованих</a:t>
            </a:r>
            <a:r>
              <a:rPr lang="ru-RU" dirty="0"/>
              <a:t> </a:t>
            </a:r>
            <a:r>
              <a:rPr lang="ru-RU" dirty="0" err="1"/>
              <a:t>органзмів</a:t>
            </a:r>
            <a:r>
              <a:rPr lang="ru-RU" dirty="0"/>
              <a:t>) </a:t>
            </a:r>
            <a:r>
              <a:rPr lang="ru-RU" dirty="0" err="1"/>
              <a:t>унікальний</a:t>
            </a:r>
            <a:r>
              <a:rPr lang="ru-RU" dirty="0"/>
              <a:t>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ділянках</a:t>
            </a:r>
            <a:r>
              <a:rPr lang="ru-RU" dirty="0"/>
              <a:t>. </a:t>
            </a:r>
            <a:r>
              <a:rPr lang="ru-RU" dirty="0" err="1"/>
              <a:t>Дослідження</a:t>
            </a:r>
            <a:r>
              <a:rPr lang="ru-RU" dirty="0"/>
              <a:t> «</a:t>
            </a:r>
            <a:r>
              <a:rPr lang="ru-RU" dirty="0" err="1"/>
              <a:t>людського</a:t>
            </a:r>
            <a:r>
              <a:rPr lang="ru-RU" dirty="0"/>
              <a:t> геному», таким чином, </a:t>
            </a:r>
            <a:r>
              <a:rPr lang="ru-RU" dirty="0" err="1"/>
              <a:t>залучає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варіацій</a:t>
            </a:r>
            <a:r>
              <a:rPr lang="ru-RU" dirty="0"/>
              <a:t> кожного гену.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145" y="3429000"/>
            <a:ext cx="4645119" cy="29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547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034" y="1583432"/>
            <a:ext cx="6859786" cy="4267200"/>
          </a:xfrm>
        </p:spPr>
        <p:txBody>
          <a:bodyPr/>
          <a:lstStyle/>
          <a:p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проект не </a:t>
            </a:r>
            <a:r>
              <a:rPr lang="ru-RU" dirty="0" err="1"/>
              <a:t>досліджує</a:t>
            </a:r>
            <a:r>
              <a:rPr lang="ru-RU" dirty="0"/>
              <a:t> </a:t>
            </a:r>
            <a:r>
              <a:rPr lang="ru-RU" dirty="0" err="1"/>
              <a:t>варіації</a:t>
            </a:r>
            <a:r>
              <a:rPr lang="ru-RU" dirty="0"/>
              <a:t> </a:t>
            </a:r>
            <a:r>
              <a:rPr lang="ru-RU" dirty="0" err="1"/>
              <a:t>генетичного</a:t>
            </a:r>
            <a:r>
              <a:rPr lang="ru-RU" dirty="0"/>
              <a:t> складу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тканин </a:t>
            </a:r>
            <a:r>
              <a:rPr lang="ru-RU" dirty="0" err="1"/>
              <a:t>організму</a:t>
            </a:r>
            <a:r>
              <a:rPr lang="ru-RU" dirty="0"/>
              <a:t>, на </a:t>
            </a:r>
            <a:r>
              <a:rPr lang="ru-RU" dirty="0" err="1"/>
              <a:t>додаток</a:t>
            </a:r>
            <a:r>
              <a:rPr lang="ru-RU" dirty="0"/>
              <a:t>,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гетерохроматину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8%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геному)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несеквенсованими</a:t>
            </a:r>
            <a:r>
              <a:rPr lang="ru-RU" dirty="0"/>
              <a:t>, як через </a:t>
            </a:r>
            <a:r>
              <a:rPr lang="ru-RU" dirty="0" err="1"/>
              <a:t>складнощі</a:t>
            </a:r>
            <a:r>
              <a:rPr lang="ru-RU" dirty="0"/>
              <a:t> </a:t>
            </a:r>
            <a:r>
              <a:rPr lang="ru-RU" dirty="0" err="1"/>
              <a:t>секвенсування</a:t>
            </a:r>
            <a:r>
              <a:rPr lang="ru-RU" dirty="0"/>
              <a:t>, так і через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в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ділянках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6015" y="3717032"/>
            <a:ext cx="3933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048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Історія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670" b="90110" l="611" r="9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7934" y="980728"/>
            <a:ext cx="46767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045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Curves_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Curves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TS102801094 (1)</Template>
  <TotalTime>327</TotalTime>
  <Words>332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Curves_16x9</vt:lpstr>
      <vt:lpstr>Проект геному людини</vt:lpstr>
      <vt:lpstr>Прое́кт гено́му люди́ни (англ. Human Genome Project, HGP) — міжнародний проект наукових досліджень геному людини, мета якого полягає у визначенні послідовностей ДНК та локалізація генів та їх функцій.</vt:lpstr>
      <vt:lpstr>Загальна характеристика проекту</vt:lpstr>
      <vt:lpstr>Слайд 4</vt:lpstr>
      <vt:lpstr>Слайд 5</vt:lpstr>
      <vt:lpstr>Слайд 6</vt:lpstr>
      <vt:lpstr>Слайд 7</vt:lpstr>
      <vt:lpstr>Слайд 8</vt:lpstr>
      <vt:lpstr>Історія</vt:lpstr>
      <vt:lpstr>Слайд 10</vt:lpstr>
      <vt:lpstr>Слайд 11</vt:lpstr>
      <vt:lpstr>Слайд 12</vt:lpstr>
      <vt:lpstr>Слайд 13</vt:lpstr>
      <vt:lpstr>Слайд 14</vt:lpstr>
    </vt:vector>
  </TitlesOfParts>
  <Company>Хата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Admin</cp:lastModifiedBy>
  <cp:revision>9</cp:revision>
  <dcterms:created xsi:type="dcterms:W3CDTF">2013-11-21T14:50:46Z</dcterms:created>
  <dcterms:modified xsi:type="dcterms:W3CDTF">2014-06-03T10:30:25Z</dcterms:modified>
</cp:coreProperties>
</file>