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4BBD15-89D9-4ADF-B712-97FCFB0453A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1AC117C-2C2B-405C-8825-0EB1F90420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an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2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534" y="1300073"/>
            <a:ext cx="7543800" cy="2152650"/>
          </a:xfrm>
        </p:spPr>
        <p:txBody>
          <a:bodyPr/>
          <a:lstStyle/>
          <a:p>
            <a:r>
              <a:rPr lang="ru-RU" dirty="0" err="1" smtClean="0"/>
              <a:t>Канопус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00235"/>
            <a:ext cx="4525888" cy="2357765"/>
          </a:xfrm>
        </p:spPr>
        <p:txBody>
          <a:bodyPr/>
          <a:lstStyle/>
          <a:p>
            <a:r>
              <a:rPr lang="ru-RU" dirty="0" smtClean="0"/>
              <a:t>Подготовила ученица 11-А класса </a:t>
            </a:r>
          </a:p>
          <a:p>
            <a:r>
              <a:rPr lang="ru-RU" dirty="0" smtClean="0"/>
              <a:t>Самойленко Дария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89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сторомия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" y="471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0057" y="1484784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73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344816" cy="4464496"/>
          </a:xfrm>
        </p:spPr>
        <p:txBody>
          <a:bodyPr>
            <a:normAutofit fontScale="92500" lnSpcReduction="10000"/>
          </a:bodyPr>
          <a:lstStyle/>
          <a:p>
            <a:pPr marL="475488" indent="-457200" algn="just">
              <a:buFont typeface="+mj-lt"/>
              <a:buAutoNum type="arabicPeriod"/>
            </a:pPr>
            <a:r>
              <a:rPr lang="ru-RU" sz="4000" dirty="0">
                <a:effectLst/>
              </a:rPr>
              <a:t> О</a:t>
            </a:r>
            <a:r>
              <a:rPr lang="ru-RU" sz="4000" dirty="0" smtClean="0">
                <a:effectLst/>
              </a:rPr>
              <a:t>бщая информация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4000" dirty="0" smtClean="0">
                <a:effectLst/>
              </a:rPr>
              <a:t>Наблюдательные </a:t>
            </a:r>
            <a:r>
              <a:rPr lang="ru-RU" sz="4000" dirty="0">
                <a:effectLst/>
              </a:rPr>
              <a:t>данные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4000" dirty="0">
                <a:effectLst/>
              </a:rPr>
              <a:t> Условия наблюдения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4000" dirty="0">
                <a:effectLst/>
              </a:rPr>
              <a:t> </a:t>
            </a:r>
            <a:r>
              <a:rPr lang="ru-RU" sz="4000" dirty="0" smtClean="0">
                <a:effectLst/>
              </a:rPr>
              <a:t>Роль </a:t>
            </a:r>
            <a:r>
              <a:rPr lang="ru-RU" sz="4000" dirty="0">
                <a:effectLst/>
              </a:rPr>
              <a:t>в навигации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4000" dirty="0">
                <a:effectLst/>
              </a:rPr>
              <a:t> </a:t>
            </a:r>
            <a:r>
              <a:rPr lang="ru-RU" sz="4000" dirty="0" smtClean="0">
                <a:effectLst/>
              </a:rPr>
              <a:t>Происхождение </a:t>
            </a:r>
            <a:r>
              <a:rPr lang="ru-RU" sz="4000" dirty="0" smtClean="0">
                <a:effectLst/>
              </a:rPr>
              <a:t>названия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4000" dirty="0" smtClean="0">
                <a:effectLst/>
              </a:rPr>
              <a:t> </a:t>
            </a:r>
            <a:r>
              <a:rPr lang="ru-RU" sz="4000" dirty="0" err="1" smtClean="0">
                <a:effectLst/>
              </a:rPr>
              <a:t>Канопус</a:t>
            </a:r>
            <a:r>
              <a:rPr lang="ru-RU" sz="4000" dirty="0" smtClean="0">
                <a:effectLst/>
              </a:rPr>
              <a:t> в литературе</a:t>
            </a:r>
            <a:endParaRPr lang="ru-RU" sz="4000" dirty="0">
              <a:effectLst/>
            </a:endParaRPr>
          </a:p>
          <a:p>
            <a:pPr marL="475488" indent="-457200" algn="just">
              <a:buFont typeface="+mj-lt"/>
              <a:buAutoNum type="arabicPeriod"/>
            </a:pPr>
            <a:r>
              <a:rPr lang="ru-RU" sz="4000" dirty="0">
                <a:effectLst/>
              </a:rPr>
              <a:t> </a:t>
            </a:r>
            <a:r>
              <a:rPr lang="ru-RU" sz="4000" dirty="0" smtClean="0">
                <a:effectLst/>
              </a:rPr>
              <a:t>Вывод</a:t>
            </a:r>
            <a:endParaRPr lang="ru-RU" sz="4000" dirty="0">
              <a:effectLst/>
            </a:endParaRPr>
          </a:p>
          <a:p>
            <a:pPr marL="475488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543800" cy="914400"/>
          </a:xfrm>
        </p:spPr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63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3429000"/>
            <a:ext cx="4427984" cy="3607295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b="1" dirty="0" err="1">
                <a:effectLst/>
              </a:rPr>
              <a:t>Кано́пус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>—</a:t>
            </a:r>
            <a:r>
              <a:rPr lang="ru-RU" sz="2400" dirty="0">
                <a:effectLst/>
              </a:rPr>
              <a:t> звезда южного полушария, ярчайшая в созвездии Киля и вторая по яркости(после Сириуса и не считая Солнца) звезда на небе с видимым блеском −0,72</a:t>
            </a:r>
            <a:r>
              <a:rPr lang="ru-RU" sz="2400" baseline="30000" dirty="0">
                <a:effectLst/>
              </a:rPr>
              <a:t>m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Общая информация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tatic.diary.ru/userdir/1/7/4/1/1741930/69354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9431"/>
            <a:ext cx="4032448" cy="28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2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43232" cy="914400"/>
          </a:xfrm>
        </p:spPr>
        <p:txBody>
          <a:bodyPr/>
          <a:lstStyle/>
          <a:p>
            <a:pPr algn="ctr"/>
            <a:r>
              <a:rPr lang="ru-RU" dirty="0" smtClean="0"/>
              <a:t>Наблюдательные</a:t>
            </a:r>
            <a:r>
              <a:rPr lang="ru-RU" dirty="0" smtClean="0"/>
              <a:t> </a:t>
            </a:r>
            <a:r>
              <a:rPr lang="ru-RU" dirty="0" smtClean="0"/>
              <a:t>данные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02414"/>
              </p:ext>
            </p:extLst>
          </p:nvPr>
        </p:nvGraphicFramePr>
        <p:xfrm>
          <a:off x="2771800" y="472514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Наблюдательные данные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Прямое восхождение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r>
                        <a:rPr lang="ru-RU" sz="1800" b="0" i="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23</a:t>
                      </a:r>
                      <a:r>
                        <a:rPr lang="ru-RU" sz="1800" b="0" i="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57.1</a:t>
                      </a:r>
                      <a:r>
                        <a:rPr lang="ru-RU" sz="1800" b="0" i="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-52° 41′ 45″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 ± 20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св. лет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(96 ± 5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Созвездие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http://zamanalwsl.net/uploads/b956dc7f2fcf2c62a9694f94741e0d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38400" cy="28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hodinhhai.com/uploads/1/2/6/8/12680760/133652.jpg?1340924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248472" cy="32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2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Условия наблюдения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95328" y="3717079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Канопус</a:t>
            </a:r>
            <a:r>
              <a:rPr lang="ru-RU" dirty="0"/>
              <a:t> имеет южное склонение почти в 53 градуса, и поэтому виден он в Северном полушарии только к югу от 37 градусов северной широты. Город, к югу от которого виден </a:t>
            </a:r>
            <a:r>
              <a:rPr lang="ru-RU" dirty="0" err="1"/>
              <a:t>Канопус</a:t>
            </a:r>
            <a:r>
              <a:rPr lang="ru-RU" dirty="0"/>
              <a:t> — Афины. </a:t>
            </a:r>
            <a:r>
              <a:rPr lang="ru-RU" dirty="0" err="1"/>
              <a:t>Канопус</a:t>
            </a:r>
            <a:r>
              <a:rPr lang="ru-RU" dirty="0"/>
              <a:t> можно наблюдать в Северном полушарии в Египте, Индии, юге США, Мексике. </a:t>
            </a:r>
            <a:r>
              <a:rPr lang="ru-RU" dirty="0" smtClean="0"/>
              <a:t>В </a:t>
            </a:r>
            <a:r>
              <a:rPr lang="ru-RU" dirty="0"/>
              <a:t>Северном полушарии виден в низких широтах зимой, в Южном полушарии </a:t>
            </a:r>
            <a:r>
              <a:rPr lang="ru-RU" dirty="0" err="1"/>
              <a:t>Канопус</a:t>
            </a:r>
            <a:r>
              <a:rPr lang="ru-RU" dirty="0"/>
              <a:t> к югу от 37 градусов южной широты линию горизонта не пересекает и всегда находится на небе. К примеру, незаходящим </a:t>
            </a:r>
            <a:r>
              <a:rPr lang="ru-RU" dirty="0" err="1"/>
              <a:t>Канопус</a:t>
            </a:r>
            <a:r>
              <a:rPr lang="ru-RU" dirty="0"/>
              <a:t> является на юге Австралии, в Новой Зеландии.</a:t>
            </a:r>
            <a:endParaRPr lang="ru-RU" dirty="0"/>
          </a:p>
        </p:txBody>
      </p:sp>
      <p:pic>
        <p:nvPicPr>
          <p:cNvPr id="2050" name="Picture 2" descr="http://www.exline.ru/public/resize/504.376_crop/gre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36119"/>
            <a:ext cx="3079216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tomic-energy.ru/files/images/2011/02/1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7" y="2060848"/>
            <a:ext cx="2956904" cy="28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tour-spb.net/atravel/India/t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49" y="1218252"/>
            <a:ext cx="3382938" cy="2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iynie.vidim.od.ua/res/News/332/images/mexica206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1236"/>
            <a:ext cx="2834523" cy="1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4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Роль в навигации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710783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Канопус</a:t>
            </a:r>
            <a:r>
              <a:rPr lang="ru-RU" dirty="0"/>
              <a:t> использовался в северном полушарии как </a:t>
            </a:r>
            <a:r>
              <a:rPr lang="ru-RU" i="1" dirty="0"/>
              <a:t>южная полярная звезда</a:t>
            </a:r>
            <a:r>
              <a:rPr lang="ru-RU" dirty="0"/>
              <a:t>. Разумеется, это продолжалось до введения в использование компаса. В наше </a:t>
            </a:r>
            <a:r>
              <a:rPr lang="ru-RU" dirty="0" err="1"/>
              <a:t>времянайдены</a:t>
            </a:r>
            <a:r>
              <a:rPr lang="ru-RU" dirty="0"/>
              <a:t> другие способы навигации. В былые времена </a:t>
            </a:r>
            <a:r>
              <a:rPr lang="ru-RU" dirty="0" err="1"/>
              <a:t>Канопус</a:t>
            </a:r>
            <a:r>
              <a:rPr lang="ru-RU" dirty="0"/>
              <a:t> часто называли «путеводной звездой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err="1"/>
              <a:t>Канопус</a:t>
            </a:r>
            <a:r>
              <a:rPr lang="ru-RU" dirty="0"/>
              <a:t> используется в системах </a:t>
            </a:r>
            <a:r>
              <a:rPr lang="ru-RU" dirty="0" err="1"/>
              <a:t>астрокоррекции</a:t>
            </a:r>
            <a:r>
              <a:rPr lang="ru-RU" dirty="0"/>
              <a:t>, начиная с первых советских межпланетных станций </a:t>
            </a:r>
            <a:r>
              <a:rPr lang="ru-RU" dirty="0" smtClean="0"/>
              <a:t>. </a:t>
            </a:r>
            <a:r>
              <a:rPr lang="ru-RU" dirty="0"/>
              <a:t>В советском исполнении </a:t>
            </a:r>
            <a:r>
              <a:rPr lang="ru-RU" dirty="0" err="1"/>
              <a:t>Канопус</a:t>
            </a:r>
            <a:r>
              <a:rPr lang="ru-RU" dirty="0"/>
              <a:t> был основным ориентиром, а Сириус — резервным.</a:t>
            </a:r>
          </a:p>
          <a:p>
            <a:endParaRPr lang="ru-RU" dirty="0"/>
          </a:p>
        </p:txBody>
      </p:sp>
      <p:pic>
        <p:nvPicPr>
          <p:cNvPr id="3074" name="Picture 2" descr="http://portalsafety.at.ua/images/2013/LP_2_4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7" y="746003"/>
            <a:ext cx="3672408" cy="25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ienceblogs.com/startswithabang/files/2011/03/Canopus-600x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35609"/>
            <a:ext cx="3626218" cy="23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lyphweb.com/esky/_images/maps/pic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7" y="3257051"/>
            <a:ext cx="3581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75848" cy="914400"/>
          </a:xfrm>
        </p:spPr>
        <p:txBody>
          <a:bodyPr/>
          <a:lstStyle/>
          <a:p>
            <a:r>
              <a:rPr lang="ru-RU" dirty="0" smtClean="0"/>
              <a:t>Происхождение названия</a:t>
            </a:r>
            <a:endParaRPr lang="ru-RU" dirty="0"/>
          </a:p>
        </p:txBody>
      </p:sp>
      <p:pic>
        <p:nvPicPr>
          <p:cNvPr id="4098" name="Picture 2" descr="Созвездие Корма - Арго - Звезда Каноп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9858" y="2056686"/>
            <a:ext cx="5292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Существует несколько версий названия </a:t>
            </a:r>
            <a:r>
              <a:rPr lang="ru-RU" dirty="0" err="1"/>
              <a:t>Канопус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Греческая</a:t>
            </a:r>
            <a:r>
              <a:rPr lang="ru-RU" dirty="0"/>
              <a:t> мифологическая версия. Согласно греческой мифологии, звезда получила имя от кормчего </a:t>
            </a:r>
            <a:r>
              <a:rPr lang="ru-RU" dirty="0" err="1"/>
              <a:t>Менелая</a:t>
            </a:r>
            <a:r>
              <a:rPr lang="ru-RU" dirty="0"/>
              <a:t>, умершего в Египте.</a:t>
            </a:r>
          </a:p>
          <a:p>
            <a:r>
              <a:rPr lang="ru-RU" dirty="0">
                <a:solidFill>
                  <a:srgbClr val="FF0000"/>
                </a:solidFill>
              </a:rPr>
              <a:t>Египетская</a:t>
            </a:r>
            <a:r>
              <a:rPr lang="ru-RU" dirty="0"/>
              <a:t> версия. Выражение </a:t>
            </a:r>
            <a:r>
              <a:rPr lang="ru-RU" i="1" dirty="0" err="1"/>
              <a:t>Kahi</a:t>
            </a:r>
            <a:r>
              <a:rPr lang="ru-RU" i="1" dirty="0"/>
              <a:t> </a:t>
            </a:r>
            <a:r>
              <a:rPr lang="ru-RU" i="1" dirty="0" err="1"/>
              <a:t>Nub</a:t>
            </a:r>
            <a:r>
              <a:rPr lang="ru-RU" dirty="0"/>
              <a:t> означает «золотая земля», что, вероятно, связано с особенностями наблюдения </a:t>
            </a:r>
            <a:r>
              <a:rPr lang="ru-RU" dirty="0" err="1"/>
              <a:t>Канопуса</a:t>
            </a:r>
            <a:r>
              <a:rPr lang="ru-RU" dirty="0"/>
              <a:t>: вследствие большого </a:t>
            </a:r>
            <a:r>
              <a:rPr lang="ru-RU" dirty="0" smtClean="0"/>
              <a:t>южного склонения звезда </a:t>
            </a:r>
            <a:r>
              <a:rPr lang="ru-RU" dirty="0"/>
              <a:t>может наблюдаться только низко над горизонтом и часто окрашивается приземными слоями атмосферы в красный цвет.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Семитская</a:t>
            </a:r>
            <a:r>
              <a:rPr lang="ru-RU" dirty="0"/>
              <a:t> </a:t>
            </a:r>
            <a:r>
              <a:rPr lang="ru-RU" dirty="0" smtClean="0"/>
              <a:t>версия</a:t>
            </a:r>
            <a:r>
              <a:rPr lang="ru-RU" dirty="0"/>
              <a:t>. Восходит к </a:t>
            </a:r>
            <a:r>
              <a:rPr lang="ru-RU" dirty="0" err="1"/>
              <a:t>трёхсогласному</a:t>
            </a:r>
            <a:r>
              <a:rPr lang="ru-RU" dirty="0"/>
              <a:t> корню </a:t>
            </a:r>
            <a:r>
              <a:rPr lang="ru-RU" i="1" dirty="0"/>
              <a:t>G(C)-N-B</a:t>
            </a:r>
            <a:r>
              <a:rPr lang="ru-RU" dirty="0"/>
              <a:t> (</a:t>
            </a:r>
            <a:r>
              <a:rPr lang="ru-RU" i="1" dirty="0" err="1"/>
              <a:t>Gimmel-Nun-Beth</a:t>
            </a:r>
            <a:r>
              <a:rPr lang="ru-RU" dirty="0"/>
              <a:t>), </a:t>
            </a:r>
            <a:r>
              <a:rPr lang="ru-RU" dirty="0" err="1"/>
              <a:t>озвучившимуся</a:t>
            </a:r>
            <a:r>
              <a:rPr lang="ru-RU" dirty="0"/>
              <a:t> греками как «</a:t>
            </a:r>
            <a:r>
              <a:rPr lang="ru-RU" dirty="0" err="1"/>
              <a:t>Канопус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4100" name="Picture 4" descr="http://i015.radikal.ru/0909/e5/c568f00930a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142" y="3814153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9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В научно-фантастической серии Фрэнка Герберта «Хроники Дюны» планета </a:t>
            </a:r>
            <a:r>
              <a:rPr lang="ru-RU" dirty="0" err="1">
                <a:effectLst/>
              </a:rPr>
              <a:t>Арракис</a:t>
            </a:r>
            <a:r>
              <a:rPr lang="ru-RU" dirty="0">
                <a:effectLst/>
              </a:rPr>
              <a:t> (основное место действия большинства романов цикла) является третьей планетой системы </a:t>
            </a:r>
            <a:r>
              <a:rPr lang="ru-RU" dirty="0" err="1">
                <a:effectLst/>
              </a:rPr>
              <a:t>Канопуса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У Эдмонда Гамильтона в романах «Звёздные короли» (1949) и «Возвращение к звёздам» (1970) </a:t>
            </a:r>
            <a:r>
              <a:rPr lang="ru-RU" dirty="0" err="1">
                <a:effectLst/>
              </a:rPr>
              <a:t>Канопус</a:t>
            </a:r>
            <a:r>
              <a:rPr lang="ru-RU" dirty="0">
                <a:effectLst/>
              </a:rPr>
              <a:t>, точнее планета </a:t>
            </a:r>
            <a:r>
              <a:rPr lang="ru-RU" dirty="0" err="1">
                <a:effectLst/>
              </a:rPr>
              <a:t>Троон</a:t>
            </a:r>
            <a:r>
              <a:rPr lang="ru-RU" dirty="0">
                <a:effectLst/>
              </a:rPr>
              <a:t> в планетарной системе </a:t>
            </a:r>
            <a:r>
              <a:rPr lang="ru-RU" dirty="0" err="1">
                <a:effectLst/>
              </a:rPr>
              <a:t>Канопуса</a:t>
            </a:r>
            <a:r>
              <a:rPr lang="ru-RU" dirty="0">
                <a:effectLst/>
              </a:rPr>
              <a:t>, является столицей могущественной Средне-Галактической Империи. Автором допущена ошибка — </a:t>
            </a:r>
            <a:r>
              <a:rPr lang="ru-RU" dirty="0" err="1">
                <a:effectLst/>
              </a:rPr>
              <a:t>Канопус</a:t>
            </a:r>
            <a:r>
              <a:rPr lang="ru-RU" dirty="0">
                <a:effectLst/>
              </a:rPr>
              <a:t> помещён в центр Галактики на расстояние около 30 000 световых лет от Земли (это связано с тем, что в «Звездных королях» Гамильтон использовал в качестве карты Галактики карту звездного неба). В этом же ключе </a:t>
            </a:r>
            <a:r>
              <a:rPr lang="ru-RU" dirty="0" err="1">
                <a:effectLst/>
              </a:rPr>
              <a:t>Канопус</a:t>
            </a:r>
            <a:r>
              <a:rPr lang="ru-RU" dirty="0">
                <a:effectLst/>
              </a:rPr>
              <a:t> упоминается в серии романов «Звёздный Волк» (1998—2006), написанной Сергеем </a:t>
            </a:r>
            <a:r>
              <a:rPr lang="ru-RU" dirty="0" err="1" smtClean="0">
                <a:effectLst/>
              </a:rPr>
              <a:t>Сухиновым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по </a:t>
            </a:r>
            <a:r>
              <a:rPr lang="ru-RU" dirty="0">
                <a:effectLst/>
              </a:rPr>
              <a:t>мотивам произведений Э. Гамильтона.</a:t>
            </a:r>
          </a:p>
          <a:p>
            <a:r>
              <a:rPr lang="ru-RU" dirty="0">
                <a:effectLst/>
              </a:rPr>
              <a:t>Дорис Лессинг в своих книгах </a:t>
            </a:r>
            <a:r>
              <a:rPr lang="ru-RU" dirty="0" err="1">
                <a:effectLst/>
              </a:rPr>
              <a:t>Канопус</a:t>
            </a:r>
            <a:r>
              <a:rPr lang="ru-RU" dirty="0">
                <a:effectLst/>
              </a:rPr>
              <a:t> в Аргосе описывает цивилизацию доброжелательных существ, располагающихся на </a:t>
            </a:r>
            <a:r>
              <a:rPr lang="ru-RU" dirty="0" err="1">
                <a:effectLst/>
              </a:rPr>
              <a:t>Канопусе</a:t>
            </a:r>
            <a:r>
              <a:rPr lang="ru-RU" dirty="0">
                <a:effectLst/>
              </a:rPr>
              <a:t> и играющих роль в человеческой истории.</a:t>
            </a:r>
          </a:p>
          <a:p>
            <a:r>
              <a:rPr lang="ru-RU" dirty="0">
                <a:effectLst/>
              </a:rPr>
              <a:t>В «Рассказе </a:t>
            </a:r>
            <a:r>
              <a:rPr lang="ru-RU" dirty="0" err="1">
                <a:effectLst/>
              </a:rPr>
              <a:t>Пиркса</a:t>
            </a:r>
            <a:r>
              <a:rPr lang="ru-RU" dirty="0">
                <a:effectLst/>
              </a:rPr>
              <a:t>», входящем в цикл «Рассказов о пилоте </a:t>
            </a:r>
            <a:r>
              <a:rPr lang="ru-RU" dirty="0" err="1">
                <a:effectLst/>
              </a:rPr>
              <a:t>Пирксе</a:t>
            </a:r>
            <a:r>
              <a:rPr lang="ru-RU" dirty="0">
                <a:effectLst/>
              </a:rPr>
              <a:t>» Станислава </a:t>
            </a:r>
            <a:r>
              <a:rPr lang="ru-RU" dirty="0" err="1">
                <a:effectLst/>
              </a:rPr>
              <a:t>Лема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Канопус</a:t>
            </a:r>
            <a:r>
              <a:rPr lang="ru-RU" dirty="0">
                <a:effectLst/>
              </a:rPr>
              <a:t> является звездой радианта метеоритного роя, вместе с которым в Солнечную систему прилетает погибший инопланетный корабль.</a:t>
            </a:r>
          </a:p>
          <a:p>
            <a:r>
              <a:rPr lang="ru-RU" dirty="0">
                <a:effectLst/>
              </a:rPr>
              <a:t>В телесериале «Звёздный путь», в эпизоде </a:t>
            </a:r>
            <a:r>
              <a:rPr lang="ru-RU" i="1" dirty="0" err="1">
                <a:effectLst/>
              </a:rPr>
              <a:t>Star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Trek</a:t>
            </a:r>
            <a:r>
              <a:rPr lang="ru-RU" i="1" dirty="0">
                <a:effectLst/>
              </a:rPr>
              <a:t>: </a:t>
            </a:r>
            <a:r>
              <a:rPr lang="ru-RU" i="1" dirty="0" err="1">
                <a:effectLst/>
              </a:rPr>
              <a:t>The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Original</a:t>
            </a:r>
            <a:r>
              <a:rPr lang="ru-RU" i="1" dirty="0">
                <a:effectLst/>
              </a:rPr>
              <a:t> </a:t>
            </a:r>
            <a:r>
              <a:rPr lang="ru-RU" i="1" dirty="0" err="1" smtClean="0">
                <a:effectLst/>
              </a:rPr>
              <a:t>Series</a:t>
            </a:r>
            <a:r>
              <a:rPr lang="ru-RU" dirty="0" err="1" smtClean="0">
                <a:effectLst/>
              </a:rPr>
              <a:t>«Where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No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Has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Gone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Before</a:t>
            </a:r>
            <a:r>
              <a:rPr lang="ru-RU" dirty="0">
                <a:effectLst/>
              </a:rPr>
              <a:t>», упоминается, что сонет «</a:t>
            </a:r>
            <a:r>
              <a:rPr lang="ru-RU" dirty="0" err="1">
                <a:effectLst/>
              </a:rPr>
              <a:t>Nightingale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Woman</a:t>
            </a:r>
            <a:r>
              <a:rPr lang="ru-RU" dirty="0">
                <a:effectLst/>
              </a:rPr>
              <a:t>» (Женщина-Соловей) был написан жителем системы </a:t>
            </a:r>
            <a:r>
              <a:rPr lang="ru-RU" dirty="0" err="1">
                <a:effectLst/>
              </a:rPr>
              <a:t>Канопуса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В </a:t>
            </a:r>
            <a:r>
              <a:rPr lang="ru-RU" dirty="0" err="1">
                <a:effectLst/>
              </a:rPr>
              <a:t>аниме</a:t>
            </a:r>
            <a:r>
              <a:rPr lang="ru-RU" dirty="0">
                <a:effectLst/>
              </a:rPr>
              <a:t> «Один: Космический корабль „Звёздный свет“» (1985) говорится, что родиной человечества является планета Один системы </a:t>
            </a:r>
            <a:r>
              <a:rPr lang="ru-RU" dirty="0" err="1">
                <a:effectLst/>
              </a:rPr>
              <a:t>Канопуса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В научной книге А. Томилина «Небо Земли» иногда появляется учёный по имени </a:t>
            </a:r>
            <a:r>
              <a:rPr lang="ru-RU" dirty="0" err="1">
                <a:effectLst/>
              </a:rPr>
              <a:t>Канопус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4205"/>
            <a:ext cx="7543800" cy="914400"/>
          </a:xfrm>
        </p:spPr>
        <p:txBody>
          <a:bodyPr/>
          <a:lstStyle/>
          <a:p>
            <a:pPr algn="ctr"/>
            <a:r>
              <a:rPr lang="ru-RU" dirty="0" err="1" smtClean="0"/>
              <a:t>Канопус</a:t>
            </a:r>
            <a:r>
              <a:rPr lang="ru-RU" dirty="0" smtClean="0"/>
              <a:t> в литературе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00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</a:t>
            </a:r>
            <a:r>
              <a:rPr lang="ru-RU" dirty="0"/>
              <a:t>            </a:t>
            </a:r>
            <a:r>
              <a:rPr lang="ru-RU" dirty="0" err="1"/>
              <a:t>Канопус</a:t>
            </a:r>
            <a:r>
              <a:rPr lang="ru-RU" dirty="0"/>
              <a:t> ярчайшая звезда созвездия Арго  — а Киля — вторая по блеску звезда неба. Названа она в честь древнего города, находившегося недалеко от Александрии Египетской, к востоку от нее. Возможно, здесь  вел свои наблюдения Птолемей. Так же </a:t>
            </a:r>
            <a:r>
              <a:rPr lang="ru-RU" dirty="0" err="1"/>
              <a:t>Канопусом</a:t>
            </a:r>
            <a:r>
              <a:rPr lang="ru-RU" dirty="0"/>
              <a:t> звали искусного кормчего </a:t>
            </a:r>
            <a:r>
              <a:rPr lang="ru-RU" dirty="0" err="1"/>
              <a:t>Менелая</a:t>
            </a:r>
            <a:r>
              <a:rPr lang="ru-RU" dirty="0"/>
              <a:t>. </a:t>
            </a:r>
            <a:r>
              <a:rPr lang="ru-RU" dirty="0" err="1"/>
              <a:t>Канопус</a:t>
            </a:r>
            <a:r>
              <a:rPr lang="ru-RU" dirty="0"/>
              <a:t> является  основной звездой космической навигации. Он расположен почти точно в южном полюсе эклиптики; поэтому оптические приборы любой межпланетной станции, движущейся в плоскости эклиптики, всегда видят его в буквальном смысле слова «над головой». Угловое расстояние </a:t>
            </a:r>
            <a:r>
              <a:rPr lang="ru-RU" dirty="0" err="1"/>
              <a:t>Канопуса</a:t>
            </a:r>
            <a:r>
              <a:rPr lang="ru-RU" dirty="0"/>
              <a:t> от Солнца, где бы ни находился космический аппарат — вблизи Венеры или за орбитой Юпитера, равно  90°. Поэтому  система оптической ориентации  космического корабля может легко его поймать; достаточно навести на Солнце один оптический датчик и, закрутив космический аппарат вокруг этого направления, ждать, пока </a:t>
            </a:r>
            <a:r>
              <a:rPr lang="ru-RU" dirty="0" err="1"/>
              <a:t>Канопус</a:t>
            </a:r>
            <a:r>
              <a:rPr lang="ru-RU" dirty="0"/>
              <a:t> не попадет на ось второго датчика, перпендикулярного  первому. После этого ориентация осей станции становится известной.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0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177</TotalTime>
  <Words>104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Канопус </vt:lpstr>
      <vt:lpstr>План:</vt:lpstr>
      <vt:lpstr>Общая информация</vt:lpstr>
      <vt:lpstr>Наблюдательные данные</vt:lpstr>
      <vt:lpstr>Условия наблюдения</vt:lpstr>
      <vt:lpstr>Роль в навигации</vt:lpstr>
      <vt:lpstr>Происхождение названия</vt:lpstr>
      <vt:lpstr>Канопус в литературе</vt:lpstr>
      <vt:lpstr>Вывод </vt:lpstr>
      <vt:lpstr>Презентация PowerPoint</vt:lpstr>
    </vt:vector>
  </TitlesOfParts>
  <Company>Microsoft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2014-05-14T19:02:23Z</dcterms:created>
  <dcterms:modified xsi:type="dcterms:W3CDTF">2014-05-20T17:31:46Z</dcterms:modified>
</cp:coreProperties>
</file>