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62" r:id="rId9"/>
    <p:sldId id="263" r:id="rId10"/>
    <p:sldId id="281" r:id="rId11"/>
    <p:sldId id="282" r:id="rId12"/>
    <p:sldId id="283" r:id="rId13"/>
    <p:sldId id="284" r:id="rId14"/>
    <p:sldId id="278" r:id="rId15"/>
    <p:sldId id="279" r:id="rId16"/>
    <p:sldId id="264" r:id="rId17"/>
    <p:sldId id="265" r:id="rId18"/>
    <p:sldId id="266" r:id="rId19"/>
    <p:sldId id="267" r:id="rId20"/>
    <p:sldId id="285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01" autoAdjust="0"/>
    <p:restoredTop sz="94660"/>
  </p:normalViewPr>
  <p:slideViewPr>
    <p:cSldViewPr>
      <p:cViewPr varScale="1">
        <p:scale>
          <a:sx n="69" d="100"/>
          <a:sy n="69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711C5-915A-4248-99B0-998AD2E72F3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886AA-4CE3-4D93-BC3A-CE4A4CFF8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86AA-4CE3-4D93-BC3A-CE4A4CFF8F9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5489-7980-495B-9FF8-29AC420EFEF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A2DF-C3B6-405D-ABB1-193B7F437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5489-7980-495B-9FF8-29AC420EFEF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A2DF-C3B6-405D-ABB1-193B7F437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5489-7980-495B-9FF8-29AC420EFEF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A2DF-C3B6-405D-ABB1-193B7F437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5489-7980-495B-9FF8-29AC420EFEF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A2DF-C3B6-405D-ABB1-193B7F437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5489-7980-495B-9FF8-29AC420EFEF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A2DF-C3B6-405D-ABB1-193B7F437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5489-7980-495B-9FF8-29AC420EFEF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A2DF-C3B6-405D-ABB1-193B7F437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5489-7980-495B-9FF8-29AC420EFEF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A2DF-C3B6-405D-ABB1-193B7F437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5489-7980-495B-9FF8-29AC420EFEF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BA2DF-C3B6-405D-ABB1-193B7F437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5489-7980-495B-9FF8-29AC420EFEF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A2DF-C3B6-405D-ABB1-193B7F437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5489-7980-495B-9FF8-29AC420EFEF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32BA2DF-C3B6-405D-ABB1-193B7F437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1C25489-7980-495B-9FF8-29AC420EFEF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A2DF-C3B6-405D-ABB1-193B7F437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1C25489-7980-495B-9FF8-29AC420EFEFF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2BA2DF-C3B6-405D-ABB1-193B7F437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k.wikipedia.org/wiki/%D0%9B%D0%B5%D0%BD%D1%96%D0%BD%D1%81%D1%8C%D0%BA%D0%B0_%D0%BF%D1%80%D0%B5%D0%BC%D1%96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26-%D0%B0_%D0%B0%D1%80%D0%BC%D1%96%D1%8F_(%D0%A1%D0%A0%D0%A1%D0%A0)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k.wikipedia.org/wiki/%D0%A1%D1%82%D0%B0%D1%80%D1%88%D0%B8%D0%B9_%D1%81%D0%B5%D1%80%D0%B6%D0%B0%D0%BD%D1%8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k.wikipedia.org/wiki/7,62%C3%9739_%D0%BC%D0%B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714936" cy="2301240"/>
          </a:xfrm>
        </p:spPr>
        <p:txBody>
          <a:bodyPr>
            <a:normAutofit fontScale="90000"/>
          </a:bodyPr>
          <a:lstStyle/>
          <a:p>
            <a:r>
              <a:rPr lang="uk-UA" sz="4800" dirty="0" smtClean="0">
                <a:latin typeface="Verdana" pitchFamily="34" charset="0"/>
              </a:rPr>
              <a:t>Автомат </a:t>
            </a:r>
            <a:r>
              <a:rPr lang="uk-UA" sz="4800" dirty="0" err="1" smtClean="0">
                <a:latin typeface="Verdana" pitchFamily="34" charset="0"/>
              </a:rPr>
              <a:t>КаЛАШНИКОВА</a:t>
            </a:r>
            <a:r>
              <a:rPr lang="uk-UA" sz="4800" dirty="0" smtClean="0">
                <a:latin typeface="Verdana" pitchFamily="34" charset="0"/>
              </a:rPr>
              <a:t/>
            </a:r>
            <a:br>
              <a:rPr lang="uk-UA" sz="4800" dirty="0" smtClean="0">
                <a:latin typeface="Verdana" pitchFamily="34" charset="0"/>
              </a:rPr>
            </a:br>
            <a:r>
              <a:rPr lang="uk-UA" sz="4800" dirty="0" smtClean="0">
                <a:latin typeface="Verdana" pitchFamily="34" charset="0"/>
              </a:rPr>
              <a:t>   </a:t>
            </a:r>
            <a:r>
              <a:rPr lang="ru-RU" sz="4800" dirty="0" smtClean="0">
                <a:latin typeface="Verdana" pitchFamily="34" charset="0"/>
              </a:rPr>
              <a:t/>
            </a:r>
            <a:br>
              <a:rPr lang="ru-RU" sz="4800" dirty="0" smtClean="0">
                <a:latin typeface="Verdana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3952" y="5286388"/>
            <a:ext cx="6480048" cy="17526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Bookman Old Style" pitchFamily="18" charset="0"/>
              </a:rPr>
              <a:t>Підготував учень 10-А класу</a:t>
            </a:r>
          </a:p>
          <a:p>
            <a:r>
              <a:rPr lang="uk-UA" sz="2800" dirty="0" smtClean="0">
                <a:latin typeface="Bookman Old Style" pitchFamily="18" charset="0"/>
              </a:rPr>
              <a:t>Троцюк Олександр</a:t>
            </a:r>
          </a:p>
          <a:p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4" name="Рисунок 3" descr="391144_akm_avtomat-kalashnikova_2246x1498_(www.GdeFon.ru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6962105" cy="464347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0"/>
            <a:ext cx="528641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3728" y="0"/>
            <a:ext cx="499654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7" y="0"/>
            <a:ext cx="499654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680" y="0"/>
            <a:ext cx="5082708" cy="6903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7143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ПРИЗНАЧЕННЯ, БУДОВА ЧАСТИН  І МЕХАНІЗМІВ АВТОМАТА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143644"/>
          </a:xfrm>
        </p:spPr>
        <p:txBody>
          <a:bodyPr>
            <a:noAutofit/>
          </a:bodyPr>
          <a:lstStyle/>
          <a:p>
            <a:r>
              <a:rPr lang="ru-RU" sz="1400" dirty="0" smtClean="0"/>
              <a:t>     Ствол - служить для спрямування </a:t>
            </a:r>
            <a:r>
              <a:rPr lang="ru-RU" sz="1400" dirty="0" err="1" smtClean="0"/>
              <a:t>польоту</a:t>
            </a:r>
            <a:r>
              <a:rPr lang="ru-RU" sz="1400" dirty="0" smtClean="0"/>
              <a:t> </a:t>
            </a:r>
            <a:r>
              <a:rPr lang="ru-RU" sz="1400" dirty="0" err="1" smtClean="0"/>
              <a:t>кулі</a:t>
            </a:r>
            <a:r>
              <a:rPr lang="ru-RU" sz="1400" dirty="0" smtClean="0"/>
              <a:t>. </a:t>
            </a:r>
            <a:r>
              <a:rPr lang="ru-RU" sz="1400" dirty="0" err="1" smtClean="0"/>
              <a:t>Всередині</a:t>
            </a:r>
            <a:r>
              <a:rPr lang="ru-RU" sz="1400" dirty="0" smtClean="0"/>
              <a:t> ствол </a:t>
            </a:r>
            <a:r>
              <a:rPr lang="ru-RU" sz="1400" dirty="0" err="1" smtClean="0"/>
              <a:t>має</a:t>
            </a:r>
            <a:r>
              <a:rPr lang="ru-RU" sz="1400" dirty="0" smtClean="0"/>
              <a:t> канал з </a:t>
            </a:r>
            <a:r>
              <a:rPr lang="ru-RU" sz="1400" dirty="0" err="1" smtClean="0"/>
              <a:t>чотирма</a:t>
            </a:r>
            <a:r>
              <a:rPr lang="ru-RU" sz="1400" dirty="0" smtClean="0"/>
              <a:t> </a:t>
            </a:r>
            <a:r>
              <a:rPr lang="ru-RU" sz="1400" dirty="0" err="1" smtClean="0"/>
              <a:t>нарізами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йдуть</a:t>
            </a:r>
            <a:r>
              <a:rPr lang="ru-RU" sz="1400" dirty="0" smtClean="0"/>
              <a:t> </a:t>
            </a:r>
            <a:r>
              <a:rPr lang="ru-RU" sz="1400" dirty="0" err="1" smtClean="0"/>
              <a:t>зліва</a:t>
            </a:r>
            <a:r>
              <a:rPr lang="ru-RU" sz="1400" dirty="0" smtClean="0"/>
              <a:t> </a:t>
            </a:r>
            <a:r>
              <a:rPr lang="ru-RU" sz="1400" dirty="0" err="1" smtClean="0"/>
              <a:t>вгору</a:t>
            </a:r>
            <a:r>
              <a:rPr lang="ru-RU" sz="1400" dirty="0" smtClean="0"/>
              <a:t> направо. </a:t>
            </a:r>
            <a:r>
              <a:rPr lang="ru-RU" sz="1400" dirty="0" err="1" smtClean="0"/>
              <a:t>Нарізи</a:t>
            </a:r>
            <a:r>
              <a:rPr lang="ru-RU" sz="1400" dirty="0" smtClean="0"/>
              <a:t> </a:t>
            </a:r>
            <a:r>
              <a:rPr lang="ru-RU" sz="1400" dirty="0" err="1" smtClean="0"/>
              <a:t>необхідні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надання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кулі</a:t>
            </a:r>
            <a:r>
              <a:rPr lang="ru-RU" sz="1400" dirty="0" smtClean="0"/>
              <a:t> </a:t>
            </a:r>
            <a:r>
              <a:rPr lang="ru-RU" sz="1400" dirty="0" err="1" smtClean="0"/>
              <a:t>обертового</a:t>
            </a:r>
            <a:r>
              <a:rPr lang="ru-RU" sz="1400" dirty="0" smtClean="0"/>
              <a:t> руху. </a:t>
            </a:r>
            <a:r>
              <a:rPr lang="ru-RU" sz="1400" dirty="0" err="1" smtClean="0"/>
              <a:t>Проміжки</a:t>
            </a:r>
            <a:r>
              <a:rPr lang="ru-RU" sz="1400" dirty="0" smtClean="0"/>
              <a:t> </a:t>
            </a:r>
            <a:r>
              <a:rPr lang="ru-RU" sz="1400" dirty="0" err="1" smtClean="0"/>
              <a:t>між</a:t>
            </a:r>
            <a:r>
              <a:rPr lang="ru-RU" sz="1400" dirty="0" smtClean="0"/>
              <a:t> </a:t>
            </a:r>
            <a:r>
              <a:rPr lang="ru-RU" sz="1400" dirty="0" err="1" smtClean="0"/>
              <a:t>нарізами</a:t>
            </a:r>
            <a:r>
              <a:rPr lang="ru-RU" sz="1400" dirty="0" smtClean="0"/>
              <a:t> </a:t>
            </a:r>
            <a:r>
              <a:rPr lang="ru-RU" sz="1400" dirty="0" err="1" smtClean="0"/>
              <a:t>називаються</a:t>
            </a:r>
            <a:r>
              <a:rPr lang="ru-RU" sz="1400" dirty="0" smtClean="0"/>
              <a:t> полями. </a:t>
            </a:r>
            <a:r>
              <a:rPr lang="ru-RU" sz="1400" dirty="0" err="1" smtClean="0"/>
              <a:t>Відстань</a:t>
            </a:r>
            <a:r>
              <a:rPr lang="ru-RU" sz="1400" dirty="0" smtClean="0"/>
              <a:t> </a:t>
            </a:r>
            <a:r>
              <a:rPr lang="ru-RU" sz="1400" dirty="0" err="1" smtClean="0"/>
              <a:t>між</a:t>
            </a:r>
            <a:r>
              <a:rPr lang="ru-RU" sz="1400" dirty="0" smtClean="0"/>
              <a:t> </a:t>
            </a:r>
            <a:r>
              <a:rPr lang="ru-RU" sz="1400" dirty="0" err="1" smtClean="0"/>
              <a:t>двома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протилежними</a:t>
            </a:r>
            <a:r>
              <a:rPr lang="ru-RU" sz="1400" dirty="0" smtClean="0"/>
              <a:t> полями (по </a:t>
            </a:r>
            <a:r>
              <a:rPr lang="ru-RU" sz="1400" dirty="0" err="1" smtClean="0"/>
              <a:t>діаметру</a:t>
            </a:r>
            <a:r>
              <a:rPr lang="ru-RU" sz="1400" dirty="0" smtClean="0"/>
              <a:t>) </a:t>
            </a:r>
            <a:r>
              <a:rPr lang="ru-RU" sz="1400" dirty="0" err="1" smtClean="0"/>
              <a:t>називається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калібром</a:t>
            </a:r>
            <a:r>
              <a:rPr lang="ru-RU" sz="1400" dirty="0" smtClean="0"/>
              <a:t> каналу ствола. в </a:t>
            </a:r>
            <a:r>
              <a:rPr lang="ru-RU" sz="1400" dirty="0" err="1" smtClean="0"/>
              <a:t>автоматів</a:t>
            </a:r>
            <a:r>
              <a:rPr lang="ru-RU" sz="1400" dirty="0" smtClean="0"/>
              <a:t> він дорівнює 5,45 мм </a:t>
            </a:r>
            <a:r>
              <a:rPr lang="ru-RU" sz="1400" dirty="0" err="1" smtClean="0"/>
              <a:t>і</a:t>
            </a:r>
            <a:r>
              <a:rPr lang="ru-RU" sz="1400" dirty="0" smtClean="0"/>
              <a:t> 7,62 мм. У </a:t>
            </a:r>
            <a:r>
              <a:rPr lang="ru-RU" sz="1400" dirty="0" err="1" smtClean="0"/>
              <a:t>казенній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частині</a:t>
            </a:r>
            <a:r>
              <a:rPr lang="ru-RU" sz="1400" dirty="0" smtClean="0"/>
              <a:t> канал гладенький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зроблений</a:t>
            </a:r>
            <a:r>
              <a:rPr lang="ru-RU" sz="1400" dirty="0" smtClean="0"/>
              <a:t> за формою </a:t>
            </a:r>
            <a:r>
              <a:rPr lang="ru-RU" sz="1400" dirty="0" err="1" smtClean="0"/>
              <a:t>гільзи</a:t>
            </a:r>
            <a:r>
              <a:rPr lang="ru-RU" sz="1400" dirty="0" smtClean="0"/>
              <a:t>. </a:t>
            </a:r>
            <a:r>
              <a:rPr lang="ru-RU" sz="1400" dirty="0" err="1" smtClean="0"/>
              <a:t>ця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частина</a:t>
            </a:r>
            <a:r>
              <a:rPr lang="ru-RU" sz="1400" dirty="0" smtClean="0"/>
              <a:t> каналу </a:t>
            </a:r>
            <a:r>
              <a:rPr lang="ru-RU" sz="1400" dirty="0" err="1" smtClean="0"/>
              <a:t>містить</a:t>
            </a:r>
            <a:r>
              <a:rPr lang="ru-RU" sz="1400" dirty="0" smtClean="0"/>
              <a:t> патрон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називається</a:t>
            </a:r>
            <a:r>
              <a:rPr lang="ru-RU" sz="1400" dirty="0" smtClean="0"/>
              <a:t> патронником.</a:t>
            </a:r>
            <a:br>
              <a:rPr lang="ru-RU" sz="1400" dirty="0" smtClean="0"/>
            </a:br>
            <a:r>
              <a:rPr lang="ru-RU" sz="1400" dirty="0" smtClean="0"/>
              <a:t>     </a:t>
            </a:r>
            <a:r>
              <a:rPr lang="ru-RU" sz="1400" dirty="0" err="1" smtClean="0"/>
              <a:t>Ствольна</a:t>
            </a:r>
            <a:r>
              <a:rPr lang="ru-RU" sz="1400" dirty="0" smtClean="0"/>
              <a:t> - коробка </a:t>
            </a:r>
            <a:r>
              <a:rPr lang="ru-RU" sz="1400" dirty="0" err="1" smtClean="0"/>
              <a:t>зєднує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механізми</a:t>
            </a:r>
            <a:r>
              <a:rPr lang="ru-RU" sz="1400" dirty="0" smtClean="0"/>
              <a:t> автомата, </a:t>
            </a:r>
            <a:r>
              <a:rPr lang="ru-RU" sz="1400" dirty="0" err="1" smtClean="0"/>
              <a:t>забезпечує</a:t>
            </a:r>
            <a:r>
              <a:rPr lang="ru-RU" sz="1400" dirty="0" smtClean="0"/>
              <a:t> </a:t>
            </a:r>
            <a:r>
              <a:rPr lang="ru-RU" sz="1400" dirty="0" err="1" smtClean="0"/>
              <a:t>закривання</a:t>
            </a:r>
            <a:r>
              <a:rPr lang="ru-RU" sz="1400" dirty="0" smtClean="0"/>
              <a:t> каналу ствола затвором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запирання</a:t>
            </a:r>
            <a:r>
              <a:rPr lang="ru-RU" sz="1400" dirty="0" smtClean="0"/>
              <a:t> затвора. У </a:t>
            </a:r>
            <a:r>
              <a:rPr lang="ru-RU" sz="1400" dirty="0" err="1" smtClean="0"/>
              <a:t>ствольній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коробці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розташований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ударно-спусковий</a:t>
            </a:r>
            <a:r>
              <a:rPr lang="ru-RU" sz="1400" dirty="0" smtClean="0"/>
              <a:t> </a:t>
            </a:r>
            <a:r>
              <a:rPr lang="ru-RU" sz="1400" dirty="0" err="1" smtClean="0"/>
              <a:t>механізм</a:t>
            </a:r>
            <a:r>
              <a:rPr lang="ru-RU" sz="1400" dirty="0" smtClean="0"/>
              <a:t>. </a:t>
            </a:r>
            <a:r>
              <a:rPr lang="ru-RU" sz="1400" dirty="0" err="1" smtClean="0"/>
              <a:t>Зверху</a:t>
            </a:r>
            <a:r>
              <a:rPr lang="ru-RU" sz="1400" dirty="0" smtClean="0"/>
              <a:t> коробка </a:t>
            </a:r>
            <a:r>
              <a:rPr lang="ru-RU" sz="1400" dirty="0" err="1" smtClean="0"/>
              <a:t>закривається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кришкою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        </a:t>
            </a:r>
            <a:r>
              <a:rPr lang="ru-RU" sz="1400" dirty="0" err="1" smtClean="0"/>
              <a:t>Прицільний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пристрій</a:t>
            </a:r>
            <a:r>
              <a:rPr lang="ru-RU" sz="1400" dirty="0" smtClean="0"/>
              <a:t>  - </a:t>
            </a:r>
            <a:r>
              <a:rPr lang="ru-RU" sz="1400" dirty="0" err="1" smtClean="0"/>
              <a:t>необхідний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наведення</a:t>
            </a:r>
            <a:r>
              <a:rPr lang="ru-RU" sz="1400" dirty="0" smtClean="0"/>
              <a:t> автомата при </a:t>
            </a:r>
            <a:r>
              <a:rPr lang="ru-RU" sz="1400" dirty="0" err="1" smtClean="0"/>
              <a:t>стрільбі</a:t>
            </a:r>
            <a:r>
              <a:rPr lang="ru-RU" sz="1400" dirty="0" smtClean="0"/>
              <a:t> по </a:t>
            </a:r>
            <a:r>
              <a:rPr lang="ru-RU" sz="1400" dirty="0" err="1" smtClean="0"/>
              <a:t>цілях</a:t>
            </a:r>
            <a:r>
              <a:rPr lang="ru-RU" sz="1400" dirty="0" smtClean="0"/>
              <a:t> на </a:t>
            </a:r>
            <a:r>
              <a:rPr lang="ru-RU" sz="1400" dirty="0" err="1" smtClean="0"/>
              <a:t>різні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відстані</a:t>
            </a:r>
            <a:r>
              <a:rPr lang="ru-RU" sz="1400" dirty="0" smtClean="0"/>
              <a:t>. Мушка </a:t>
            </a:r>
            <a:r>
              <a:rPr lang="ru-RU" sz="1400" dirty="0" err="1" smtClean="0"/>
              <a:t>загвинчена</a:t>
            </a:r>
            <a:r>
              <a:rPr lang="ru-RU" sz="1400" dirty="0" smtClean="0"/>
              <a:t> в полозок,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кріпиться</a:t>
            </a:r>
            <a:r>
              <a:rPr lang="ru-RU" sz="1400" dirty="0" smtClean="0"/>
              <a:t> в </a:t>
            </a:r>
            <a:r>
              <a:rPr lang="ru-RU" sz="1400" dirty="0" err="1" smtClean="0"/>
              <a:t>основі</a:t>
            </a:r>
            <a:r>
              <a:rPr lang="ru-RU" sz="1400" dirty="0" smtClean="0"/>
              <a:t> мушки.</a:t>
            </a:r>
          </a:p>
          <a:p>
            <a:r>
              <a:rPr lang="ru-RU" sz="1400" dirty="0" smtClean="0"/>
              <a:t>       </a:t>
            </a:r>
            <a:r>
              <a:rPr lang="ru-RU" sz="1400" dirty="0" err="1" smtClean="0"/>
              <a:t>Кришка</a:t>
            </a:r>
            <a:r>
              <a:rPr lang="ru-RU" sz="1400" dirty="0" smtClean="0"/>
              <a:t> </a:t>
            </a:r>
            <a:r>
              <a:rPr lang="ru-RU" sz="1400" dirty="0" err="1" smtClean="0"/>
              <a:t>ствольної</a:t>
            </a:r>
            <a:r>
              <a:rPr lang="ru-RU" sz="1400" dirty="0" smtClean="0"/>
              <a:t> коробки  - </a:t>
            </a:r>
            <a:r>
              <a:rPr lang="ru-RU" sz="1400" dirty="0" err="1" smtClean="0"/>
              <a:t>потрібна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запобігання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забрудненню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механізмів, </a:t>
            </a:r>
            <a:r>
              <a:rPr lang="ru-RU" sz="1400" dirty="0" err="1" smtClean="0"/>
              <a:t>розміщених</a:t>
            </a:r>
            <a:r>
              <a:rPr lang="ru-RU" sz="1400" dirty="0" smtClean="0"/>
              <a:t> у </a:t>
            </a:r>
            <a:r>
              <a:rPr lang="ru-RU" sz="1400" dirty="0" err="1" smtClean="0"/>
              <a:t>ствольній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коробці</a:t>
            </a:r>
            <a:r>
              <a:rPr lang="ru-RU" sz="1400" dirty="0" smtClean="0"/>
              <a:t>. З правого боку вона </a:t>
            </a:r>
            <a:r>
              <a:rPr lang="ru-RU" sz="1400" dirty="0" err="1" smtClean="0"/>
              <a:t>має</a:t>
            </a:r>
            <a:r>
              <a:rPr lang="ru-RU" sz="1400" dirty="0" smtClean="0"/>
              <a:t> </a:t>
            </a:r>
            <a:r>
              <a:rPr lang="ru-RU" sz="1400" dirty="0" err="1" smtClean="0"/>
              <a:t>ступінчастий</a:t>
            </a:r>
            <a:r>
              <a:rPr lang="ru-RU" sz="1400" dirty="0" smtClean="0"/>
              <a:t> </a:t>
            </a:r>
            <a:r>
              <a:rPr lang="ru-RU" sz="1400" dirty="0" err="1" smtClean="0"/>
              <a:t>виріз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проходження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відстріляних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гільз</a:t>
            </a:r>
            <a:r>
              <a:rPr lang="ru-RU" sz="1400" dirty="0" smtClean="0"/>
              <a:t> </a:t>
            </a:r>
            <a:r>
              <a:rPr lang="ru-RU" sz="1400" dirty="0" err="1" smtClean="0"/>
              <a:t>назовні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для</a:t>
            </a:r>
            <a:r>
              <a:rPr lang="ru-RU" sz="1400" dirty="0" smtClean="0"/>
              <a:t> руху рукоятки затворної рами, а </a:t>
            </a:r>
            <a:r>
              <a:rPr lang="ru-RU" sz="1400" dirty="0" err="1" smtClean="0"/>
              <a:t>позаду</a:t>
            </a:r>
            <a:r>
              <a:rPr lang="ru-RU" sz="1400" dirty="0" smtClean="0"/>
              <a:t> — </a:t>
            </a:r>
            <a:r>
              <a:rPr lang="ru-RU" sz="1400" dirty="0" err="1" smtClean="0"/>
              <a:t>отвір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виступу</a:t>
            </a:r>
            <a:r>
              <a:rPr lang="ru-RU" sz="1400" dirty="0" smtClean="0"/>
              <a:t> </a:t>
            </a:r>
            <a:r>
              <a:rPr lang="ru-RU" sz="1400" dirty="0" err="1" smtClean="0"/>
              <a:t>напрямного</a:t>
            </a:r>
            <a:r>
              <a:rPr lang="ru-RU" sz="1400" dirty="0" smtClean="0"/>
              <a:t> стержня поворотного </a:t>
            </a:r>
            <a:r>
              <a:rPr lang="ru-RU" sz="1400" dirty="0" err="1" smtClean="0"/>
              <a:t>механізму</a:t>
            </a:r>
            <a:endParaRPr lang="ru-RU" sz="1400" dirty="0" smtClean="0"/>
          </a:p>
          <a:p>
            <a:r>
              <a:rPr lang="ru-RU" sz="1400" dirty="0" smtClean="0"/>
              <a:t>      </a:t>
            </a:r>
            <a:r>
              <a:rPr lang="ru-RU" sz="1400" dirty="0" err="1" smtClean="0"/>
              <a:t>Затворна</a:t>
            </a:r>
            <a:r>
              <a:rPr lang="ru-RU" sz="1400" dirty="0" smtClean="0"/>
              <a:t> рама з </a:t>
            </a:r>
            <a:r>
              <a:rPr lang="ru-RU" sz="1400" dirty="0" err="1" smtClean="0"/>
              <a:t>газовим</a:t>
            </a:r>
            <a:r>
              <a:rPr lang="ru-RU" sz="1400" dirty="0" smtClean="0"/>
              <a:t> поршнем - служить для </a:t>
            </a:r>
            <a:r>
              <a:rPr lang="ru-RU" sz="1400" dirty="0" err="1" smtClean="0"/>
              <a:t>приведення</a:t>
            </a:r>
            <a:r>
              <a:rPr lang="ru-RU" sz="1400" dirty="0" smtClean="0"/>
              <a:t> в </a:t>
            </a:r>
            <a:r>
              <a:rPr lang="ru-RU" sz="1400" dirty="0" err="1" smtClean="0"/>
              <a:t>дію</a:t>
            </a:r>
            <a:r>
              <a:rPr lang="ru-RU" sz="1400" dirty="0" smtClean="0"/>
              <a:t> затвора та ударно-спускового </a:t>
            </a:r>
            <a:r>
              <a:rPr lang="ru-RU" sz="1400" dirty="0" err="1" smtClean="0"/>
              <a:t>механізму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     Затвор - служить для </a:t>
            </a:r>
            <a:r>
              <a:rPr lang="ru-RU" sz="1400" dirty="0" err="1" smtClean="0"/>
              <a:t>досилання</a:t>
            </a:r>
            <a:r>
              <a:rPr lang="ru-RU" sz="1400" dirty="0" smtClean="0"/>
              <a:t> патрона у патронник, </a:t>
            </a:r>
            <a:r>
              <a:rPr lang="ru-RU" sz="1400" dirty="0" err="1" smtClean="0"/>
              <a:t>закривання</a:t>
            </a:r>
            <a:r>
              <a:rPr lang="ru-RU" sz="1400" dirty="0" smtClean="0"/>
              <a:t> каналу ствола, </a:t>
            </a:r>
            <a:r>
              <a:rPr lang="ru-RU" sz="1400" dirty="0" err="1" smtClean="0"/>
              <a:t>розбивання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капсуля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викидання</a:t>
            </a:r>
            <a:r>
              <a:rPr lang="ru-RU" sz="1400" dirty="0" smtClean="0"/>
              <a:t> з патронника </a:t>
            </a:r>
            <a:r>
              <a:rPr lang="ru-RU" sz="1400" dirty="0" err="1" smtClean="0"/>
              <a:t>гільзи</a:t>
            </a:r>
            <a:r>
              <a:rPr lang="ru-RU" sz="1400" dirty="0" smtClean="0"/>
              <a:t> патрона. </a:t>
            </a:r>
          </a:p>
          <a:p>
            <a:r>
              <a:rPr lang="ru-RU" sz="1400" dirty="0" smtClean="0"/>
              <a:t>      </a:t>
            </a:r>
            <a:r>
              <a:rPr lang="ru-RU" sz="1400" dirty="0" err="1" smtClean="0"/>
              <a:t>Поворотний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механізм</a:t>
            </a:r>
            <a:r>
              <a:rPr lang="ru-RU" sz="1400" dirty="0" smtClean="0"/>
              <a:t>  - </a:t>
            </a:r>
            <a:r>
              <a:rPr lang="ru-RU" sz="1400" dirty="0" err="1" smtClean="0"/>
              <a:t>необхідний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повернення</a:t>
            </a:r>
            <a:r>
              <a:rPr lang="ru-RU" sz="1400" dirty="0" smtClean="0"/>
              <a:t> затворної рами із затвором в </a:t>
            </a:r>
            <a:r>
              <a:rPr lang="ru-RU" sz="1400" dirty="0" err="1" smtClean="0"/>
              <a:t>попереднє</a:t>
            </a:r>
            <a:r>
              <a:rPr lang="ru-RU" sz="1400" dirty="0" smtClean="0"/>
              <a:t> </a:t>
            </a:r>
            <a:r>
              <a:rPr lang="ru-RU" sz="1400" dirty="0" err="1" smtClean="0"/>
              <a:t>положення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      </a:t>
            </a:r>
            <a:r>
              <a:rPr lang="ru-RU" sz="1400" dirty="0" err="1" smtClean="0"/>
              <a:t>Газова</a:t>
            </a:r>
            <a:r>
              <a:rPr lang="ru-RU" sz="1400" dirty="0" smtClean="0"/>
              <a:t> трубка із ствольною накладкою  -  </a:t>
            </a:r>
            <a:r>
              <a:rPr lang="ru-RU" sz="1400" dirty="0" err="1" smtClean="0"/>
              <a:t>призначена</a:t>
            </a:r>
            <a:r>
              <a:rPr lang="ru-RU" sz="1400" dirty="0" smtClean="0"/>
              <a:t> для спрямування газового поршня </a:t>
            </a:r>
            <a:r>
              <a:rPr lang="ru-RU" sz="1400" dirty="0" err="1" smtClean="0"/>
              <a:t>і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захисту</a:t>
            </a:r>
            <a:r>
              <a:rPr lang="ru-RU" sz="1400" dirty="0" smtClean="0"/>
              <a:t> рук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опіків</a:t>
            </a:r>
            <a:r>
              <a:rPr lang="ru-RU" sz="1400" dirty="0" smtClean="0"/>
              <a:t> при </a:t>
            </a:r>
            <a:r>
              <a:rPr lang="ru-RU" sz="1400" dirty="0" err="1" smtClean="0"/>
              <a:t>стрільбі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     </a:t>
            </a:r>
            <a:r>
              <a:rPr lang="ru-RU" sz="1400" dirty="0" err="1" smtClean="0"/>
              <a:t>Ударно-спусковий</a:t>
            </a:r>
            <a:r>
              <a:rPr lang="ru-RU" sz="1400" dirty="0" smtClean="0"/>
              <a:t> </a:t>
            </a:r>
            <a:r>
              <a:rPr lang="ru-RU" sz="1400" dirty="0" err="1" smtClean="0"/>
              <a:t>механізм</a:t>
            </a:r>
            <a:r>
              <a:rPr lang="ru-RU" sz="1400" dirty="0" smtClean="0"/>
              <a:t>  - призначений для спуску курка з </a:t>
            </a:r>
            <a:r>
              <a:rPr lang="ru-RU" sz="1400" dirty="0" err="1" smtClean="0"/>
              <a:t>бойового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зводу</a:t>
            </a:r>
            <a:r>
              <a:rPr lang="ru-RU" sz="1400" dirty="0" smtClean="0"/>
              <a:t> або із </a:t>
            </a:r>
            <a:r>
              <a:rPr lang="ru-RU" sz="1400" dirty="0" err="1" smtClean="0"/>
              <a:t>зводу</a:t>
            </a:r>
            <a:r>
              <a:rPr lang="ru-RU" sz="1400" dirty="0" smtClean="0"/>
              <a:t> автоспуску, </a:t>
            </a:r>
            <a:r>
              <a:rPr lang="ru-RU" sz="1400" dirty="0" err="1" smtClean="0"/>
              <a:t>нанесення</a:t>
            </a:r>
            <a:r>
              <a:rPr lang="ru-RU" sz="1400" dirty="0" smtClean="0"/>
              <a:t> удару по ударнику, </a:t>
            </a:r>
            <a:r>
              <a:rPr lang="ru-RU" sz="1400" dirty="0" err="1" smtClean="0"/>
              <a:t>забезпечення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ведення</a:t>
            </a:r>
            <a:r>
              <a:rPr lang="ru-RU" sz="1400" dirty="0" smtClean="0"/>
              <a:t> автоматичного </a:t>
            </a:r>
            <a:r>
              <a:rPr lang="ru-RU" sz="1400" dirty="0" err="1" smtClean="0"/>
              <a:t>чи</a:t>
            </a:r>
            <a:r>
              <a:rPr lang="ru-RU" sz="1400" dirty="0" smtClean="0"/>
              <a:t> </a:t>
            </a:r>
            <a:r>
              <a:rPr lang="ru-RU" sz="1400" dirty="0" err="1" smtClean="0"/>
              <a:t>одиничного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вогню</a:t>
            </a:r>
            <a:r>
              <a:rPr lang="ru-RU" sz="1400" dirty="0" smtClean="0"/>
              <a:t>, </a:t>
            </a:r>
            <a:r>
              <a:rPr lang="ru-RU" sz="1400" dirty="0" err="1" smtClean="0"/>
              <a:t>припинення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err="1" smtClean="0"/>
              <a:t>стрільби</a:t>
            </a:r>
            <a:r>
              <a:rPr lang="ru-RU" sz="1400" dirty="0" smtClean="0"/>
              <a:t>, для </a:t>
            </a:r>
            <a:r>
              <a:rPr lang="ru-RU" sz="1400" dirty="0" err="1" smtClean="0"/>
              <a:t>запобігання</a:t>
            </a:r>
            <a:r>
              <a:rPr lang="ru-RU" sz="1400" dirty="0" smtClean="0"/>
              <a:t> пострілів при незапертому </a:t>
            </a:r>
            <a:r>
              <a:rPr lang="ru-RU" sz="1400" dirty="0" err="1" smtClean="0"/>
              <a:t>затворі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для постановки автомата на </a:t>
            </a:r>
            <a:r>
              <a:rPr lang="ru-RU" sz="1400" dirty="0" err="1" smtClean="0"/>
              <a:t>запобіжник</a:t>
            </a:r>
            <a:endParaRPr lang="ru-RU" sz="1400" dirty="0" smtClean="0"/>
          </a:p>
          <a:p>
            <a:r>
              <a:rPr lang="ru-RU" sz="1400" dirty="0" smtClean="0"/>
              <a:t>     </a:t>
            </a:r>
            <a:r>
              <a:rPr lang="ru-RU" sz="1400" dirty="0" err="1" smtClean="0"/>
              <a:t>Цівка</a:t>
            </a:r>
            <a:r>
              <a:rPr lang="ru-RU" sz="1400" dirty="0" smtClean="0"/>
              <a:t> служить для </a:t>
            </a:r>
            <a:r>
              <a:rPr lang="ru-RU" sz="1400" dirty="0" err="1" smtClean="0"/>
              <a:t>зручності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дії</a:t>
            </a:r>
            <a:r>
              <a:rPr lang="ru-RU" sz="1400" dirty="0" smtClean="0"/>
              <a:t> з автоматом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захисту</a:t>
            </a:r>
            <a:r>
              <a:rPr lang="ru-RU" sz="1400" dirty="0" smtClean="0"/>
              <a:t> рук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опіків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Магазин  - призначений для </a:t>
            </a:r>
            <a:r>
              <a:rPr lang="ru-RU" sz="2800" dirty="0" err="1" smtClean="0"/>
              <a:t>розміщення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патронів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подачі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у </a:t>
            </a:r>
            <a:r>
              <a:rPr lang="ru-RU" sz="2800" dirty="0" err="1" smtClean="0"/>
              <a:t>ствольну</a:t>
            </a:r>
            <a:r>
              <a:rPr lang="ru-RU" sz="2800" dirty="0" smtClean="0"/>
              <a:t> коробку.</a:t>
            </a:r>
          </a:p>
          <a:p>
            <a:r>
              <a:rPr lang="ru-RU" sz="2800" dirty="0" smtClean="0"/>
              <a:t>      Штик-ніж  - прикріплюється до автомата перед атакою </a:t>
            </a:r>
            <a:r>
              <a:rPr lang="ru-RU" sz="2800" dirty="0" err="1" smtClean="0"/>
              <a:t>і</a:t>
            </a:r>
            <a:r>
              <a:rPr lang="ru-RU" sz="2800" dirty="0" smtClean="0"/>
              <a:t> призначений для ураження противника в рукопашному бою, 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використовується</a:t>
            </a:r>
            <a:r>
              <a:rPr lang="ru-RU" sz="2800" dirty="0" smtClean="0"/>
              <a:t> як </a:t>
            </a:r>
            <a:r>
              <a:rPr lang="ru-RU" sz="2800" dirty="0" err="1" smtClean="0"/>
              <a:t>ніж</a:t>
            </a:r>
            <a:r>
              <a:rPr lang="ru-RU" sz="2800" dirty="0" smtClean="0"/>
              <a:t>, пилка (для </a:t>
            </a:r>
            <a:r>
              <a:rPr lang="ru-RU" sz="2800" dirty="0" err="1" smtClean="0"/>
              <a:t>розпилювання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металу</a:t>
            </a:r>
            <a:r>
              <a:rPr lang="ru-RU" sz="2800" dirty="0" smtClean="0"/>
              <a:t>)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ножиці</a:t>
            </a:r>
            <a:r>
              <a:rPr lang="ru-RU" sz="2800" dirty="0" smtClean="0"/>
              <a:t> (</a:t>
            </a:r>
            <a:r>
              <a:rPr lang="ru-RU" sz="2800" dirty="0" err="1" smtClean="0"/>
              <a:t>для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різання</a:t>
            </a:r>
            <a:r>
              <a:rPr lang="ru-RU" sz="2800" dirty="0" smtClean="0"/>
              <a:t> дроту).</a:t>
            </a:r>
          </a:p>
          <a:p>
            <a:r>
              <a:rPr lang="ru-RU" sz="2800" dirty="0" smtClean="0"/>
              <a:t>      </a:t>
            </a:r>
            <a:r>
              <a:rPr lang="ru-RU" sz="2800" dirty="0" err="1" smtClean="0"/>
              <a:t>Піхви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складаються</a:t>
            </a:r>
            <a:r>
              <a:rPr lang="ru-RU" sz="2800" dirty="0" smtClean="0"/>
              <a:t> з </a:t>
            </a:r>
            <a:r>
              <a:rPr lang="ru-RU" sz="2800" dirty="0" err="1" smtClean="0"/>
              <a:t>підвіски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карабінчи-ками</a:t>
            </a:r>
            <a:r>
              <a:rPr lang="ru-RU" sz="2800" dirty="0" smtClean="0"/>
              <a:t>, </a:t>
            </a:r>
            <a:r>
              <a:rPr lang="ru-RU" sz="2800" dirty="0" err="1" smtClean="0"/>
              <a:t>пластмасового</a:t>
            </a:r>
            <a:r>
              <a:rPr lang="ru-RU" sz="2800" dirty="0" smtClean="0"/>
              <a:t> корпусу, упору, </a:t>
            </a:r>
            <a:r>
              <a:rPr lang="ru-RU" sz="2800" dirty="0" err="1" smtClean="0"/>
              <a:t>виступу-осі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Порядок неповного розбору </a:t>
            </a:r>
            <a:r>
              <a:rPr lang="ru-RU" sz="3200" dirty="0" err="1" smtClean="0"/>
              <a:t>і</a:t>
            </a:r>
            <a:r>
              <a:rPr lang="ru-RU" sz="3200" dirty="0" smtClean="0"/>
              <a:t> збору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600" dirty="0" err="1" smtClean="0"/>
              <a:t>Розбір</a:t>
            </a:r>
            <a:r>
              <a:rPr lang="ru-RU" sz="3600" dirty="0" smtClean="0"/>
              <a:t>:</a:t>
            </a:r>
          </a:p>
          <a:p>
            <a:r>
              <a:rPr lang="ru-RU" sz="3600" dirty="0" smtClean="0"/>
              <a:t>Від'єднати магазин. </a:t>
            </a:r>
            <a:r>
              <a:rPr lang="ru-RU" sz="3600" dirty="0" err="1" smtClean="0"/>
              <a:t>Виключити</a:t>
            </a:r>
            <a:r>
              <a:rPr lang="ru-RU" sz="3600" dirty="0" smtClean="0"/>
              <a:t> </a:t>
            </a:r>
            <a:r>
              <a:rPr lang="ru-RU" sz="3600" dirty="0" err="1" smtClean="0"/>
              <a:t>запобіжник</a:t>
            </a:r>
            <a:r>
              <a:rPr lang="ru-RU" sz="3600" dirty="0" smtClean="0"/>
              <a:t>, </a:t>
            </a:r>
            <a:r>
              <a:rPr lang="ru-RU" sz="3600" dirty="0" err="1" smtClean="0"/>
              <a:t>відвести</a:t>
            </a:r>
            <a:r>
              <a:rPr lang="ru-RU" sz="3600" dirty="0" smtClean="0"/>
              <a:t> затвор 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переконатися</a:t>
            </a:r>
            <a:r>
              <a:rPr lang="ru-RU" sz="3600" dirty="0" smtClean="0"/>
              <a:t> в </a:t>
            </a:r>
            <a:r>
              <a:rPr lang="ru-RU" sz="3600" dirty="0" err="1" smtClean="0"/>
              <a:t>відсутності</a:t>
            </a:r>
            <a:r>
              <a:rPr lang="ru-RU" sz="3600" dirty="0" smtClean="0"/>
              <a:t> патрона в патроннику, </a:t>
            </a:r>
            <a:r>
              <a:rPr lang="ru-RU" sz="3600" dirty="0" err="1" smtClean="0"/>
              <a:t>натиснути</a:t>
            </a:r>
            <a:r>
              <a:rPr lang="ru-RU" sz="3600" dirty="0" smtClean="0"/>
              <a:t> на спусковий </a:t>
            </a:r>
            <a:r>
              <a:rPr lang="ru-RU" sz="3600" dirty="0" err="1" smtClean="0"/>
              <a:t>гачок</a:t>
            </a:r>
            <a:r>
              <a:rPr lang="ru-RU" sz="3600" dirty="0" smtClean="0"/>
              <a:t>, </a:t>
            </a:r>
            <a:r>
              <a:rPr lang="ru-RU" sz="3600" dirty="0" err="1" smtClean="0"/>
              <a:t>включити</a:t>
            </a:r>
            <a:r>
              <a:rPr lang="ru-RU" sz="3600" dirty="0" smtClean="0"/>
              <a:t> </a:t>
            </a:r>
            <a:r>
              <a:rPr lang="ru-RU" sz="3600" dirty="0" err="1" smtClean="0"/>
              <a:t>запобіжник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Натиснувши</a:t>
            </a:r>
            <a:r>
              <a:rPr lang="ru-RU" sz="3600" dirty="0" smtClean="0"/>
              <a:t> на </a:t>
            </a:r>
            <a:r>
              <a:rPr lang="ru-RU" sz="3600" dirty="0" err="1" smtClean="0"/>
              <a:t>кришку</a:t>
            </a:r>
            <a:r>
              <a:rPr lang="ru-RU" sz="3600" dirty="0" smtClean="0"/>
              <a:t> </a:t>
            </a:r>
            <a:r>
              <a:rPr lang="ru-RU" sz="3600" dirty="0" err="1" smtClean="0"/>
              <a:t>гнізда</a:t>
            </a:r>
            <a:r>
              <a:rPr lang="ru-RU" sz="3600" dirty="0" smtClean="0"/>
              <a:t> прикладу витягнути пенал.</a:t>
            </a:r>
          </a:p>
          <a:p>
            <a:r>
              <a:rPr lang="ru-RU" sz="3600" dirty="0" err="1" smtClean="0"/>
              <a:t>Відтягнувши</a:t>
            </a:r>
            <a:r>
              <a:rPr lang="ru-RU" sz="3600" dirty="0" smtClean="0"/>
              <a:t> вниз головку шомпола, </a:t>
            </a:r>
            <a:r>
              <a:rPr lang="ru-RU" sz="3600" dirty="0" err="1" smtClean="0"/>
              <a:t>відділити</a:t>
            </a:r>
            <a:r>
              <a:rPr lang="ru-RU" sz="3600" dirty="0" smtClean="0"/>
              <a:t> </a:t>
            </a:r>
            <a:r>
              <a:rPr lang="ru-RU" sz="3600" dirty="0" err="1" smtClean="0"/>
              <a:t>його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автомата</a:t>
            </a:r>
          </a:p>
          <a:p>
            <a:r>
              <a:rPr lang="ru-RU" sz="3600" dirty="0" smtClean="0"/>
              <a:t>Натиснути на </a:t>
            </a:r>
            <a:r>
              <a:rPr lang="ru-RU" sz="3600" dirty="0" err="1" smtClean="0"/>
              <a:t>направляючий</a:t>
            </a:r>
            <a:r>
              <a:rPr lang="ru-RU" sz="3600" dirty="0" smtClean="0"/>
              <a:t> стержень </a:t>
            </a:r>
            <a:r>
              <a:rPr lang="ru-RU" sz="3600" dirty="0" err="1" smtClean="0"/>
              <a:t>поворотної</a:t>
            </a:r>
            <a:r>
              <a:rPr lang="ru-RU" sz="3600" dirty="0" smtClean="0"/>
              <a:t> </a:t>
            </a:r>
            <a:r>
              <a:rPr lang="ru-RU" sz="3600" dirty="0" err="1" smtClean="0"/>
              <a:t>пружини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зняти</a:t>
            </a:r>
            <a:r>
              <a:rPr lang="ru-RU" sz="3600" dirty="0" smtClean="0"/>
              <a:t> </a:t>
            </a:r>
            <a:r>
              <a:rPr lang="ru-RU" sz="3600" dirty="0" err="1" smtClean="0"/>
              <a:t>кришку</a:t>
            </a:r>
            <a:r>
              <a:rPr lang="ru-RU" sz="3600" dirty="0" smtClean="0"/>
              <a:t> </a:t>
            </a:r>
            <a:r>
              <a:rPr lang="ru-RU" sz="3600" dirty="0" err="1" smtClean="0"/>
              <a:t>дульної</a:t>
            </a:r>
            <a:r>
              <a:rPr lang="ru-RU" sz="3600" dirty="0" smtClean="0"/>
              <a:t> коробки.</a:t>
            </a:r>
          </a:p>
          <a:p>
            <a:r>
              <a:rPr lang="ru-RU" sz="3600" dirty="0" smtClean="0"/>
              <a:t>Витягнути </a:t>
            </a:r>
            <a:r>
              <a:rPr lang="ru-RU" sz="3600" dirty="0" err="1" smtClean="0"/>
              <a:t>поворотну</a:t>
            </a:r>
            <a:r>
              <a:rPr lang="ru-RU" sz="3600" dirty="0" smtClean="0"/>
              <a:t> пружину з </a:t>
            </a:r>
            <a:r>
              <a:rPr lang="ru-RU" sz="3600" dirty="0" err="1" smtClean="0"/>
              <a:t>направляючим</a:t>
            </a:r>
            <a:r>
              <a:rPr lang="ru-RU" sz="3600" dirty="0" smtClean="0"/>
              <a:t> стержнем.</a:t>
            </a:r>
          </a:p>
          <a:p>
            <a:r>
              <a:rPr lang="ru-RU" sz="3600" dirty="0" err="1" smtClean="0"/>
              <a:t>Потягнути</a:t>
            </a:r>
            <a:r>
              <a:rPr lang="ru-RU" sz="3600" dirty="0" smtClean="0"/>
              <a:t> рукоятку </a:t>
            </a:r>
            <a:r>
              <a:rPr lang="ru-RU" sz="3600" dirty="0" err="1" smtClean="0"/>
              <a:t>взведення</a:t>
            </a:r>
            <a:r>
              <a:rPr lang="ru-RU" sz="3600" dirty="0" smtClean="0"/>
              <a:t> назад </a:t>
            </a:r>
            <a:r>
              <a:rPr lang="ru-RU" sz="3600" dirty="0" err="1" smtClean="0"/>
              <a:t>і</a:t>
            </a:r>
            <a:r>
              <a:rPr lang="ru-RU" sz="3600" dirty="0" smtClean="0"/>
              <a:t> витягнути затворну раму з затвором.</a:t>
            </a:r>
          </a:p>
          <a:p>
            <a:r>
              <a:rPr lang="ru-RU" sz="3600" dirty="0" err="1" smtClean="0"/>
              <a:t>Перевернути</a:t>
            </a:r>
            <a:r>
              <a:rPr lang="ru-RU" sz="3600" dirty="0" smtClean="0"/>
              <a:t> затворну раму. </a:t>
            </a:r>
            <a:r>
              <a:rPr lang="ru-RU" sz="3600" dirty="0" err="1" smtClean="0"/>
              <a:t>Повернути</a:t>
            </a:r>
            <a:r>
              <a:rPr lang="ru-RU" sz="3600" dirty="0" smtClean="0"/>
              <a:t> затвор </a:t>
            </a:r>
            <a:r>
              <a:rPr lang="ru-RU" sz="3600" dirty="0" err="1" smtClean="0"/>
              <a:t>і</a:t>
            </a:r>
            <a:r>
              <a:rPr lang="ru-RU" sz="3600" dirty="0" smtClean="0"/>
              <a:t> витягнути </a:t>
            </a:r>
            <a:r>
              <a:rPr lang="ru-RU" sz="3600" dirty="0" err="1" smtClean="0"/>
              <a:t>його</a:t>
            </a:r>
            <a:r>
              <a:rPr lang="ru-RU" sz="3600" dirty="0" smtClean="0"/>
              <a:t> з затворної рами.</a:t>
            </a:r>
          </a:p>
          <a:p>
            <a:r>
              <a:rPr lang="ru-RU" sz="3600" dirty="0" err="1" smtClean="0"/>
              <a:t>Підняти</a:t>
            </a:r>
            <a:r>
              <a:rPr lang="ru-RU" sz="3600" dirty="0" smtClean="0"/>
              <a:t> флажок </a:t>
            </a:r>
            <a:r>
              <a:rPr lang="ru-RU" sz="3600" dirty="0" err="1" smtClean="0"/>
              <a:t>замикача</a:t>
            </a:r>
            <a:r>
              <a:rPr lang="ru-RU" sz="3600" dirty="0" smtClean="0"/>
              <a:t> </a:t>
            </a:r>
            <a:r>
              <a:rPr lang="ru-RU" sz="3600" dirty="0" err="1" smtClean="0"/>
              <a:t>газової</a:t>
            </a:r>
            <a:r>
              <a:rPr lang="ru-RU" sz="3600" dirty="0" smtClean="0"/>
              <a:t> трубки </a:t>
            </a:r>
            <a:r>
              <a:rPr lang="ru-RU" sz="3600" dirty="0" err="1" smtClean="0"/>
              <a:t>і</a:t>
            </a:r>
            <a:r>
              <a:rPr lang="ru-RU" sz="3600" dirty="0" smtClean="0"/>
              <a:t> від'єднати </a:t>
            </a:r>
            <a:r>
              <a:rPr lang="ru-RU" sz="3600" dirty="0" err="1" smtClean="0"/>
              <a:t>газову</a:t>
            </a:r>
            <a:r>
              <a:rPr lang="ru-RU" sz="3600" dirty="0" smtClean="0"/>
              <a:t> трубку з дульною накладкою.</a:t>
            </a:r>
          </a:p>
          <a:p>
            <a:r>
              <a:rPr lang="ru-RU" sz="3600" dirty="0" smtClean="0"/>
              <a:t>Збір </a:t>
            </a:r>
            <a:r>
              <a:rPr lang="ru-RU" sz="3600" dirty="0" err="1" smtClean="0"/>
              <a:t>проводити</a:t>
            </a:r>
            <a:r>
              <a:rPr lang="ru-RU" sz="3600" dirty="0" smtClean="0"/>
              <a:t> в </a:t>
            </a:r>
            <a:r>
              <a:rPr lang="ru-RU" sz="3600" dirty="0" err="1" smtClean="0"/>
              <a:t>зворотному</a:t>
            </a:r>
            <a:r>
              <a:rPr lang="ru-RU" sz="3600" dirty="0" smtClean="0"/>
              <a:t> порядку.</a:t>
            </a: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Автомат в культурі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r>
              <a:rPr lang="ru-RU" sz="1800" dirty="0" smtClean="0"/>
              <a:t>В </a:t>
            </a:r>
            <a:r>
              <a:rPr lang="ru-RU" sz="1800" dirty="0" err="1" smtClean="0"/>
              <a:t>деяких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африканських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країнах</a:t>
            </a:r>
            <a:r>
              <a:rPr lang="ru-RU" sz="1800" dirty="0" smtClean="0"/>
              <a:t> </a:t>
            </a:r>
            <a:r>
              <a:rPr lang="ru-RU" sz="1800" dirty="0" err="1" smtClean="0"/>
              <a:t>існує</a:t>
            </a:r>
            <a:r>
              <a:rPr lang="ru-RU" sz="1800" dirty="0" smtClean="0"/>
              <a:t> </a:t>
            </a:r>
            <a:r>
              <a:rPr lang="ru-RU" sz="1800" dirty="0" err="1" smtClean="0"/>
              <a:t>ім'я</a:t>
            </a:r>
            <a:r>
              <a:rPr lang="ru-RU" sz="1800" dirty="0" smtClean="0"/>
              <a:t> </a:t>
            </a:r>
            <a:r>
              <a:rPr lang="ru-RU" sz="1800" dirty="0" err="1" smtClean="0"/>
              <a:t>Калаш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Зображення</a:t>
            </a:r>
            <a:r>
              <a:rPr lang="ru-RU" sz="1800" dirty="0" smtClean="0"/>
              <a:t> автомату Калашникова </a:t>
            </a:r>
            <a:r>
              <a:rPr lang="ru-RU" sz="1800" dirty="0" err="1" smtClean="0"/>
              <a:t>присутнє</a:t>
            </a:r>
            <a:r>
              <a:rPr lang="ru-RU" sz="1800" dirty="0" smtClean="0"/>
              <a:t> на гербі та прапорі Мозамбіку, гербах Зімбабве та Східного Тимору, протягом1984–1997 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зображувався</a:t>
            </a:r>
            <a:r>
              <a:rPr lang="ru-RU" sz="1800" dirty="0" smtClean="0"/>
              <a:t> на гербі </a:t>
            </a:r>
            <a:r>
              <a:rPr lang="ru-RU" sz="1800" dirty="0" err="1" smtClean="0"/>
              <a:t>Буркіна-Фасо</a:t>
            </a:r>
            <a:endParaRPr lang="ru-RU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r>
              <a:rPr lang="uk-UA" sz="1800" dirty="0" err="1" smtClean="0"/>
              <a:t>Мозамбік-</a:t>
            </a:r>
            <a:r>
              <a:rPr lang="uk-UA" sz="1800" dirty="0" smtClean="0"/>
              <a:t>                                          </a:t>
            </a:r>
            <a:r>
              <a:rPr lang="uk-UA" sz="1800" dirty="0" err="1" smtClean="0"/>
              <a:t>Зімбабве-</a:t>
            </a:r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r>
              <a:rPr lang="uk-UA" sz="1800" dirty="0" smtClean="0"/>
              <a:t>Східний </a:t>
            </a:r>
            <a:r>
              <a:rPr lang="uk-UA" sz="1800" dirty="0" err="1" smtClean="0"/>
              <a:t>Тимор-</a:t>
            </a:r>
            <a:r>
              <a:rPr lang="uk-UA" sz="1800" dirty="0" smtClean="0"/>
              <a:t>                                              </a:t>
            </a:r>
            <a:r>
              <a:rPr lang="uk-UA" sz="1800" dirty="0" err="1" smtClean="0"/>
              <a:t>Буркіна</a:t>
            </a:r>
            <a:r>
              <a:rPr lang="uk-UA" sz="1800" dirty="0" smtClean="0"/>
              <a:t> </a:t>
            </a:r>
            <a:r>
              <a:rPr lang="uk-UA" sz="1800" dirty="0" err="1" smtClean="0"/>
              <a:t>Фасо-</a:t>
            </a:r>
            <a:endParaRPr lang="uk-UA" sz="1800" dirty="0" smtClean="0"/>
          </a:p>
          <a:p>
            <a:endParaRPr lang="uk-UA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714480" y="2285992"/>
            <a:ext cx="6858035" cy="4572008"/>
            <a:chOff x="1714480" y="2285992"/>
            <a:chExt cx="6858035" cy="4572008"/>
          </a:xfrm>
        </p:grpSpPr>
        <p:pic>
          <p:nvPicPr>
            <p:cNvPr id="4" name="Рисунок 3" descr="586px-EscudoMozambiqu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4480" y="2500306"/>
              <a:ext cx="1786132" cy="1828804"/>
            </a:xfrm>
            <a:prstGeom prst="rect">
              <a:avLst/>
            </a:prstGeom>
          </p:spPr>
        </p:pic>
        <p:pic>
          <p:nvPicPr>
            <p:cNvPr id="5" name="Рисунок 4" descr="380px-Coat_of_Arms_of_Zimbabwe.sv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0694" y="2285992"/>
              <a:ext cx="2514962" cy="2197282"/>
            </a:xfrm>
            <a:prstGeom prst="rect">
              <a:avLst/>
            </a:prstGeom>
          </p:spPr>
        </p:pic>
        <p:pic>
          <p:nvPicPr>
            <p:cNvPr id="6" name="Рисунок 5" descr="120px-Coat_of_arms_of_East_Timor.sv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7422" y="5000636"/>
              <a:ext cx="1643074" cy="1629382"/>
            </a:xfrm>
            <a:prstGeom prst="rect">
              <a:avLst/>
            </a:prstGeom>
          </p:spPr>
        </p:pic>
        <p:pic>
          <p:nvPicPr>
            <p:cNvPr id="8" name="Рисунок 7" descr="195px-Coat_of_arms_of_Burkina_Faso_1984-1991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5140" y="5124450"/>
              <a:ext cx="1857375" cy="173355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928670"/>
          </a:xfrm>
        </p:spPr>
        <p:txBody>
          <a:bodyPr/>
          <a:lstStyle/>
          <a:p>
            <a:pPr algn="ctr"/>
            <a:r>
              <a:rPr lang="uk-UA" dirty="0" smtClean="0"/>
              <a:t>Питання авторства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   </a:t>
            </a:r>
            <a:r>
              <a:rPr lang="ru-RU" sz="1600" dirty="0" err="1" smtClean="0"/>
              <a:t>Згідно</a:t>
            </a:r>
            <a:r>
              <a:rPr lang="ru-RU" sz="1600" dirty="0" smtClean="0"/>
              <a:t> з </a:t>
            </a:r>
            <a:r>
              <a:rPr lang="ru-RU" sz="1600" dirty="0" err="1" smtClean="0"/>
              <a:t>офіційною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радянською</a:t>
            </a:r>
            <a:r>
              <a:rPr lang="ru-RU" sz="1600" dirty="0" smtClean="0"/>
              <a:t>, а потім </a:t>
            </a:r>
            <a:r>
              <a:rPr lang="ru-RU" sz="1600" dirty="0" err="1" smtClean="0"/>
              <a:t>російською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історіографією</a:t>
            </a:r>
            <a:r>
              <a:rPr lang="ru-RU" sz="1600" dirty="0" smtClean="0"/>
              <a:t>, автомат створив </a:t>
            </a:r>
            <a:r>
              <a:rPr lang="ru-RU" sz="1600" dirty="0" err="1" smtClean="0"/>
              <a:t>умілець-самоучка</a:t>
            </a:r>
            <a:r>
              <a:rPr lang="ru-RU" sz="1600" dirty="0" smtClean="0"/>
              <a:t> Михайло Калашников,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походив з </a:t>
            </a:r>
            <a:r>
              <a:rPr lang="ru-RU" sz="1600" dirty="0" err="1" smtClean="0"/>
              <a:t>багатодітної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розкуркуленої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селянської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родини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Алтаю. На час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 перших </a:t>
            </a:r>
            <a:r>
              <a:rPr lang="ru-RU" sz="1600" dirty="0" err="1" smtClean="0"/>
              <a:t>зразків</a:t>
            </a:r>
            <a:r>
              <a:rPr lang="ru-RU" sz="1600" dirty="0" smtClean="0"/>
              <a:t> автомата в 1944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Калашников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25-річним сержантом радянської армії, </a:t>
            </a:r>
            <a:r>
              <a:rPr lang="ru-RU" sz="1600" dirty="0" err="1" smtClean="0"/>
              <a:t>освітою</a:t>
            </a:r>
            <a:r>
              <a:rPr lang="ru-RU" sz="1600" dirty="0" smtClean="0"/>
              <a:t> </a:t>
            </a:r>
            <a:r>
              <a:rPr lang="ru-RU" sz="1600" dirty="0" err="1" smtClean="0"/>
              <a:t>мав</a:t>
            </a:r>
            <a:r>
              <a:rPr lang="ru-RU" sz="1600" dirty="0" smtClean="0"/>
              <a:t>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сільську</a:t>
            </a:r>
            <a:r>
              <a:rPr lang="ru-RU" sz="1600" dirty="0" smtClean="0"/>
              <a:t> школу 7-річку та </a:t>
            </a:r>
            <a:r>
              <a:rPr lang="ru-RU" sz="1600" dirty="0" err="1" smtClean="0"/>
              <a:t>курси</a:t>
            </a:r>
            <a:r>
              <a:rPr lang="ru-RU" sz="1600" dirty="0" smtClean="0"/>
              <a:t> </a:t>
            </a:r>
            <a:r>
              <a:rPr lang="ru-RU" sz="1600" dirty="0" err="1" smtClean="0"/>
              <a:t>механіків-водіїв</a:t>
            </a:r>
            <a:r>
              <a:rPr lang="ru-RU" sz="1600" dirty="0" smtClean="0"/>
              <a:t> танку.</a:t>
            </a:r>
          </a:p>
          <a:p>
            <a:r>
              <a:rPr lang="ru-RU" sz="1600" dirty="0" smtClean="0"/>
              <a:t>    </a:t>
            </a:r>
            <a:r>
              <a:rPr lang="ru-RU" sz="1600" dirty="0" err="1" smtClean="0"/>
              <a:t>Досі</a:t>
            </a:r>
            <a:r>
              <a:rPr lang="ru-RU" sz="1600" dirty="0" smtClean="0"/>
              <a:t> </a:t>
            </a:r>
            <a:r>
              <a:rPr lang="ru-RU" sz="1600" dirty="0" err="1" smtClean="0"/>
              <a:t>нез'ясованим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залишається</a:t>
            </a:r>
            <a:r>
              <a:rPr lang="ru-RU" sz="1600" dirty="0" smtClean="0"/>
              <a:t> доля </a:t>
            </a:r>
            <a:r>
              <a:rPr lang="ru-RU" sz="1600" dirty="0" err="1" smtClean="0"/>
              <a:t>участі</a:t>
            </a:r>
            <a:r>
              <a:rPr lang="ru-RU" sz="1600" dirty="0" smtClean="0"/>
              <a:t> у </a:t>
            </a:r>
            <a:r>
              <a:rPr lang="ru-RU" sz="1600" dirty="0" err="1" smtClean="0"/>
              <a:t>створені</a:t>
            </a:r>
            <a:r>
              <a:rPr lang="ru-RU" sz="1600" dirty="0" smtClean="0"/>
              <a:t> зброї </a:t>
            </a:r>
            <a:r>
              <a:rPr lang="ru-RU" sz="1600" dirty="0" err="1" smtClean="0"/>
              <a:t>колективу</a:t>
            </a:r>
            <a:r>
              <a:rPr lang="ru-RU" sz="1600" dirty="0" smtClean="0"/>
              <a:t> </a:t>
            </a:r>
            <a:r>
              <a:rPr lang="ru-RU" sz="1600" dirty="0" err="1" smtClean="0"/>
              <a:t>полонених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німецьких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інженерів-конструкторів</a:t>
            </a:r>
            <a:r>
              <a:rPr lang="ru-RU" sz="1600" dirty="0" smtClean="0"/>
              <a:t> на </a:t>
            </a:r>
            <a:r>
              <a:rPr lang="ru-RU" sz="1600" dirty="0" err="1" smtClean="0"/>
              <a:t>чолі</a:t>
            </a:r>
            <a:r>
              <a:rPr lang="ru-RU" sz="1600" dirty="0" smtClean="0"/>
              <a:t> з </a:t>
            </a:r>
            <a:r>
              <a:rPr lang="ru-RU" sz="1600" dirty="0" err="1" smtClean="0"/>
              <a:t>Гуго</a:t>
            </a:r>
            <a:r>
              <a:rPr lang="ru-RU" sz="1600" dirty="0" smtClean="0"/>
              <a:t> </a:t>
            </a:r>
            <a:r>
              <a:rPr lang="ru-RU" sz="1600" dirty="0" err="1" smtClean="0"/>
              <a:t>Шмайсером</a:t>
            </a:r>
            <a:r>
              <a:rPr lang="ru-RU" sz="1600" dirty="0" smtClean="0"/>
              <a:t> (нім. </a:t>
            </a:r>
            <a:r>
              <a:rPr lang="en-US" sz="1600" i="1" dirty="0" smtClean="0"/>
              <a:t>Hugo </a:t>
            </a:r>
            <a:r>
              <a:rPr lang="en-US" sz="1600" i="1" dirty="0" err="1" smtClean="0"/>
              <a:t>Schmeisser</a:t>
            </a:r>
            <a:r>
              <a:rPr lang="en-US" sz="1600" dirty="0" smtClean="0"/>
              <a:t>, 1884–1953),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війни</a:t>
            </a:r>
            <a:r>
              <a:rPr lang="ru-RU" sz="1600" dirty="0" smtClean="0"/>
              <a:t> в </a:t>
            </a:r>
            <a:r>
              <a:rPr lang="ru-RU" sz="1600" dirty="0" err="1" smtClean="0"/>
              <a:t>вигляді</a:t>
            </a:r>
            <a:r>
              <a:rPr lang="ru-RU" sz="1600" dirty="0" smtClean="0"/>
              <a:t> «</a:t>
            </a:r>
            <a:r>
              <a:rPr lang="ru-RU" sz="1600" dirty="0" err="1" smtClean="0"/>
              <a:t>трофейної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робсили</a:t>
            </a:r>
            <a:r>
              <a:rPr lang="ru-RU" sz="1600" dirty="0" smtClean="0"/>
              <a:t>»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примусово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вивезені</a:t>
            </a:r>
            <a:r>
              <a:rPr lang="ru-RU" sz="1600" dirty="0" smtClean="0"/>
              <a:t> до Радянського Союзу в </a:t>
            </a:r>
            <a:r>
              <a:rPr lang="ru-RU" sz="1600" dirty="0" err="1" smtClean="0"/>
              <a:t>місто</a:t>
            </a:r>
            <a:r>
              <a:rPr lang="ru-RU" sz="1600" dirty="0" smtClean="0"/>
              <a:t> Іжевськ. </a:t>
            </a:r>
            <a:r>
              <a:rPr lang="ru-RU" sz="1600" dirty="0" err="1" smtClean="0"/>
              <a:t>Однак</a:t>
            </a:r>
            <a:r>
              <a:rPr lang="ru-RU" sz="1600" dirty="0" smtClean="0"/>
              <a:t> невелика </a:t>
            </a:r>
            <a:r>
              <a:rPr lang="ru-RU" sz="1600" dirty="0" err="1" smtClean="0"/>
              <a:t>схожість</a:t>
            </a:r>
            <a:r>
              <a:rPr lang="ru-RU" sz="1600" dirty="0" smtClean="0"/>
              <a:t> АК-47 з «</a:t>
            </a:r>
            <a:r>
              <a:rPr lang="en-US" sz="1600" dirty="0" err="1" smtClean="0"/>
              <a:t>Sturmgewehr</a:t>
            </a:r>
            <a:r>
              <a:rPr lang="en-US" sz="1600" dirty="0" smtClean="0"/>
              <a:t> 44» (1943 </a:t>
            </a:r>
            <a:r>
              <a:rPr lang="ru-RU" sz="1600" dirty="0" err="1" smtClean="0"/>
              <a:t>р.випуску</a:t>
            </a:r>
            <a:r>
              <a:rPr lang="ru-RU" sz="1600" dirty="0" smtClean="0"/>
              <a:t>) </a:t>
            </a:r>
            <a:r>
              <a:rPr lang="ru-RU" sz="1600" dirty="0" err="1" smtClean="0"/>
              <a:t>незаперечна</a:t>
            </a:r>
            <a:r>
              <a:rPr lang="ru-RU" sz="1600" dirty="0" smtClean="0"/>
              <a:t>.</a:t>
            </a:r>
          </a:p>
          <a:p>
            <a:endParaRPr lang="uk-UA" sz="1600" dirty="0" smtClean="0"/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r>
              <a:rPr lang="en-US" sz="1600" dirty="0" smtClean="0"/>
              <a:t>StG </a:t>
            </a:r>
            <a:r>
              <a:rPr lang="uk-UA" sz="1200" dirty="0" smtClean="0"/>
              <a:t>з першою системою нічного бачення </a:t>
            </a:r>
            <a:r>
              <a:rPr lang="ru-RU" sz="1600" dirty="0" smtClean="0"/>
              <a:t>«Вамп</a:t>
            </a:r>
            <a:r>
              <a:rPr lang="uk-UA" sz="1600" dirty="0" err="1" smtClean="0"/>
              <a:t>ір</a:t>
            </a:r>
            <a:r>
              <a:rPr lang="ru-RU" sz="1600" dirty="0" smtClean="0"/>
              <a:t>»</a:t>
            </a:r>
            <a:r>
              <a:rPr lang="uk-UA" sz="1600" dirty="0" smtClean="0"/>
              <a:t>                                 	</a:t>
            </a:r>
            <a:r>
              <a:rPr lang="en-US" sz="2000" dirty="0" err="1" smtClean="0"/>
              <a:t>Sturmgawehr</a:t>
            </a:r>
            <a:r>
              <a:rPr lang="uk-UA" sz="1600" dirty="0" smtClean="0"/>
              <a:t>                         </a:t>
            </a:r>
            <a:endParaRPr lang="uk-UA" sz="1600" dirty="0" smtClean="0"/>
          </a:p>
          <a:p>
            <a:r>
              <a:rPr lang="uk-UA" sz="1600" dirty="0" smtClean="0"/>
              <a:t> </a:t>
            </a:r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5" name="Рисунок 4" descr="Bundesarchiv_Bild_146-1979-118-55,_Infanterist_mit_Sturmgewehr_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301253"/>
            <a:ext cx="4000496" cy="2556747"/>
          </a:xfrm>
          <a:prstGeom prst="rect">
            <a:avLst/>
          </a:prstGeom>
        </p:spPr>
      </p:pic>
      <p:pic>
        <p:nvPicPr>
          <p:cNvPr id="6" name="Рисунок 5" descr="800px-MP44_-_Tyskland_-_8x33mm_Kurz_-_Armémuse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286256"/>
            <a:ext cx="4143372" cy="2571744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00px-Sturmgewehr_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1826" y="1571612"/>
            <a:ext cx="9205826" cy="3877954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uk-UA" dirty="0" smtClean="0"/>
              <a:t>Історія створення</a:t>
            </a:r>
          </a:p>
          <a:p>
            <a:pPr marL="550926" indent="-514350">
              <a:buFont typeface="+mj-lt"/>
              <a:buAutoNum type="arabicPeriod"/>
            </a:pPr>
            <a:r>
              <a:rPr lang="uk-UA" dirty="0" smtClean="0"/>
              <a:t>Моделі</a:t>
            </a:r>
          </a:p>
          <a:p>
            <a:pPr marL="550926" indent="-514350">
              <a:buFont typeface="+mj-lt"/>
              <a:buAutoNum type="arabicPeriod"/>
            </a:pPr>
            <a:r>
              <a:rPr lang="uk-UA" dirty="0" smtClean="0"/>
              <a:t>Будова та призначення АК</a:t>
            </a:r>
          </a:p>
          <a:p>
            <a:pPr marL="550926" indent="-514350">
              <a:buFont typeface="+mj-lt"/>
              <a:buAutoNum type="arabicPeriod"/>
            </a:pPr>
            <a:r>
              <a:rPr lang="uk-UA" dirty="0" smtClean="0"/>
              <a:t>Автомат в культурі</a:t>
            </a:r>
          </a:p>
          <a:p>
            <a:pPr marL="550926" indent="-514350">
              <a:buFont typeface="+mj-lt"/>
              <a:buAutoNum type="arabicPeriod"/>
            </a:pPr>
            <a:r>
              <a:rPr lang="uk-UA" dirty="0" smtClean="0"/>
              <a:t>Питання авторства</a:t>
            </a:r>
          </a:p>
          <a:p>
            <a:pPr marL="550926" indent="-514350">
              <a:buFont typeface="+mj-lt"/>
              <a:buAutoNum type="arabicPeriod"/>
            </a:pPr>
            <a:r>
              <a:rPr lang="uk-UA" dirty="0" smtClean="0"/>
              <a:t>Цікаві факти і міфи про АК</a:t>
            </a:r>
          </a:p>
          <a:p>
            <a:pPr marL="550926" indent="-514350">
              <a:buFont typeface="+mj-lt"/>
              <a:buAutoNum type="arabicPeriod"/>
            </a:pPr>
            <a:r>
              <a:rPr lang="uk-UA" dirty="0" smtClean="0"/>
              <a:t>Про автора</a:t>
            </a:r>
          </a:p>
          <a:p>
            <a:pPr marL="550926" indent="-514350">
              <a:buClr>
                <a:srgbClr val="92D050"/>
              </a:buClr>
              <a:buFont typeface="+mj-lt"/>
              <a:buAutoNum type="arabicPeriod" startAt="3"/>
            </a:pPr>
            <a:endParaRPr lang="uk-UA" dirty="0" smtClean="0"/>
          </a:p>
          <a:p>
            <a:pPr marL="550926" indent="-514350">
              <a:buFont typeface="+mj-lt"/>
              <a:buAutoNum type="arabicPeriod" startAt="3"/>
            </a:pP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Використання </a:t>
            </a:r>
            <a:r>
              <a:rPr lang="en-US" dirty="0" smtClean="0"/>
              <a:t>StG-44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7467600" cy="5643578"/>
          </a:xfrm>
        </p:spPr>
        <p:txBody>
          <a:bodyPr>
            <a:normAutofit/>
          </a:bodyPr>
          <a:lstStyle/>
          <a:p>
            <a:r>
              <a:rPr lang="vi-VN" sz="2400" b="1" dirty="0" smtClean="0"/>
              <a:t>«Ва́ффен-СС»</a:t>
            </a:r>
            <a:r>
              <a:rPr lang="vi-VN" sz="2400" dirty="0" smtClean="0"/>
              <a:t> (нім. </a:t>
            </a:r>
            <a:r>
              <a:rPr lang="en-US" sz="2400" i="1" dirty="0" err="1" smtClean="0"/>
              <a:t>Waffen</a:t>
            </a:r>
            <a:r>
              <a:rPr lang="en-US" sz="2400" i="1" dirty="0" smtClean="0"/>
              <a:t>-SS — «</a:t>
            </a:r>
            <a:r>
              <a:rPr lang="vi-VN" sz="2400" i="1" dirty="0" smtClean="0"/>
              <a:t>війська СС»</a:t>
            </a:r>
            <a:r>
              <a:rPr lang="vi-VN" sz="2400" dirty="0" smtClean="0"/>
              <a:t>)  — відомі бойові формування СС, що виникли на основі так званих «політичних частин» і зондеркоманд СС, спочатку називалася «Війська у розпорядженні СС». Назва Ваффен-СС була вперше використана взимку 1939/40. В ході війни ці частини перебували під особистим командуванням рейхсфюрера СС Генріха Гімлера.</a:t>
            </a:r>
            <a:endParaRPr lang="en-US" sz="2400" dirty="0" smtClean="0"/>
          </a:p>
          <a:p>
            <a:pPr>
              <a:buNone/>
            </a:pPr>
            <a:r>
              <a:rPr lang="uk-UA" sz="2400" dirty="0" smtClean="0"/>
              <a:t>  </a:t>
            </a:r>
            <a:r>
              <a:rPr lang="en-US" sz="2400" dirty="0" smtClean="0"/>
              <a:t>  </a:t>
            </a: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en-US" sz="2400" dirty="0" smtClean="0"/>
              <a:t>C</a:t>
            </a:r>
            <a:r>
              <a:rPr lang="uk-UA" sz="2400" dirty="0" smtClean="0"/>
              <a:t>аме в СС </a:t>
            </a:r>
            <a:r>
              <a:rPr lang="en-US" sz="2400" dirty="0" smtClean="0"/>
              <a:t>StG-44 </a:t>
            </a:r>
            <a:r>
              <a:rPr lang="uk-UA" sz="2400" dirty="0" smtClean="0"/>
              <a:t>був найбільш розповсюджений</a:t>
            </a:r>
            <a:endParaRPr lang="ru-RU" sz="2400" dirty="0"/>
          </a:p>
        </p:txBody>
      </p:sp>
      <p:pic>
        <p:nvPicPr>
          <p:cNvPr id="4" name="Рисунок 3" descr="Logo-Waffen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636"/>
            <a:ext cx="7686465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   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захоплення</a:t>
            </a:r>
            <a:r>
              <a:rPr lang="ru-RU" sz="2000" dirty="0" smtClean="0"/>
              <a:t> Радянської </a:t>
            </a:r>
            <a:r>
              <a:rPr lang="ru-RU" sz="2000" dirty="0" err="1" smtClean="0"/>
              <a:t>армією</a:t>
            </a:r>
            <a:r>
              <a:rPr lang="ru-RU" sz="2000" dirty="0" smtClean="0"/>
              <a:t> Тюрінгії </a:t>
            </a:r>
            <a:r>
              <a:rPr lang="ru-RU" sz="2000" dirty="0" err="1" smtClean="0"/>
              <a:t>навесні</a:t>
            </a:r>
            <a:r>
              <a:rPr lang="ru-RU" sz="2000" dirty="0" smtClean="0"/>
              <a:t> 1945, </a:t>
            </a:r>
            <a:r>
              <a:rPr lang="ru-RU" sz="2000" dirty="0" err="1" smtClean="0"/>
              <a:t>зброярська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фірма</a:t>
            </a:r>
            <a:r>
              <a:rPr lang="ru-RU" sz="2000" dirty="0" smtClean="0"/>
              <a:t> </a:t>
            </a:r>
            <a:r>
              <a:rPr lang="ru-RU" sz="2000" dirty="0" err="1" smtClean="0"/>
              <a:t>Шмайсера</a:t>
            </a:r>
            <a:r>
              <a:rPr lang="ru-RU" sz="2000" dirty="0" smtClean="0"/>
              <a:t> «</a:t>
            </a:r>
            <a:r>
              <a:rPr lang="ru-RU" sz="2000" dirty="0" err="1" smtClean="0"/>
              <a:t>Хенель</a:t>
            </a:r>
            <a:r>
              <a:rPr lang="ru-RU" sz="2000" dirty="0" smtClean="0"/>
              <a:t>» («</a:t>
            </a:r>
            <a:r>
              <a:rPr lang="en-US" sz="2000" dirty="0" smtClean="0"/>
              <a:t>C.G. </a:t>
            </a:r>
            <a:r>
              <a:rPr lang="en-US" sz="2000" dirty="0" err="1" smtClean="0"/>
              <a:t>Haenel</a:t>
            </a:r>
            <a:r>
              <a:rPr lang="en-US" sz="2000" dirty="0" smtClean="0"/>
              <a:t>») </a:t>
            </a:r>
            <a:r>
              <a:rPr lang="ru-RU" sz="2000" dirty="0" err="1" smtClean="0"/>
              <a:t>опинилась</a:t>
            </a:r>
            <a:r>
              <a:rPr lang="ru-RU" sz="2000" dirty="0" smtClean="0"/>
              <a:t> в </a:t>
            </a:r>
            <a:r>
              <a:rPr lang="ru-RU" sz="2000" dirty="0" err="1" smtClean="0"/>
              <a:t>зоні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радянських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військ</a:t>
            </a:r>
            <a:r>
              <a:rPr lang="ru-RU" sz="2000" dirty="0" smtClean="0"/>
              <a:t>. До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Гуго</a:t>
            </a:r>
            <a:r>
              <a:rPr lang="ru-RU" sz="2000" dirty="0" smtClean="0"/>
              <a:t> </a:t>
            </a:r>
            <a:r>
              <a:rPr lang="ru-RU" sz="2000" dirty="0" err="1" smtClean="0"/>
              <a:t>Шмайсер</a:t>
            </a:r>
            <a:r>
              <a:rPr lang="ru-RU" sz="2000" dirty="0" smtClean="0"/>
              <a:t>, як «</a:t>
            </a:r>
            <a:r>
              <a:rPr lang="ru-RU" sz="2000" dirty="0" err="1" smtClean="0"/>
              <a:t>батько</a:t>
            </a:r>
            <a:r>
              <a:rPr lang="ru-RU" sz="2000" dirty="0" smtClean="0"/>
              <a:t>» «Самозарядного </a:t>
            </a:r>
            <a:r>
              <a:rPr lang="ru-RU" sz="2000" dirty="0" err="1" smtClean="0"/>
              <a:t>карабіну</a:t>
            </a:r>
            <a:r>
              <a:rPr lang="ru-RU" sz="2000" dirty="0" smtClean="0"/>
              <a:t> </a:t>
            </a:r>
            <a:r>
              <a:rPr lang="ru-RU" sz="2000" dirty="0" err="1" smtClean="0"/>
              <a:t>Шмайсера</a:t>
            </a:r>
            <a:r>
              <a:rPr lang="ru-RU" sz="2000" dirty="0" smtClean="0"/>
              <a:t>» та </a:t>
            </a:r>
            <a:r>
              <a:rPr lang="ru-RU" sz="2000" dirty="0" err="1" smtClean="0"/>
              <a:t>багатьох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стрілецької</a:t>
            </a:r>
            <a:r>
              <a:rPr lang="ru-RU" sz="2000" dirty="0" smtClean="0"/>
              <a:t> зброї для Вермахту 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фірма</a:t>
            </a:r>
            <a:r>
              <a:rPr lang="ru-RU" sz="2000" dirty="0" smtClean="0"/>
              <a:t> із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</a:t>
            </a:r>
            <a:r>
              <a:rPr lang="ru-RU" sz="2000" dirty="0" err="1" smtClean="0"/>
              <a:t>зброярів</a:t>
            </a:r>
            <a:r>
              <a:rPr lang="ru-RU" sz="2000" dirty="0" smtClean="0"/>
              <a:t> Зуль 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менш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відомі</a:t>
            </a:r>
            <a:r>
              <a:rPr lang="ru-RU" sz="2000" dirty="0" smtClean="0"/>
              <a:t> в </a:t>
            </a:r>
            <a:r>
              <a:rPr lang="ru-RU" sz="2000" dirty="0" err="1" smtClean="0"/>
              <a:t>Німеччині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фірми</a:t>
            </a:r>
            <a:r>
              <a:rPr lang="ru-RU" sz="2000" dirty="0" smtClean="0"/>
              <a:t> «</a:t>
            </a:r>
            <a:r>
              <a:rPr lang="ru-RU" sz="2000" dirty="0" err="1" smtClean="0"/>
              <a:t>Зімсон</a:t>
            </a:r>
            <a:r>
              <a:rPr lang="ru-RU" sz="2000" dirty="0" smtClean="0"/>
              <a:t>» та «Вальтер».</a:t>
            </a:r>
          </a:p>
          <a:p>
            <a:r>
              <a:rPr lang="ru-RU" sz="2000" dirty="0" smtClean="0"/>
              <a:t>    В </a:t>
            </a:r>
            <a:r>
              <a:rPr lang="ru-RU" sz="2000" dirty="0" err="1" smtClean="0"/>
              <a:t>серпні</a:t>
            </a:r>
            <a:r>
              <a:rPr lang="ru-RU" sz="2000" dirty="0" smtClean="0"/>
              <a:t> 1945 </a:t>
            </a:r>
            <a:r>
              <a:rPr lang="ru-RU" sz="2000" dirty="0" err="1" smtClean="0"/>
              <a:t>фірма</a:t>
            </a:r>
            <a:r>
              <a:rPr lang="ru-RU" sz="2000" dirty="0" smtClean="0"/>
              <a:t> «</a:t>
            </a:r>
            <a:r>
              <a:rPr lang="ru-RU" sz="2000" dirty="0" err="1" smtClean="0"/>
              <a:t>Хенель</a:t>
            </a:r>
            <a:r>
              <a:rPr lang="ru-RU" sz="2000" dirty="0" smtClean="0"/>
              <a:t>» за наказом радянської </a:t>
            </a:r>
            <a:r>
              <a:rPr lang="ru-RU" sz="2000" dirty="0" err="1" smtClean="0"/>
              <a:t>адміністрації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виготовила</a:t>
            </a:r>
            <a:r>
              <a:rPr lang="ru-RU" sz="2000" dirty="0" smtClean="0"/>
              <a:t> 50 штук </a:t>
            </a:r>
            <a:r>
              <a:rPr lang="en-US" sz="2000" i="1" dirty="0" err="1" smtClean="0"/>
              <a:t>StG</a:t>
            </a:r>
            <a:r>
              <a:rPr lang="en-US" sz="2000" i="1" dirty="0" smtClean="0"/>
              <a:t> 44</a:t>
            </a:r>
            <a:r>
              <a:rPr lang="en-US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до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озброєнні</a:t>
            </a:r>
            <a:r>
              <a:rPr lang="ru-RU" sz="2000" dirty="0" smtClean="0"/>
              <a:t> вермахту, </a:t>
            </a:r>
            <a:r>
              <a:rPr lang="ru-RU" sz="2000" dirty="0" err="1" smtClean="0"/>
              <a:t>і</a:t>
            </a:r>
            <a:r>
              <a:rPr lang="ru-RU" sz="2000" dirty="0" smtClean="0"/>
              <a:t> передала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Червоній</a:t>
            </a:r>
            <a:r>
              <a:rPr lang="ru-RU" sz="2000" dirty="0" smtClean="0"/>
              <a:t> Армії на </a:t>
            </a:r>
            <a:r>
              <a:rPr lang="ru-RU" sz="2000" dirty="0" err="1" smtClean="0"/>
              <a:t>технічну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експертизу</a:t>
            </a:r>
            <a:r>
              <a:rPr lang="ru-RU" sz="2000" dirty="0" smtClean="0"/>
              <a:t>.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радянська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окупаційна</a:t>
            </a:r>
            <a:r>
              <a:rPr lang="ru-RU" sz="2000" dirty="0" smtClean="0"/>
              <a:t> </a:t>
            </a:r>
            <a:r>
              <a:rPr lang="ru-RU" sz="2000" dirty="0" err="1" smtClean="0"/>
              <a:t>адміністрація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конфіскувала</a:t>
            </a:r>
            <a:r>
              <a:rPr lang="ru-RU" sz="2000" dirty="0" smtClean="0"/>
              <a:t> 10.785 </a:t>
            </a:r>
            <a:r>
              <a:rPr lang="ru-RU" sz="2000" dirty="0" err="1" smtClean="0"/>
              <a:t>аркушів</a:t>
            </a:r>
            <a:r>
              <a:rPr lang="ru-RU" sz="2000" dirty="0" smtClean="0"/>
              <a:t> </a:t>
            </a:r>
            <a:r>
              <a:rPr lang="ru-RU" sz="2000" dirty="0" err="1" smtClean="0"/>
              <a:t>креслень</a:t>
            </a:r>
            <a:r>
              <a:rPr lang="ru-RU" sz="2000" dirty="0" smtClean="0"/>
              <a:t> та </a:t>
            </a:r>
            <a:r>
              <a:rPr lang="ru-RU" sz="2000" dirty="0" err="1" smtClean="0"/>
              <a:t>технічної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документації</a:t>
            </a:r>
            <a:r>
              <a:rPr lang="ru-RU" sz="2000" dirty="0" smtClean="0"/>
              <a:t> </a:t>
            </a:r>
            <a:r>
              <a:rPr lang="en-US" sz="2000" i="1" dirty="0" err="1" smtClean="0"/>
              <a:t>StG</a:t>
            </a:r>
            <a:r>
              <a:rPr lang="en-US" sz="2000" i="1" dirty="0" smtClean="0"/>
              <a:t> 44</a:t>
            </a:r>
            <a:r>
              <a:rPr lang="en-US" sz="2000" dirty="0" smtClean="0"/>
              <a:t>, </a:t>
            </a:r>
            <a:r>
              <a:rPr lang="ru-RU" sz="2000" dirty="0" smtClean="0"/>
              <a:t>а самого, </a:t>
            </a:r>
            <a:r>
              <a:rPr lang="ru-RU" sz="2000" dirty="0" err="1" smtClean="0"/>
              <a:t>Гуго</a:t>
            </a:r>
            <a:r>
              <a:rPr lang="ru-RU" sz="2000" dirty="0" smtClean="0"/>
              <a:t> </a:t>
            </a:r>
            <a:r>
              <a:rPr lang="ru-RU" sz="2000" dirty="0" err="1" smtClean="0"/>
              <a:t>Шмайсера</a:t>
            </a:r>
            <a:r>
              <a:rPr lang="ru-RU" sz="2000" dirty="0" smtClean="0"/>
              <a:t>,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родину та </a:t>
            </a:r>
            <a:r>
              <a:rPr lang="ru-RU" sz="2000" dirty="0" err="1" smtClean="0"/>
              <a:t>багатьох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співробітників</a:t>
            </a:r>
            <a:r>
              <a:rPr lang="ru-RU" sz="2000" dirty="0" smtClean="0"/>
              <a:t> з </a:t>
            </a:r>
            <a:r>
              <a:rPr lang="ru-RU" sz="2000" dirty="0" err="1" smtClean="0"/>
              <a:t>сім'ями</a:t>
            </a:r>
            <a:r>
              <a:rPr lang="ru-RU" sz="2000" dirty="0" smtClean="0"/>
              <a:t> у </a:t>
            </a:r>
            <a:r>
              <a:rPr lang="ru-RU" sz="2000" dirty="0" err="1" smtClean="0"/>
              <a:t>жовтні</a:t>
            </a:r>
            <a:r>
              <a:rPr lang="ru-RU" sz="2000" dirty="0" smtClean="0"/>
              <a:t> 1945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вивезено</a:t>
            </a:r>
            <a:r>
              <a:rPr lang="ru-RU" sz="2000" dirty="0" smtClean="0"/>
              <a:t> так званою «</a:t>
            </a:r>
            <a:r>
              <a:rPr lang="ru-RU" sz="2000" dirty="0" err="1" smtClean="0"/>
              <a:t>Технічною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Комісією</a:t>
            </a:r>
            <a:r>
              <a:rPr lang="ru-RU" sz="2000" dirty="0" smtClean="0"/>
              <a:t> Радянської Армії» на роботу до «шарашки» в Іжевськ. Як скромно потім </a:t>
            </a:r>
            <a:r>
              <a:rPr lang="ru-RU" sz="2000" dirty="0" err="1" smtClean="0"/>
              <a:t>зізнався</a:t>
            </a:r>
            <a:r>
              <a:rPr lang="ru-RU" sz="2000" dirty="0" smtClean="0"/>
              <a:t> Г. </a:t>
            </a:r>
            <a:r>
              <a:rPr lang="ru-RU" sz="2000" dirty="0" err="1" smtClean="0"/>
              <a:t>Шмайсер</a:t>
            </a:r>
            <a:r>
              <a:rPr lang="ru-RU" sz="2000" dirty="0" smtClean="0"/>
              <a:t>, він «</a:t>
            </a:r>
            <a:r>
              <a:rPr lang="ru-RU" sz="2000" dirty="0" err="1" smtClean="0"/>
              <a:t>допоміг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росіянам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кількома</a:t>
            </a:r>
            <a:r>
              <a:rPr lang="ru-RU" sz="2000" dirty="0" smtClean="0"/>
              <a:t> </a:t>
            </a:r>
            <a:r>
              <a:rPr lang="ru-RU" sz="2000" dirty="0" err="1" smtClean="0"/>
              <a:t>порадами</a:t>
            </a:r>
            <a:r>
              <a:rPr lang="ru-RU" sz="2000" dirty="0" smtClean="0"/>
              <a:t> в </a:t>
            </a:r>
            <a:r>
              <a:rPr lang="ru-RU" sz="2000" dirty="0" err="1" smtClean="0"/>
              <a:t>справі</a:t>
            </a:r>
            <a:r>
              <a:rPr lang="ru-RU" sz="2000" dirty="0" smtClean="0"/>
              <a:t> холодного </a:t>
            </a:r>
            <a:r>
              <a:rPr lang="ru-RU" sz="2000" dirty="0" err="1" smtClean="0"/>
              <a:t>штампування</a:t>
            </a:r>
            <a:r>
              <a:rPr lang="ru-RU" sz="2000" dirty="0" smtClean="0"/>
              <a:t>». </a:t>
            </a:r>
            <a:r>
              <a:rPr lang="ru-RU" sz="2000" dirty="0" err="1" smtClean="0"/>
              <a:t>Гуго</a:t>
            </a:r>
            <a:r>
              <a:rPr lang="ru-RU" sz="2000" dirty="0" smtClean="0"/>
              <a:t> </a:t>
            </a:r>
            <a:r>
              <a:rPr lang="ru-RU" sz="2000" dirty="0" err="1" smtClean="0"/>
              <a:t>Шмайсер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звільнений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повернувся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Німеччини</a:t>
            </a:r>
            <a:r>
              <a:rPr lang="ru-RU" sz="2000" dirty="0" smtClean="0"/>
              <a:t> в 1952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невдовзі</a:t>
            </a:r>
            <a:r>
              <a:rPr lang="ru-RU" sz="2000" dirty="0" smtClean="0"/>
              <a:t> помер.</a:t>
            </a:r>
          </a:p>
          <a:p>
            <a:r>
              <a:rPr lang="ru-RU" sz="2000" dirty="0" smtClean="0"/>
              <a:t>   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система АК все ж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відрізнялась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en-US" sz="2000" dirty="0" err="1" smtClean="0"/>
              <a:t>StG</a:t>
            </a:r>
            <a:r>
              <a:rPr lang="en-US" sz="2000" dirty="0" smtClean="0"/>
              <a:t> 44: </a:t>
            </a:r>
            <a:r>
              <a:rPr lang="ru-RU" sz="2000" dirty="0" err="1" smtClean="0"/>
              <a:t>калібром</a:t>
            </a:r>
            <a:r>
              <a:rPr lang="ru-RU" sz="2000" dirty="0" smtClean="0"/>
              <a:t>, принципом </a:t>
            </a:r>
            <a:r>
              <a:rPr lang="ru-RU" sz="2000" dirty="0" err="1" smtClean="0"/>
              <a:t>дії</a:t>
            </a:r>
            <a:r>
              <a:rPr lang="ru-RU" sz="2000" dirty="0" smtClean="0"/>
              <a:t>, затвором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 </a:t>
            </a:r>
            <a:r>
              <a:rPr lang="ru-RU" sz="2000" dirty="0" err="1" smtClean="0"/>
              <a:t>Схожість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полягала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в </a:t>
            </a:r>
            <a:r>
              <a:rPr lang="ru-RU" sz="2000" dirty="0" err="1" smtClean="0"/>
              <a:t>зовнішньому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.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ж </a:t>
            </a:r>
            <a:r>
              <a:rPr lang="ru-RU" sz="2000" dirty="0" err="1" smtClean="0"/>
              <a:t>порівняти</a:t>
            </a:r>
            <a:r>
              <a:rPr lang="ru-RU" sz="2000" dirty="0" smtClean="0"/>
              <a:t> </a:t>
            </a:r>
            <a:r>
              <a:rPr lang="ru-RU" sz="2000" dirty="0" err="1" smtClean="0"/>
              <a:t>Шмайсер</a:t>
            </a:r>
            <a:r>
              <a:rPr lang="ru-RU" sz="2000" dirty="0" smtClean="0"/>
              <a:t> зразка 43-го року та </a:t>
            </a:r>
            <a:r>
              <a:rPr lang="ru-RU" sz="2000" dirty="0" err="1" smtClean="0"/>
              <a:t>сучасний</a:t>
            </a:r>
            <a:r>
              <a:rPr lang="ru-RU" sz="2000" dirty="0" smtClean="0"/>
              <a:t> АК-74 — </a:t>
            </a:r>
            <a:r>
              <a:rPr lang="ru-RU" sz="2000" dirty="0" err="1" smtClean="0"/>
              <a:t>безперечно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відрізняється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принцип </a:t>
            </a:r>
            <a:r>
              <a:rPr lang="ru-RU" sz="2000" dirty="0" err="1" smtClean="0"/>
              <a:t>дії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вигляд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</a:t>
            </a:r>
            <a:r>
              <a:rPr lang="ru-RU" dirty="0" err="1" smtClean="0"/>
              <a:t>Цікавим</a:t>
            </a:r>
            <a:r>
              <a:rPr lang="ru-RU" dirty="0" smtClean="0"/>
              <a:t> фактом </a:t>
            </a:r>
            <a:r>
              <a:rPr lang="ru-RU" dirty="0" err="1" smtClean="0"/>
              <a:t>є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в наш час </a:t>
            </a:r>
            <a:r>
              <a:rPr lang="ru-RU" dirty="0" err="1" smtClean="0"/>
              <a:t>навіть</a:t>
            </a:r>
            <a:r>
              <a:rPr lang="ru-RU" dirty="0" smtClean="0"/>
              <a:t> в </a:t>
            </a:r>
            <a:r>
              <a:rPr lang="ru-RU" dirty="0" err="1" smtClean="0"/>
              <a:t>експозиції</a:t>
            </a:r>
            <a:r>
              <a:rPr lang="ru-RU" dirty="0" smtClean="0"/>
              <a:t> </a:t>
            </a:r>
            <a:r>
              <a:rPr lang="ru-RU" dirty="0" err="1" smtClean="0"/>
              <a:t>російського</a:t>
            </a:r>
            <a:r>
              <a:rPr lang="ru-RU" dirty="0" smtClean="0"/>
              <a:t> Музейного комплексу </a:t>
            </a:r>
            <a:r>
              <a:rPr lang="ru-RU" dirty="0" err="1" smtClean="0"/>
              <a:t>стрілецької</a:t>
            </a:r>
            <a:r>
              <a:rPr lang="ru-RU" dirty="0" smtClean="0"/>
              <a:t> зброї </a:t>
            </a:r>
            <a:r>
              <a:rPr lang="ru-RU" dirty="0" err="1" smtClean="0"/>
              <a:t>імені</a:t>
            </a:r>
            <a:r>
              <a:rPr lang="ru-RU" dirty="0" smtClean="0"/>
              <a:t> М. Т. Калашникова (м. Іжевськ)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жодного</a:t>
            </a:r>
            <a:r>
              <a:rPr lang="ru-RU" dirty="0" smtClean="0"/>
              <a:t> патенту або </a:t>
            </a:r>
            <a:r>
              <a:rPr lang="ru-RU" dirty="0" err="1" smtClean="0"/>
              <a:t>авторського</a:t>
            </a:r>
            <a:r>
              <a:rPr lang="ru-RU" dirty="0" smtClean="0"/>
              <a:t> </a:t>
            </a:r>
            <a:r>
              <a:rPr lang="ru-RU" dirty="0" err="1" smtClean="0"/>
              <a:t>свідоцтва</a:t>
            </a:r>
            <a:r>
              <a:rPr lang="ru-RU" dirty="0" smtClean="0"/>
              <a:t> на винаходи М. Калашникова з </a:t>
            </a:r>
            <a:r>
              <a:rPr lang="ru-RU" dirty="0" err="1" smtClean="0"/>
              <a:t>конкретним</a:t>
            </a:r>
            <a:r>
              <a:rPr lang="ru-RU" dirty="0" smtClean="0"/>
              <a:t> </a:t>
            </a:r>
            <a:r>
              <a:rPr lang="ru-RU" dirty="0" err="1" smtClean="0"/>
              <a:t>описом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винаходу</a:t>
            </a:r>
            <a:r>
              <a:rPr lang="ru-RU" dirty="0" smtClean="0"/>
              <a:t>. В </a:t>
            </a:r>
            <a:r>
              <a:rPr lang="ru-RU" dirty="0" err="1" smtClean="0"/>
              <a:t>представлених</a:t>
            </a:r>
            <a:r>
              <a:rPr lang="ru-RU" dirty="0" smtClean="0"/>
              <a:t> документах </a:t>
            </a:r>
            <a:r>
              <a:rPr lang="ru-RU" dirty="0" err="1" smtClean="0"/>
              <a:t>вказано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видані</a:t>
            </a:r>
            <a:r>
              <a:rPr lang="ru-RU" dirty="0" smtClean="0"/>
              <a:t> «за </a:t>
            </a:r>
            <a:r>
              <a:rPr lang="ru-RU" dirty="0" err="1" smtClean="0"/>
              <a:t>винахід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військової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». В </a:t>
            </a:r>
            <a:r>
              <a:rPr lang="ru-RU" dirty="0" err="1" smtClean="0"/>
              <a:t>експозиції</a:t>
            </a:r>
            <a:r>
              <a:rPr lang="ru-RU" dirty="0" smtClean="0"/>
              <a:t> авторських </a:t>
            </a:r>
            <a:r>
              <a:rPr lang="ru-RU" dirty="0" err="1" smtClean="0"/>
              <a:t>свідоцтв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нема </a:t>
            </a:r>
            <a:r>
              <a:rPr lang="ru-RU" dirty="0" err="1" smtClean="0"/>
              <a:t>ані</a:t>
            </a:r>
            <a:r>
              <a:rPr lang="ru-RU" dirty="0" smtClean="0"/>
              <a:t> </a:t>
            </a:r>
            <a:r>
              <a:rPr lang="ru-RU" dirty="0" err="1" smtClean="0"/>
              <a:t>рефератів</a:t>
            </a:r>
            <a:r>
              <a:rPr lang="ru-RU" dirty="0" smtClean="0"/>
              <a:t>, </a:t>
            </a:r>
            <a:r>
              <a:rPr lang="ru-RU" dirty="0" err="1" smtClean="0"/>
              <a:t>ані</a:t>
            </a:r>
            <a:r>
              <a:rPr lang="ru-RU" dirty="0" smtClean="0"/>
              <a:t> </a:t>
            </a:r>
            <a:r>
              <a:rPr lang="ru-RU" dirty="0" err="1" smtClean="0"/>
              <a:t>описів</a:t>
            </a:r>
            <a:r>
              <a:rPr lang="ru-RU" dirty="0" smtClean="0"/>
              <a:t> </a:t>
            </a:r>
            <a:r>
              <a:rPr lang="ru-RU" dirty="0" err="1" smtClean="0"/>
              <a:t>винаходів</a:t>
            </a:r>
            <a:r>
              <a:rPr lang="ru-RU" dirty="0" smtClean="0"/>
              <a:t> </a:t>
            </a:r>
            <a:r>
              <a:rPr lang="ru-RU" dirty="0" err="1" smtClean="0"/>
              <a:t>власне</a:t>
            </a:r>
            <a:r>
              <a:rPr lang="ru-RU" dirty="0" smtClean="0"/>
              <a:t> Калашникова, тому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з автоматом АК-47 </a:t>
            </a:r>
            <a:r>
              <a:rPr lang="ru-RU" dirty="0" err="1" smtClean="0"/>
              <a:t>нез'ясований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стосується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дат </a:t>
            </a:r>
            <a:r>
              <a:rPr lang="ru-RU" dirty="0" err="1" smtClean="0"/>
              <a:t>видачі</a:t>
            </a:r>
            <a:r>
              <a:rPr lang="ru-RU" dirty="0" smtClean="0"/>
              <a:t> </a:t>
            </a:r>
            <a:r>
              <a:rPr lang="ru-RU" dirty="0" err="1" smtClean="0"/>
              <a:t>свідоцтв</a:t>
            </a:r>
            <a:r>
              <a:rPr lang="ru-RU" dirty="0" smtClean="0"/>
              <a:t>. В </a:t>
            </a:r>
            <a:r>
              <a:rPr lang="ru-RU" dirty="0" err="1" smtClean="0"/>
              <a:t>експозиції</a:t>
            </a:r>
            <a:r>
              <a:rPr lang="ru-RU" dirty="0" smtClean="0"/>
              <a:t> </a:t>
            </a:r>
            <a:r>
              <a:rPr lang="ru-RU" dirty="0" err="1" smtClean="0"/>
              <a:t>присутній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патент на </a:t>
            </a:r>
            <a:r>
              <a:rPr lang="ru-RU" dirty="0" err="1" smtClean="0"/>
              <a:t>автоматичну</a:t>
            </a:r>
            <a:r>
              <a:rPr lang="ru-RU" dirty="0" smtClean="0"/>
              <a:t> </a:t>
            </a:r>
            <a:r>
              <a:rPr lang="ru-RU" dirty="0" err="1" smtClean="0"/>
              <a:t>зброю</a:t>
            </a:r>
            <a:r>
              <a:rPr lang="ru-RU" dirty="0" smtClean="0"/>
              <a:t> «Автомат Калашникова», </a:t>
            </a:r>
            <a:r>
              <a:rPr lang="ru-RU" dirty="0" err="1" smtClean="0"/>
              <a:t>виданий</a:t>
            </a:r>
            <a:r>
              <a:rPr lang="ru-RU" dirty="0" smtClean="0"/>
              <a:t> у 1997 р. «</a:t>
            </a:r>
            <a:r>
              <a:rPr lang="ru-RU" dirty="0" err="1" smtClean="0"/>
              <a:t>Євразійскім</a:t>
            </a:r>
            <a:r>
              <a:rPr lang="ru-RU" dirty="0" smtClean="0"/>
              <a:t> </a:t>
            </a:r>
            <a:r>
              <a:rPr lang="ru-RU" dirty="0" err="1" smtClean="0"/>
              <a:t>Патентним</a:t>
            </a:r>
            <a:r>
              <a:rPr lang="ru-RU" dirty="0" smtClean="0"/>
              <a:t> </a:t>
            </a:r>
            <a:r>
              <a:rPr lang="ru-RU" dirty="0" err="1" smtClean="0"/>
              <a:t>вєдомством</a:t>
            </a:r>
            <a:r>
              <a:rPr lang="ru-RU" dirty="0" smtClean="0"/>
              <a:t>» (заявка № 970145) </a:t>
            </a:r>
            <a:r>
              <a:rPr lang="ru-RU" dirty="0" err="1" smtClean="0"/>
              <a:t>групі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 — Михайло Калашников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Віктор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Цікаві факти і міфи про 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 smtClean="0"/>
              <a:t>    Автомат Калашникова </a:t>
            </a:r>
            <a:r>
              <a:rPr lang="ru-RU" sz="3100" b="1" dirty="0" err="1" smtClean="0"/>
              <a:t>пробиває</a:t>
            </a:r>
            <a:r>
              <a:rPr lang="ru-RU" sz="3100" b="1" dirty="0" smtClean="0"/>
              <a:t> рейку.</a:t>
            </a:r>
            <a:r>
              <a:rPr lang="ru-RU" sz="3100" dirty="0" smtClean="0"/>
              <a:t> </a:t>
            </a:r>
            <a:r>
              <a:rPr lang="ru-RU" sz="3100" dirty="0" err="1" smtClean="0"/>
              <a:t>Насправді</a:t>
            </a:r>
            <a:r>
              <a:rPr lang="ru-RU" sz="3100" dirty="0" smtClean="0"/>
              <a:t> </a:t>
            </a:r>
            <a:r>
              <a:rPr lang="ru-RU" sz="3100" dirty="0" err="1" smtClean="0"/>
              <a:t>енергія</a:t>
            </a:r>
            <a:r>
              <a:rPr lang="ru-RU" sz="3100" dirty="0" smtClean="0"/>
              <a:t> 7,62-мм </a:t>
            </a:r>
            <a:r>
              <a:rPr lang="ru-RU" sz="3100" dirty="0" err="1" smtClean="0"/>
              <a:t>бронебійної</a:t>
            </a:r>
            <a:r>
              <a:rPr lang="ru-RU" sz="3100" dirty="0" smtClean="0"/>
              <a:t> </a:t>
            </a:r>
            <a:r>
              <a:rPr lang="ru-RU" sz="3100" dirty="0" err="1" smtClean="0"/>
              <a:t>кулі</a:t>
            </a:r>
            <a:r>
              <a:rPr lang="ru-RU" sz="3100" dirty="0" smtClean="0"/>
              <a:t>, </a:t>
            </a:r>
            <a:r>
              <a:rPr lang="ru-RU" sz="3100" dirty="0" err="1" smtClean="0"/>
              <a:t>випущеної</a:t>
            </a:r>
            <a:r>
              <a:rPr lang="ru-RU" sz="3100" dirty="0" smtClean="0"/>
              <a:t> з АК-47 або АКМ </a:t>
            </a:r>
            <a:r>
              <a:rPr lang="ru-RU" sz="3100" dirty="0" err="1" smtClean="0"/>
              <a:t>трохи</a:t>
            </a:r>
            <a:r>
              <a:rPr lang="ru-RU" sz="3100" dirty="0" smtClean="0"/>
              <a:t> </a:t>
            </a:r>
            <a:r>
              <a:rPr lang="ru-RU" sz="3100" dirty="0" err="1" smtClean="0"/>
              <a:t>менше</a:t>
            </a:r>
            <a:r>
              <a:rPr lang="ru-RU" sz="3100" dirty="0" smtClean="0"/>
              <a:t> </a:t>
            </a:r>
            <a:r>
              <a:rPr lang="ru-RU" sz="3100" dirty="0" err="1" smtClean="0"/>
              <a:t>ніж</a:t>
            </a:r>
            <a:r>
              <a:rPr lang="ru-RU" sz="3100" dirty="0" smtClean="0"/>
              <a:t> 2000 Дж, </a:t>
            </a:r>
            <a:r>
              <a:rPr lang="ru-RU" sz="3100" dirty="0" err="1" smtClean="0"/>
              <a:t>і</a:t>
            </a:r>
            <a:r>
              <a:rPr lang="ru-RU" sz="3100" dirty="0" smtClean="0"/>
              <a:t> </a:t>
            </a:r>
            <a:r>
              <a:rPr lang="ru-RU" sz="3100" dirty="0" err="1" smtClean="0"/>
              <a:t>пробиває</a:t>
            </a:r>
            <a:r>
              <a:rPr lang="ru-RU" sz="3100" dirty="0" smtClean="0"/>
              <a:t> </a:t>
            </a:r>
            <a:r>
              <a:rPr lang="ru-RU" sz="3100" dirty="0" err="1" smtClean="0"/>
              <a:t>стальний</a:t>
            </a:r>
            <a:r>
              <a:rPr lang="ru-RU" sz="3100" dirty="0" smtClean="0"/>
              <a:t> лист до 7 мм. </a:t>
            </a:r>
            <a:r>
              <a:rPr lang="ru-RU" sz="3100" dirty="0" err="1" smtClean="0"/>
              <a:t>Шийка</a:t>
            </a:r>
            <a:r>
              <a:rPr lang="ru-RU" sz="3100" dirty="0" smtClean="0"/>
              <a:t> (</a:t>
            </a:r>
            <a:r>
              <a:rPr lang="ru-RU" sz="3100" dirty="0" err="1" smtClean="0"/>
              <a:t>найтонша</a:t>
            </a:r>
            <a:r>
              <a:rPr lang="ru-RU" sz="3100" dirty="0" smtClean="0"/>
              <a:t> </a:t>
            </a:r>
            <a:r>
              <a:rPr lang="ru-RU" sz="3100" dirty="0" err="1" smtClean="0"/>
              <a:t>частина</a:t>
            </a:r>
            <a:r>
              <a:rPr lang="ru-RU" sz="3100" dirty="0" smtClean="0"/>
              <a:t>) рейки дорівнює 20 мм - </a:t>
            </a:r>
            <a:r>
              <a:rPr lang="ru-RU" sz="3100" dirty="0" err="1" smtClean="0"/>
              <a:t>тобто</a:t>
            </a:r>
            <a:r>
              <a:rPr lang="ru-RU" sz="3100" dirty="0" smtClean="0"/>
              <a:t> в три рази </a:t>
            </a:r>
            <a:r>
              <a:rPr lang="ru-RU" sz="3100" dirty="0" err="1" smtClean="0"/>
              <a:t>перевищує</a:t>
            </a:r>
            <a:r>
              <a:rPr lang="ru-RU" sz="3100" dirty="0" smtClean="0"/>
              <a:t> </a:t>
            </a:r>
            <a:r>
              <a:rPr lang="ru-RU" sz="3100" dirty="0" err="1" smtClean="0"/>
              <a:t>можливості</a:t>
            </a:r>
            <a:r>
              <a:rPr lang="ru-RU" sz="3100" dirty="0" smtClean="0"/>
              <a:t> автомата Калашникова. Не </a:t>
            </a:r>
            <a:r>
              <a:rPr lang="ru-RU" sz="3100" dirty="0" err="1" smtClean="0"/>
              <a:t>існує</a:t>
            </a:r>
            <a:r>
              <a:rPr lang="ru-RU" sz="3100" dirty="0" smtClean="0"/>
              <a:t> </a:t>
            </a:r>
            <a:r>
              <a:rPr lang="ru-RU" sz="3100" dirty="0" err="1" smtClean="0"/>
              <a:t>жодного</a:t>
            </a:r>
            <a:r>
              <a:rPr lang="ru-RU" sz="3100" dirty="0" smtClean="0"/>
              <a:t> </a:t>
            </a:r>
            <a:r>
              <a:rPr lang="ru-RU" sz="3100" dirty="0" err="1" smtClean="0"/>
              <a:t>випадку</a:t>
            </a:r>
            <a:r>
              <a:rPr lang="ru-RU" sz="3100" dirty="0" smtClean="0"/>
              <a:t>, в </a:t>
            </a:r>
            <a:r>
              <a:rPr lang="ru-RU" sz="3100" dirty="0" err="1" smtClean="0"/>
              <a:t>якому</a:t>
            </a:r>
            <a:r>
              <a:rPr lang="ru-RU" sz="3100" dirty="0" smtClean="0"/>
              <a:t> </a:t>
            </a:r>
            <a:r>
              <a:rPr lang="ru-RU" sz="3100" dirty="0" err="1" smtClean="0"/>
              <a:t>було</a:t>
            </a:r>
            <a:r>
              <a:rPr lang="ru-RU" sz="3100" dirty="0" smtClean="0"/>
              <a:t> б документально </a:t>
            </a:r>
            <a:r>
              <a:rPr lang="ru-RU" sz="3100" dirty="0" err="1" smtClean="0"/>
              <a:t>зафіксовано</a:t>
            </a:r>
            <a:r>
              <a:rPr lang="ru-RU" sz="3100" dirty="0" smtClean="0"/>
              <a:t>, </a:t>
            </a:r>
            <a:r>
              <a:rPr lang="ru-RU" sz="3100" dirty="0" err="1" smtClean="0"/>
              <a:t>що</a:t>
            </a:r>
            <a:r>
              <a:rPr lang="ru-RU" sz="3100" dirty="0" smtClean="0"/>
              <a:t> автомат Калашникова </a:t>
            </a:r>
            <a:r>
              <a:rPr lang="ru-RU" sz="3100" dirty="0" err="1" smtClean="0"/>
              <a:t>пробиває</a:t>
            </a:r>
            <a:r>
              <a:rPr lang="ru-RU" sz="3100" dirty="0" smtClean="0"/>
              <a:t> рельс.</a:t>
            </a:r>
          </a:p>
          <a:p>
            <a:r>
              <a:rPr lang="ru-RU" sz="3100" b="1" dirty="0" smtClean="0"/>
              <a:t>    Автомат Калашникова </a:t>
            </a:r>
            <a:r>
              <a:rPr lang="ru-RU" sz="3100" b="1" dirty="0" err="1" smtClean="0"/>
              <a:t>дуже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простий</a:t>
            </a:r>
            <a:r>
              <a:rPr lang="ru-RU" sz="3100" b="1" dirty="0" smtClean="0"/>
              <a:t> та </a:t>
            </a:r>
            <a:r>
              <a:rPr lang="ru-RU" sz="3100" b="1" dirty="0" err="1" smtClean="0"/>
              <a:t>надійний</a:t>
            </a:r>
            <a:r>
              <a:rPr lang="ru-RU" sz="3100" b="1" dirty="0" smtClean="0"/>
              <a:t>, </a:t>
            </a:r>
            <a:r>
              <a:rPr lang="ru-RU" sz="3100" b="1" dirty="0" err="1" smtClean="0"/>
              <a:t>його</a:t>
            </a:r>
            <a:r>
              <a:rPr lang="ru-RU" sz="3100" b="1" dirty="0" smtClean="0"/>
              <a:t> не </a:t>
            </a:r>
            <a:r>
              <a:rPr lang="ru-RU" sz="3100" b="1" dirty="0" err="1" smtClean="0"/>
              <a:t>потрібно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чистити</a:t>
            </a:r>
            <a:r>
              <a:rPr lang="ru-RU" sz="3100" b="1" dirty="0" smtClean="0"/>
              <a:t>.</a:t>
            </a:r>
            <a:r>
              <a:rPr lang="ru-RU" sz="3100" dirty="0" smtClean="0"/>
              <a:t> </a:t>
            </a:r>
            <a:r>
              <a:rPr lang="ru-RU" sz="3100" dirty="0" err="1" smtClean="0"/>
              <a:t>Насправді</a:t>
            </a:r>
            <a:r>
              <a:rPr lang="ru-RU" sz="3100" dirty="0" smtClean="0"/>
              <a:t> автомат Калашникова, як </a:t>
            </a:r>
            <a:r>
              <a:rPr lang="ru-RU" sz="3100" dirty="0" err="1" smtClean="0"/>
              <a:t>і</a:t>
            </a:r>
            <a:r>
              <a:rPr lang="ru-RU" sz="3100" dirty="0" smtClean="0"/>
              <a:t> </a:t>
            </a:r>
            <a:r>
              <a:rPr lang="ru-RU" sz="3100" dirty="0" err="1" smtClean="0"/>
              <a:t>будь-який</a:t>
            </a:r>
            <a:r>
              <a:rPr lang="ru-RU" sz="3100" dirty="0" smtClean="0"/>
              <a:t> </a:t>
            </a:r>
            <a:r>
              <a:rPr lang="ru-RU" sz="3100" dirty="0" err="1" smtClean="0"/>
              <a:t>механізм</a:t>
            </a:r>
            <a:r>
              <a:rPr lang="ru-RU" sz="3100" dirty="0" smtClean="0"/>
              <a:t>, </a:t>
            </a:r>
            <a:r>
              <a:rPr lang="ru-RU" sz="3100" dirty="0" err="1" smtClean="0"/>
              <a:t>потребує</a:t>
            </a:r>
            <a:r>
              <a:rPr lang="ru-RU" sz="3100" dirty="0" smtClean="0"/>
              <a:t> регулярного догляду </a:t>
            </a:r>
            <a:r>
              <a:rPr lang="ru-RU" sz="3100" dirty="0" err="1" smtClean="0"/>
              <a:t>і</a:t>
            </a:r>
            <a:r>
              <a:rPr lang="ru-RU" sz="3100" dirty="0" smtClean="0"/>
              <a:t> </a:t>
            </a:r>
            <a:r>
              <a:rPr lang="ru-RU" sz="3100" dirty="0" err="1" smtClean="0"/>
              <a:t>чищення</a:t>
            </a:r>
            <a:r>
              <a:rPr lang="ru-RU" sz="3100" dirty="0" smtClean="0"/>
              <a:t>. </a:t>
            </a:r>
            <a:r>
              <a:rPr lang="ru-RU" sz="3100" dirty="0" err="1" smtClean="0"/>
              <a:t>Чистий</a:t>
            </a:r>
            <a:r>
              <a:rPr lang="ru-RU" sz="3100" dirty="0" smtClean="0"/>
              <a:t> </a:t>
            </a:r>
            <a:r>
              <a:rPr lang="ru-RU" sz="3100" dirty="0" err="1" smtClean="0"/>
              <a:t>і</a:t>
            </a:r>
            <a:r>
              <a:rPr lang="ru-RU" sz="3100" dirty="0" smtClean="0"/>
              <a:t> </a:t>
            </a:r>
            <a:r>
              <a:rPr lang="ru-RU" sz="3100" dirty="0" err="1" smtClean="0"/>
              <a:t>доглянутий</a:t>
            </a:r>
            <a:r>
              <a:rPr lang="ru-RU" sz="3100" dirty="0" smtClean="0"/>
              <a:t> АК </a:t>
            </a:r>
            <a:r>
              <a:rPr lang="ru-RU" sz="3100" dirty="0" err="1" smtClean="0"/>
              <a:t>дійсно</a:t>
            </a:r>
            <a:r>
              <a:rPr lang="ru-RU" sz="3100" dirty="0" smtClean="0"/>
              <a:t> </a:t>
            </a:r>
            <a:r>
              <a:rPr lang="ru-RU" sz="3100" dirty="0" err="1" smtClean="0"/>
              <a:t>може</a:t>
            </a:r>
            <a:r>
              <a:rPr lang="ru-RU" sz="3100" dirty="0" smtClean="0"/>
              <a:t> </a:t>
            </a:r>
            <a:r>
              <a:rPr lang="ru-RU" sz="3100" dirty="0" err="1" smtClean="0"/>
              <a:t>служити</a:t>
            </a:r>
            <a:r>
              <a:rPr lang="ru-RU" sz="3100" dirty="0" smtClean="0"/>
              <a:t> десятки </a:t>
            </a:r>
            <a:r>
              <a:rPr lang="ru-RU" sz="3100" dirty="0" err="1" smtClean="0"/>
              <a:t>років</a:t>
            </a:r>
            <a:r>
              <a:rPr lang="ru-RU" sz="3100" dirty="0" smtClean="0"/>
              <a:t>.</a:t>
            </a:r>
          </a:p>
          <a:p>
            <a:r>
              <a:rPr lang="ru-RU" sz="3100" b="1" dirty="0" smtClean="0"/>
              <a:t>    АК, </a:t>
            </a:r>
            <a:r>
              <a:rPr lang="ru-RU" sz="3100" b="1" dirty="0" err="1" smtClean="0"/>
              <a:t>що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виготовляются</a:t>
            </a:r>
            <a:r>
              <a:rPr lang="ru-RU" sz="3100" b="1" dirty="0" smtClean="0"/>
              <a:t> не на </a:t>
            </a:r>
            <a:r>
              <a:rPr lang="ru-RU" sz="3100" b="1" dirty="0" err="1" smtClean="0"/>
              <a:t>Їжмаші</a:t>
            </a:r>
            <a:r>
              <a:rPr lang="ru-RU" sz="3100" b="1" dirty="0" smtClean="0"/>
              <a:t>, </a:t>
            </a:r>
            <a:r>
              <a:rPr lang="ru-RU" sz="3100" b="1" dirty="0" err="1" smtClean="0"/>
              <a:t>порушують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авторське</a:t>
            </a:r>
            <a:r>
              <a:rPr lang="ru-RU" sz="3100" b="1" dirty="0" smtClean="0"/>
              <a:t> право.</a:t>
            </a:r>
            <a:r>
              <a:rPr lang="ru-RU" sz="3100" dirty="0" smtClean="0"/>
              <a:t> </a:t>
            </a:r>
            <a:r>
              <a:rPr lang="ru-RU" sz="3100" dirty="0" err="1" smtClean="0"/>
              <a:t>Насправді</a:t>
            </a:r>
            <a:r>
              <a:rPr lang="ru-RU" sz="3100" dirty="0" smtClean="0"/>
              <a:t> </a:t>
            </a:r>
            <a:r>
              <a:rPr lang="ru-RU" sz="3100" dirty="0" err="1" smtClean="0"/>
              <a:t>термін</a:t>
            </a:r>
            <a:r>
              <a:rPr lang="ru-RU" sz="3100" dirty="0" smtClean="0"/>
              <a:t> </a:t>
            </a:r>
            <a:r>
              <a:rPr lang="ru-RU" sz="3100" dirty="0" err="1" smtClean="0"/>
              <a:t>дії</a:t>
            </a:r>
            <a:r>
              <a:rPr lang="ru-RU" sz="3100" dirty="0" smtClean="0"/>
              <a:t> патенту на </a:t>
            </a:r>
            <a:r>
              <a:rPr lang="ru-RU" sz="3100" dirty="0" err="1" smtClean="0"/>
              <a:t>промисловий</a:t>
            </a:r>
            <a:r>
              <a:rPr lang="ru-RU" sz="3100" dirty="0" smtClean="0"/>
              <a:t> </a:t>
            </a:r>
            <a:r>
              <a:rPr lang="ru-RU" sz="3100" dirty="0" err="1" smtClean="0"/>
              <a:t>зразок</a:t>
            </a:r>
            <a:r>
              <a:rPr lang="ru-RU" sz="3100" dirty="0" smtClean="0"/>
              <a:t> (</a:t>
            </a:r>
            <a:r>
              <a:rPr lang="ru-RU" sz="3100" dirty="0" err="1" smtClean="0"/>
              <a:t>чим</a:t>
            </a:r>
            <a:r>
              <a:rPr lang="ru-RU" sz="3100" dirty="0" smtClean="0"/>
              <a:t> </a:t>
            </a:r>
            <a:r>
              <a:rPr lang="ru-RU" sz="3100" dirty="0" err="1" smtClean="0"/>
              <a:t>є</a:t>
            </a:r>
            <a:r>
              <a:rPr lang="ru-RU" sz="3100" dirty="0" smtClean="0"/>
              <a:t> автомат Калашникова) </a:t>
            </a:r>
            <a:r>
              <a:rPr lang="ru-RU" sz="3100" dirty="0" err="1" smtClean="0"/>
              <a:t>складає</a:t>
            </a:r>
            <a:r>
              <a:rPr lang="ru-RU" sz="3100" dirty="0" smtClean="0"/>
              <a:t> 15 </a:t>
            </a:r>
            <a:r>
              <a:rPr lang="ru-RU" sz="3100" dirty="0" err="1" smtClean="0"/>
              <a:t>років</a:t>
            </a:r>
            <a:r>
              <a:rPr lang="ru-RU" sz="3100" dirty="0" smtClean="0"/>
              <a:t>, </a:t>
            </a:r>
            <a:r>
              <a:rPr lang="ru-RU" sz="3100" dirty="0" err="1" smtClean="0"/>
              <a:t>тобто</a:t>
            </a:r>
            <a:r>
              <a:rPr lang="ru-RU" sz="3100" dirty="0" smtClean="0"/>
              <a:t> він давно минув.</a:t>
            </a: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928670"/>
          </a:xfrm>
        </p:spPr>
        <p:txBody>
          <a:bodyPr/>
          <a:lstStyle/>
          <a:p>
            <a:pPr algn="ctr"/>
            <a:r>
              <a:rPr lang="uk-UA" dirty="0" smtClean="0"/>
              <a:t>Про автора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001156" cy="571501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Михайло </a:t>
            </a:r>
            <a:r>
              <a:rPr lang="ru-RU" sz="2000" b="1" dirty="0" err="1" smtClean="0"/>
              <a:t>Тимофійович</a:t>
            </a:r>
            <a:r>
              <a:rPr lang="ru-RU" sz="2000" b="1" dirty="0" smtClean="0"/>
              <a:t> Калашников</a:t>
            </a:r>
            <a:r>
              <a:rPr lang="ru-RU" sz="2000" dirty="0" smtClean="0"/>
              <a:t> (нар. 10 листопада 1919, Курья, Алтайська </a:t>
            </a:r>
            <a:r>
              <a:rPr lang="ru-RU" sz="2000" dirty="0" err="1" smtClean="0"/>
              <a:t>губернія</a:t>
            </a:r>
            <a:r>
              <a:rPr lang="ru-RU" sz="2000" dirty="0" smtClean="0"/>
              <a:t>) — конструктор </a:t>
            </a:r>
            <a:r>
              <a:rPr lang="ru-RU" sz="2000" dirty="0" err="1" smtClean="0"/>
              <a:t>стрілецької</a:t>
            </a:r>
            <a:r>
              <a:rPr lang="ru-RU" sz="2000" dirty="0" smtClean="0"/>
              <a:t> зброї в СРСР та Росії, доктор </a:t>
            </a:r>
            <a:r>
              <a:rPr lang="ru-RU" sz="2000" dirty="0" err="1" smtClean="0"/>
              <a:t>технічних</a:t>
            </a:r>
            <a:r>
              <a:rPr lang="ru-RU" sz="2000" dirty="0" smtClean="0"/>
              <a:t> наук,генерал-лейтенант, Герой </a:t>
            </a:r>
            <a:r>
              <a:rPr lang="ru-RU" sz="2000" dirty="0" err="1" smtClean="0"/>
              <a:t>Російської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Федерації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двічі</a:t>
            </a:r>
            <a:r>
              <a:rPr lang="ru-RU" sz="2000" dirty="0" smtClean="0"/>
              <a:t> Герой Соціалістичної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, лауреат Сталінської та Ленінсько</a:t>
            </a:r>
            <a:r>
              <a:rPr lang="ru-RU" sz="2000" dirty="0" smtClean="0">
                <a:hlinkClick r:id="rId2" tooltip="Ленінська премія"/>
              </a:rPr>
              <a:t>ї</a:t>
            </a:r>
            <a:r>
              <a:rPr lang="ru-RU" sz="2000" dirty="0" smtClean="0"/>
              <a:t> </a:t>
            </a:r>
            <a:r>
              <a:rPr lang="ru-RU" sz="2000" dirty="0" err="1" smtClean="0"/>
              <a:t>премій</a:t>
            </a:r>
            <a:r>
              <a:rPr lang="ru-RU" sz="2000" dirty="0" smtClean="0"/>
              <a:t>, кавалер ордена Святого </a:t>
            </a:r>
            <a:r>
              <a:rPr lang="ru-RU" sz="2000" dirty="0" err="1" smtClean="0"/>
              <a:t>Андрія</a:t>
            </a:r>
            <a:r>
              <a:rPr lang="ru-RU" sz="2000" dirty="0" smtClean="0"/>
              <a:t> Первозванного, член Союза </a:t>
            </a:r>
            <a:r>
              <a:rPr lang="ru-RU" sz="2000" dirty="0" err="1" smtClean="0"/>
              <a:t>письменників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</a:t>
            </a:r>
            <a:r>
              <a:rPr lang="uk-UA" sz="2000" dirty="0" smtClean="0"/>
              <a:t>ї.</a:t>
            </a:r>
            <a:r>
              <a:rPr lang="ru-RU" sz="2000" dirty="0" smtClean="0"/>
              <a:t> Член КПРС з 1952 року, депутат </a:t>
            </a:r>
            <a:r>
              <a:rPr lang="ru-RU" sz="2000" dirty="0" err="1" smtClean="0"/>
              <a:t>Верховної</a:t>
            </a:r>
            <a:r>
              <a:rPr lang="ru-RU" sz="2000" dirty="0" smtClean="0"/>
              <a:t> ради СРСР (1950—1954).</a:t>
            </a:r>
            <a:endParaRPr lang="ru-RU" sz="2000" dirty="0"/>
          </a:p>
        </p:txBody>
      </p:sp>
      <p:pic>
        <p:nvPicPr>
          <p:cNvPr id="4" name="Рисунок 3" descr="200px-Michael_Kalashik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2540000" cy="3276600"/>
          </a:xfrm>
          <a:prstGeom prst="rect">
            <a:avLst/>
          </a:prstGeom>
        </p:spPr>
      </p:pic>
      <p:pic>
        <p:nvPicPr>
          <p:cNvPr id="5" name="Рисунок 4" descr="Mikhail_Kalashniko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327400"/>
            <a:ext cx="2514600" cy="3530600"/>
          </a:xfrm>
          <a:prstGeom prst="rect">
            <a:avLst/>
          </a:prstGeo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578" y="4143380"/>
            <a:ext cx="3420422" cy="271462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</a:t>
            </a:r>
            <a:r>
              <a:rPr lang="ru-RU" sz="2000" dirty="0" err="1" smtClean="0"/>
              <a:t>Народився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селі</a:t>
            </a:r>
            <a:r>
              <a:rPr lang="ru-RU" sz="2000" dirty="0" smtClean="0"/>
              <a:t> Курья </a:t>
            </a:r>
            <a:r>
              <a:rPr lang="ru-RU" sz="2000" dirty="0" err="1" smtClean="0"/>
              <a:t>Алтайського</a:t>
            </a:r>
            <a:r>
              <a:rPr lang="ru-RU" sz="2000" dirty="0" smtClean="0"/>
              <a:t> краю. Він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сімнадцятою</a:t>
            </a:r>
            <a:r>
              <a:rPr lang="ru-RU" sz="2000" dirty="0" smtClean="0"/>
              <a:t> </a:t>
            </a:r>
            <a:r>
              <a:rPr lang="ru-RU" sz="2000" dirty="0" err="1" smtClean="0"/>
              <a:t>дитиною</a:t>
            </a:r>
            <a:r>
              <a:rPr lang="ru-RU" sz="2000" dirty="0" smtClean="0"/>
              <a:t> в </a:t>
            </a:r>
            <a:r>
              <a:rPr lang="ru-RU" sz="2000" dirty="0" err="1" smtClean="0"/>
              <a:t>багатодітній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селянській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сім'ї</a:t>
            </a:r>
            <a:r>
              <a:rPr lang="ru-RU" sz="2000" dirty="0" smtClean="0"/>
              <a:t>,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якій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народилося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дев'ятнадцять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, а </a:t>
            </a:r>
            <a:r>
              <a:rPr lang="ru-RU" sz="2000" dirty="0" err="1" smtClean="0"/>
              <a:t>вижило</a:t>
            </a:r>
            <a:r>
              <a:rPr lang="ru-RU" sz="2000" dirty="0" smtClean="0"/>
              <a:t> </a:t>
            </a:r>
            <a:r>
              <a:rPr lang="ru-RU" sz="2000" dirty="0" err="1" smtClean="0"/>
              <a:t>всього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вісім</a:t>
            </a:r>
            <a:r>
              <a:rPr lang="ru-RU" sz="2000" dirty="0" smtClean="0"/>
              <a:t> із них.</a:t>
            </a:r>
          </a:p>
          <a:p>
            <a:r>
              <a:rPr lang="ru-RU" sz="2000" dirty="0" smtClean="0"/>
              <a:t>    В 1930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сім'я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батька — </a:t>
            </a:r>
            <a:r>
              <a:rPr lang="ru-RU" sz="2000" dirty="0" err="1" smtClean="0"/>
              <a:t>Тимофія</a:t>
            </a:r>
            <a:r>
              <a:rPr lang="ru-RU" sz="2000" dirty="0" smtClean="0"/>
              <a:t> </a:t>
            </a:r>
            <a:r>
              <a:rPr lang="ru-RU" sz="2000" dirty="0" err="1" smtClean="0"/>
              <a:t>Олександровича</a:t>
            </a:r>
            <a:r>
              <a:rPr lang="ru-RU" sz="2000" dirty="0" smtClean="0"/>
              <a:t> Калашникова,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визнана</a:t>
            </a:r>
            <a:r>
              <a:rPr lang="ru-RU" sz="2000" dirty="0" smtClean="0"/>
              <a:t> куркулями,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вислана</a:t>
            </a:r>
            <a:r>
              <a:rPr lang="ru-RU" sz="2000" dirty="0" smtClean="0"/>
              <a:t> із </a:t>
            </a:r>
            <a:r>
              <a:rPr lang="ru-RU" sz="2000" dirty="0" err="1" smtClean="0"/>
              <a:t>Алтайського</a:t>
            </a:r>
            <a:r>
              <a:rPr lang="ru-RU" sz="2000" dirty="0" smtClean="0"/>
              <a:t> краю в </a:t>
            </a:r>
            <a:r>
              <a:rPr lang="ru-RU" sz="2000" dirty="0" err="1" smtClean="0"/>
              <a:t>Томську</a:t>
            </a:r>
            <a:r>
              <a:rPr lang="ru-RU" sz="2000" dirty="0" smtClean="0"/>
              <a:t> область, селище </a:t>
            </a:r>
            <a:r>
              <a:rPr lang="ru-RU" sz="2000" dirty="0" err="1" smtClean="0"/>
              <a:t>Нижня</a:t>
            </a:r>
            <a:r>
              <a:rPr lang="ru-RU" sz="2000" dirty="0" smtClean="0"/>
              <a:t> Мохова.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дитячих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молодий</a:t>
            </a:r>
            <a:r>
              <a:rPr lang="ru-RU" sz="2000" dirty="0" smtClean="0"/>
              <a:t> </a:t>
            </a:r>
            <a:r>
              <a:rPr lang="ru-RU" sz="2000" dirty="0" err="1" smtClean="0"/>
              <a:t>інженер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захоплювався</a:t>
            </a:r>
            <a:r>
              <a:rPr lang="ru-RU" sz="2000" dirty="0" smtClean="0"/>
              <a:t> технікою, із </a:t>
            </a:r>
            <a:r>
              <a:rPr lang="ru-RU" sz="2000" dirty="0" err="1" smtClean="0"/>
              <a:t>цікавістю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вивчавши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пристрої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принципи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 механізмів. В </a:t>
            </a:r>
            <a:r>
              <a:rPr lang="ru-RU" sz="2000" dirty="0" err="1" smtClean="0"/>
              <a:t>школі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захоплювався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фізикою</a:t>
            </a:r>
            <a:r>
              <a:rPr lang="ru-RU" sz="2000" dirty="0" smtClean="0"/>
              <a:t>, геометрією </a:t>
            </a:r>
            <a:r>
              <a:rPr lang="ru-RU" sz="2000" dirty="0" err="1" smtClean="0"/>
              <a:t>і</a:t>
            </a:r>
            <a:r>
              <a:rPr lang="ru-RU" sz="2000" dirty="0" smtClean="0"/>
              <a:t> </a:t>
            </a:r>
            <a:r>
              <a:rPr lang="ru-RU" sz="2000" dirty="0" err="1" smtClean="0"/>
              <a:t>літературою</a:t>
            </a:r>
            <a:r>
              <a:rPr lang="ru-RU" sz="2000" dirty="0" smtClean="0"/>
              <a:t>. По </a:t>
            </a:r>
            <a:r>
              <a:rPr lang="ru-RU" sz="2000" dirty="0" err="1" smtClean="0"/>
              <a:t>закінченні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сьомого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класу</a:t>
            </a:r>
            <a:r>
              <a:rPr lang="ru-RU" sz="2000" dirty="0" smtClean="0"/>
              <a:t> із </a:t>
            </a:r>
            <a:r>
              <a:rPr lang="ru-RU" sz="2000" dirty="0" err="1" smtClean="0"/>
              <a:t>дозволу</a:t>
            </a:r>
            <a:r>
              <a:rPr lang="ru-RU" sz="2000" dirty="0" smtClean="0"/>
              <a:t> </a:t>
            </a:r>
            <a:r>
              <a:rPr lang="ru-RU" sz="2000" dirty="0" err="1" smtClean="0"/>
              <a:t>батьків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повернувся</a:t>
            </a:r>
            <a:r>
              <a:rPr lang="ru-RU" sz="2000" dirty="0" smtClean="0"/>
              <a:t> на Алтай, в Курью,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влаштуватися</a:t>
            </a:r>
            <a:r>
              <a:rPr lang="ru-RU" sz="2000" dirty="0" smtClean="0"/>
              <a:t> на роботу там таки не </a:t>
            </a:r>
            <a:r>
              <a:rPr lang="ru-RU" sz="2000" dirty="0" err="1" smtClean="0"/>
              <a:t>зміг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Провчившись</a:t>
            </a:r>
            <a:r>
              <a:rPr lang="ru-RU" sz="2000" dirty="0" smtClean="0"/>
              <a:t> там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рік</a:t>
            </a:r>
            <a:r>
              <a:rPr lang="ru-RU" sz="2000" dirty="0" smtClean="0"/>
              <a:t>, </a:t>
            </a:r>
            <a:r>
              <a:rPr lang="ru-RU" sz="2000" dirty="0" err="1" smtClean="0"/>
              <a:t>вирішив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повернутися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матері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вітчима</a:t>
            </a:r>
            <a:r>
              <a:rPr lang="ru-RU" sz="2000" dirty="0" smtClean="0"/>
              <a:t> в </a:t>
            </a:r>
            <a:r>
              <a:rPr lang="ru-RU" sz="2000" dirty="0" err="1" smtClean="0"/>
              <a:t>Сибір</a:t>
            </a:r>
            <a:r>
              <a:rPr lang="ru-RU" sz="2000" dirty="0" smtClean="0"/>
              <a:t>, де, </a:t>
            </a:r>
            <a:r>
              <a:rPr lang="ru-RU" sz="2000" dirty="0" err="1" smtClean="0"/>
              <a:t>підправивши</a:t>
            </a:r>
            <a:r>
              <a:rPr lang="ru-RU" sz="2000" dirty="0" smtClean="0"/>
              <a:t> дату </a:t>
            </a:r>
            <a:r>
              <a:rPr lang="ru-RU" sz="2000" dirty="0" err="1" smtClean="0"/>
              <a:t>народження</a:t>
            </a:r>
            <a:r>
              <a:rPr lang="ru-RU" sz="2000" dirty="0" smtClean="0"/>
              <a:t> в документах, </a:t>
            </a:r>
            <a:r>
              <a:rPr lang="ru-RU" sz="2000" dirty="0" err="1" smtClean="0"/>
              <a:t>отримав</a:t>
            </a:r>
            <a:r>
              <a:rPr lang="ru-RU" sz="2000" dirty="0" smtClean="0"/>
              <a:t> паспорт. Через </a:t>
            </a:r>
            <a:r>
              <a:rPr lang="ru-RU" sz="2000" dirty="0" err="1" smtClean="0"/>
              <a:t>декілька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місяців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повторного </a:t>
            </a:r>
            <a:r>
              <a:rPr lang="ru-RU" sz="2000" dirty="0" err="1" smtClean="0"/>
              <a:t>повернення</a:t>
            </a:r>
            <a:r>
              <a:rPr lang="ru-RU" sz="2000" dirty="0" smtClean="0"/>
              <a:t> в Курью, </a:t>
            </a:r>
            <a:r>
              <a:rPr lang="ru-RU" sz="2000" dirty="0" err="1" smtClean="0"/>
              <a:t>вперше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познайомився</a:t>
            </a:r>
            <a:r>
              <a:rPr lang="ru-RU" sz="2000" dirty="0" smtClean="0"/>
              <a:t> із </a:t>
            </a:r>
            <a:r>
              <a:rPr lang="ru-RU" sz="2000" dirty="0" err="1" smtClean="0"/>
              <a:t>механізмом</a:t>
            </a:r>
            <a:r>
              <a:rPr lang="ru-RU" sz="2000" dirty="0" smtClean="0"/>
              <a:t> зброї, </a:t>
            </a:r>
            <a:r>
              <a:rPr lang="ru-RU" sz="2000" dirty="0" err="1" smtClean="0"/>
              <a:t>розібравши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власними</a:t>
            </a:r>
            <a:r>
              <a:rPr lang="ru-RU" sz="2000" dirty="0" smtClean="0"/>
              <a:t> руками </a:t>
            </a:r>
            <a:r>
              <a:rPr lang="ru-RU" sz="2000" dirty="0" err="1" smtClean="0"/>
              <a:t>пістолет</a:t>
            </a:r>
            <a:r>
              <a:rPr lang="ru-RU" sz="2000" dirty="0" smtClean="0"/>
              <a:t> </a:t>
            </a:r>
            <a:r>
              <a:rPr lang="ru-RU" sz="2000" dirty="0" err="1" smtClean="0"/>
              <a:t>Браунінг</a:t>
            </a:r>
            <a:r>
              <a:rPr lang="ru-RU" sz="2000" dirty="0" smtClean="0"/>
              <a:t>. У 18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покинув </a:t>
            </a:r>
            <a:r>
              <a:rPr lang="ru-RU" sz="2000" dirty="0" err="1" smtClean="0"/>
              <a:t>рідне</a:t>
            </a:r>
            <a:r>
              <a:rPr lang="ru-RU" sz="2000" dirty="0" smtClean="0"/>
              <a:t> село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переїхав</a:t>
            </a:r>
            <a:r>
              <a:rPr lang="ru-RU" sz="2000" dirty="0" smtClean="0"/>
              <a:t> в Казахстан, де почав </a:t>
            </a:r>
            <a:r>
              <a:rPr lang="ru-RU" sz="2000" dirty="0" err="1" smtClean="0"/>
              <a:t>працювати</a:t>
            </a:r>
            <a:r>
              <a:rPr lang="ru-RU" sz="2000" dirty="0" smtClean="0"/>
              <a:t> як </a:t>
            </a:r>
            <a:r>
              <a:rPr lang="ru-RU" sz="2000" dirty="0" err="1" smtClean="0"/>
              <a:t>обліковець</a:t>
            </a:r>
            <a:r>
              <a:rPr lang="ru-RU" sz="2000" dirty="0" smtClean="0"/>
              <a:t> в депо </a:t>
            </a:r>
            <a:r>
              <a:rPr lang="ru-RU" sz="2000" dirty="0" err="1" smtClean="0"/>
              <a:t>станції</a:t>
            </a:r>
            <a:r>
              <a:rPr lang="ru-RU" sz="2000" dirty="0" smtClean="0"/>
              <a:t> Матай </a:t>
            </a:r>
            <a:r>
              <a:rPr lang="ru-RU" sz="2000" dirty="0" err="1" smtClean="0"/>
              <a:t>Туркмено-Сибірської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залізниці</a:t>
            </a:r>
            <a:r>
              <a:rPr lang="ru-RU" sz="2000" dirty="0" smtClean="0"/>
              <a:t>. </a:t>
            </a:r>
            <a:r>
              <a:rPr lang="ru-RU" sz="2000" dirty="0" err="1" smtClean="0"/>
              <a:t>Спілкування</a:t>
            </a:r>
            <a:r>
              <a:rPr lang="ru-RU" sz="2000" dirty="0" smtClean="0"/>
              <a:t> із </a:t>
            </a:r>
            <a:r>
              <a:rPr lang="ru-RU" sz="2000" dirty="0" err="1" smtClean="0"/>
              <a:t>машиністами</a:t>
            </a:r>
            <a:r>
              <a:rPr lang="ru-RU" sz="2000" dirty="0" smtClean="0"/>
              <a:t>, токарями, слюсарями депо </a:t>
            </a:r>
            <a:r>
              <a:rPr lang="ru-RU" sz="2000" dirty="0" err="1" smtClean="0"/>
              <a:t>закріпило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зацікавлення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Михайла</a:t>
            </a:r>
            <a:r>
              <a:rPr lang="ru-RU" sz="2000" dirty="0" smtClean="0"/>
              <a:t> до </a:t>
            </a:r>
            <a:r>
              <a:rPr lang="ru-RU" sz="2000" dirty="0" err="1" smtClean="0"/>
              <a:t>техніки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породило в </a:t>
            </a:r>
            <a:r>
              <a:rPr lang="ru-RU" sz="2000" dirty="0" err="1" smtClean="0"/>
              <a:t>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бажання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зробити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щось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самотужки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01156" cy="664371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Восени</a:t>
            </a:r>
            <a:r>
              <a:rPr lang="ru-RU" dirty="0" smtClean="0"/>
              <a:t> 1938 року </a:t>
            </a:r>
            <a:r>
              <a:rPr lang="ru-RU" dirty="0" err="1" smtClean="0"/>
              <a:t>був</a:t>
            </a:r>
            <a:r>
              <a:rPr lang="ru-RU" dirty="0" smtClean="0"/>
              <a:t> призваний на службу в </a:t>
            </a:r>
            <a:r>
              <a:rPr lang="ru-RU" dirty="0" err="1" smtClean="0"/>
              <a:t>армію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Київській</a:t>
            </a:r>
            <a:r>
              <a:rPr lang="ru-RU" dirty="0" smtClean="0"/>
              <a:t> </a:t>
            </a:r>
            <a:r>
              <a:rPr lang="ru-RU" dirty="0" err="1" smtClean="0"/>
              <a:t>військовий</a:t>
            </a:r>
            <a:r>
              <a:rPr lang="ru-RU" dirty="0" smtClean="0"/>
              <a:t> округ. </a:t>
            </a:r>
            <a:r>
              <a:rPr lang="ru-RU" dirty="0" err="1" smtClean="0"/>
              <a:t>Після</a:t>
            </a:r>
            <a:r>
              <a:rPr lang="ru-RU" dirty="0" smtClean="0"/>
              <a:t> курсу </a:t>
            </a:r>
            <a:r>
              <a:rPr lang="ru-RU" dirty="0" err="1" smtClean="0"/>
              <a:t>молодших</a:t>
            </a:r>
            <a:r>
              <a:rPr lang="ru-RU" dirty="0" smtClean="0"/>
              <a:t> командирів 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спеціальність</a:t>
            </a:r>
            <a:r>
              <a:rPr lang="ru-RU" dirty="0" smtClean="0"/>
              <a:t> танкіста </a:t>
            </a:r>
            <a:r>
              <a:rPr lang="ru-RU" dirty="0" err="1" smtClean="0"/>
              <a:t>і</a:t>
            </a:r>
            <a:r>
              <a:rPr lang="ru-RU" dirty="0" smtClean="0"/>
              <a:t> служив у 12-й </a:t>
            </a:r>
            <a:r>
              <a:rPr lang="ru-RU" dirty="0" err="1" smtClean="0"/>
              <a:t>танковій</a:t>
            </a:r>
            <a:r>
              <a:rPr lang="ru-RU" dirty="0" smtClean="0"/>
              <a:t> </a:t>
            </a:r>
            <a:r>
              <a:rPr lang="ru-RU" dirty="0" err="1" smtClean="0"/>
              <a:t>дивізії</a:t>
            </a:r>
            <a:r>
              <a:rPr lang="ru-RU" dirty="0" smtClean="0"/>
              <a:t> 8-го </a:t>
            </a:r>
            <a:r>
              <a:rPr lang="ru-RU" dirty="0" err="1" smtClean="0"/>
              <a:t>механізованого</a:t>
            </a:r>
            <a:r>
              <a:rPr lang="ru-RU" dirty="0" smtClean="0"/>
              <a:t> корпусу 26-ї</a:t>
            </a:r>
            <a:r>
              <a:rPr lang="ru-RU" dirty="0" smtClean="0">
                <a:hlinkClick r:id="rId3" tooltip="26-а армія (СРСР)"/>
              </a:rPr>
              <a:t> </a:t>
            </a:r>
            <a:r>
              <a:rPr lang="ru-RU" dirty="0" smtClean="0"/>
              <a:t>армії м.Стрий (Західна </a:t>
            </a:r>
            <a:r>
              <a:rPr lang="ru-RU" dirty="0" err="1" smtClean="0"/>
              <a:t>Україна</a:t>
            </a:r>
            <a:r>
              <a:rPr lang="ru-RU" dirty="0" smtClean="0"/>
              <a:t>). </a:t>
            </a:r>
            <a:r>
              <a:rPr lang="ru-RU" dirty="0" err="1" smtClean="0"/>
              <a:t>Вже</a:t>
            </a:r>
            <a:r>
              <a:rPr lang="ru-RU" dirty="0" smtClean="0"/>
              <a:t> там проявив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винахідницькі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 — </a:t>
            </a:r>
            <a:r>
              <a:rPr lang="ru-RU" dirty="0" err="1" smtClean="0"/>
              <a:t>розробивши</a:t>
            </a:r>
            <a:r>
              <a:rPr lang="ru-RU" dirty="0" smtClean="0"/>
              <a:t> </a:t>
            </a:r>
            <a:r>
              <a:rPr lang="ru-RU" dirty="0" err="1" smtClean="0"/>
              <a:t>інерційний</a:t>
            </a:r>
            <a:r>
              <a:rPr lang="ru-RU" dirty="0" smtClean="0"/>
              <a:t> </a:t>
            </a:r>
            <a:r>
              <a:rPr lang="ru-RU" dirty="0" err="1" smtClean="0"/>
              <a:t>лічильник</a:t>
            </a:r>
            <a:r>
              <a:rPr lang="ru-RU" dirty="0" smtClean="0"/>
              <a:t> пострілів із </a:t>
            </a:r>
            <a:r>
              <a:rPr lang="ru-RU" dirty="0" err="1" smtClean="0"/>
              <a:t>танкової</a:t>
            </a:r>
            <a:r>
              <a:rPr lang="ru-RU" dirty="0" smtClean="0"/>
              <a:t> </a:t>
            </a:r>
            <a:r>
              <a:rPr lang="ru-RU" dirty="0" err="1" smtClean="0"/>
              <a:t>гармати</a:t>
            </a:r>
            <a:r>
              <a:rPr lang="ru-RU" dirty="0" smtClean="0"/>
              <a:t>, </a:t>
            </a:r>
            <a:r>
              <a:rPr lang="ru-RU" dirty="0" err="1" smtClean="0"/>
              <a:t>прилаштування</a:t>
            </a:r>
            <a:r>
              <a:rPr lang="ru-RU" dirty="0" smtClean="0"/>
              <a:t> до </a:t>
            </a:r>
            <a:r>
              <a:rPr lang="ru-RU" dirty="0" err="1" smtClean="0"/>
              <a:t>пістолета</a:t>
            </a:r>
            <a:r>
              <a:rPr lang="ru-RU" dirty="0" smtClean="0"/>
              <a:t> ТТ для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стрільби</a:t>
            </a:r>
            <a:r>
              <a:rPr lang="ru-RU" dirty="0" smtClean="0"/>
              <a:t> через </a:t>
            </a:r>
            <a:r>
              <a:rPr lang="ru-RU" dirty="0" err="1" smtClean="0"/>
              <a:t>щілини</a:t>
            </a:r>
            <a:r>
              <a:rPr lang="ru-RU" dirty="0" smtClean="0"/>
              <a:t> в </a:t>
            </a:r>
            <a:r>
              <a:rPr lang="ru-RU" dirty="0" err="1" smtClean="0"/>
              <a:t>башті</a:t>
            </a:r>
            <a:r>
              <a:rPr lang="ru-RU" dirty="0" smtClean="0"/>
              <a:t> танка, </a:t>
            </a:r>
            <a:r>
              <a:rPr lang="ru-RU" dirty="0" err="1" smtClean="0"/>
              <a:t>лічильник</a:t>
            </a:r>
            <a:r>
              <a:rPr lang="ru-RU" dirty="0" smtClean="0"/>
              <a:t> </a:t>
            </a:r>
            <a:r>
              <a:rPr lang="ru-RU" dirty="0" err="1" smtClean="0"/>
              <a:t>моторесурсу</a:t>
            </a:r>
            <a:r>
              <a:rPr lang="ru-RU" dirty="0" smtClean="0"/>
              <a:t> танка.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винахід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визначний</a:t>
            </a:r>
            <a:r>
              <a:rPr lang="ru-RU" dirty="0" smtClean="0"/>
              <a:t>, про,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свідчить</a:t>
            </a:r>
            <a:r>
              <a:rPr lang="ru-RU" dirty="0" smtClean="0"/>
              <a:t> той факт, </a:t>
            </a:r>
            <a:r>
              <a:rPr lang="ru-RU" dirty="0" err="1" smtClean="0"/>
              <a:t>що</a:t>
            </a:r>
            <a:r>
              <a:rPr lang="ru-RU" dirty="0" smtClean="0"/>
              <a:t> Калашников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викликаний</a:t>
            </a:r>
            <a:r>
              <a:rPr lang="ru-RU" dirty="0" smtClean="0"/>
              <a:t> для </a:t>
            </a:r>
            <a:r>
              <a:rPr lang="ru-RU" dirty="0" err="1" smtClean="0"/>
              <a:t>доповіді</a:t>
            </a:r>
            <a:r>
              <a:rPr lang="ru-RU" dirty="0" smtClean="0"/>
              <a:t> про </a:t>
            </a:r>
            <a:r>
              <a:rPr lang="ru-RU" dirty="0" err="1" smtClean="0"/>
              <a:t>нього</a:t>
            </a:r>
            <a:r>
              <a:rPr lang="ru-RU" dirty="0" smtClean="0"/>
              <a:t> до </a:t>
            </a:r>
            <a:r>
              <a:rPr lang="ru-RU" dirty="0" err="1" smtClean="0"/>
              <a:t>командуючого</a:t>
            </a:r>
            <a:r>
              <a:rPr lang="ru-RU" dirty="0" smtClean="0"/>
              <a:t> </a:t>
            </a:r>
            <a:r>
              <a:rPr lang="ru-RU" dirty="0" err="1" smtClean="0"/>
              <a:t>Київським</a:t>
            </a:r>
            <a:r>
              <a:rPr lang="ru-RU" dirty="0" smtClean="0"/>
              <a:t> </a:t>
            </a:r>
            <a:r>
              <a:rPr lang="ru-RU" dirty="0" err="1" smtClean="0"/>
              <a:t>військовим</a:t>
            </a:r>
            <a:r>
              <a:rPr lang="ru-RU" dirty="0" smtClean="0"/>
              <a:t> округом генералом армії Жуковим Георгієм Костянтиновичем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Велику </a:t>
            </a:r>
            <a:r>
              <a:rPr lang="ru-RU" dirty="0" err="1" smtClean="0"/>
              <a:t>Вітчизняну</a:t>
            </a:r>
            <a:r>
              <a:rPr lang="ru-RU" dirty="0" smtClean="0"/>
              <a:t> </a:t>
            </a:r>
            <a:r>
              <a:rPr lang="ru-RU" dirty="0" err="1" smtClean="0"/>
              <a:t>війну</a:t>
            </a:r>
            <a:r>
              <a:rPr lang="ru-RU" dirty="0" smtClean="0"/>
              <a:t> </a:t>
            </a:r>
            <a:r>
              <a:rPr lang="ru-RU" dirty="0" err="1" smtClean="0"/>
              <a:t>розпочав</a:t>
            </a:r>
            <a:r>
              <a:rPr lang="ru-RU" dirty="0" smtClean="0"/>
              <a:t> в </a:t>
            </a:r>
            <a:r>
              <a:rPr lang="ru-RU" dirty="0" err="1" smtClean="0"/>
              <a:t>серпні</a:t>
            </a:r>
            <a:r>
              <a:rPr lang="ru-RU" dirty="0" smtClean="0"/>
              <a:t> 1941 року молодим командиром танка в </a:t>
            </a:r>
            <a:r>
              <a:rPr lang="ru-RU" dirty="0" err="1" smtClean="0"/>
              <a:t>званні</a:t>
            </a:r>
            <a:r>
              <a:rPr lang="ru-RU" dirty="0" smtClean="0"/>
              <a:t> старшого сержанта,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жовтні</a:t>
            </a:r>
            <a:r>
              <a:rPr lang="ru-RU" dirty="0" smtClean="0"/>
              <a:t> підБрянськом </a:t>
            </a:r>
            <a:r>
              <a:rPr lang="ru-RU" dirty="0" err="1" smtClean="0"/>
              <a:t>був</a:t>
            </a:r>
            <a:r>
              <a:rPr lang="ru-RU" dirty="0" smtClean="0"/>
              <a:t> тяжко ранений. В </a:t>
            </a:r>
            <a:r>
              <a:rPr lang="ru-RU" dirty="0" err="1" smtClean="0"/>
              <a:t>госпіталі</a:t>
            </a:r>
            <a:r>
              <a:rPr lang="ru-RU" dirty="0" smtClean="0"/>
              <a:t> </a:t>
            </a:r>
            <a:r>
              <a:rPr lang="ru-RU" dirty="0" err="1" smtClean="0"/>
              <a:t>по-справжньому</a:t>
            </a:r>
            <a:r>
              <a:rPr lang="ru-RU" dirty="0" smtClean="0"/>
              <a:t> </a:t>
            </a:r>
            <a:r>
              <a:rPr lang="ru-RU" dirty="0" err="1" smtClean="0"/>
              <a:t>загорівся</a:t>
            </a:r>
            <a:r>
              <a:rPr lang="ru-RU" dirty="0" smtClean="0"/>
              <a:t> </a:t>
            </a:r>
            <a:r>
              <a:rPr lang="ru-RU" dirty="0" err="1" smtClean="0"/>
              <a:t>ідеєю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зразка </a:t>
            </a:r>
            <a:r>
              <a:rPr lang="ru-RU" dirty="0" err="1" smtClean="0"/>
              <a:t>автоматичної</a:t>
            </a:r>
            <a:r>
              <a:rPr lang="ru-RU" dirty="0" smtClean="0"/>
              <a:t> зброї. </a:t>
            </a:r>
            <a:r>
              <a:rPr lang="ru-RU" dirty="0" err="1" smtClean="0"/>
              <a:t>Розпочав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нариси</a:t>
            </a:r>
            <a:r>
              <a:rPr lang="ru-RU" dirty="0" smtClean="0"/>
              <a:t> та </a:t>
            </a:r>
            <a:r>
              <a:rPr lang="ru-RU" dirty="0" err="1" smtClean="0"/>
              <a:t>креслення</a:t>
            </a:r>
            <a:r>
              <a:rPr lang="ru-RU" dirty="0" smtClean="0"/>
              <a:t>, </a:t>
            </a:r>
            <a:r>
              <a:rPr lang="ru-RU" dirty="0" err="1" smtClean="0"/>
              <a:t>зіставляючи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аналізуючи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 про </a:t>
            </a:r>
            <a:r>
              <a:rPr lang="ru-RU" dirty="0" err="1" smtClean="0"/>
              <a:t>бої</a:t>
            </a:r>
            <a:r>
              <a:rPr lang="ru-RU" dirty="0" smtClean="0"/>
              <a:t>, думки </a:t>
            </a:r>
            <a:r>
              <a:rPr lang="ru-RU" dirty="0" err="1" smtClean="0"/>
              <a:t>товаришів</a:t>
            </a:r>
            <a:r>
              <a:rPr lang="ru-RU" dirty="0" smtClean="0"/>
              <a:t> по зброї. </a:t>
            </a:r>
            <a:r>
              <a:rPr lang="ru-RU" dirty="0" err="1" smtClean="0"/>
              <a:t>Пригодилися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поради</a:t>
            </a:r>
            <a:r>
              <a:rPr lang="ru-RU" dirty="0" smtClean="0"/>
              <a:t> одного лейтенанта-десантника, до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працювавшому</a:t>
            </a:r>
            <a:r>
              <a:rPr lang="ru-RU" dirty="0" smtClean="0"/>
              <a:t> в </a:t>
            </a:r>
            <a:r>
              <a:rPr lang="ru-RU" dirty="0" err="1" smtClean="0"/>
              <a:t>якомусь</a:t>
            </a:r>
            <a:r>
              <a:rPr lang="ru-RU" dirty="0" smtClean="0"/>
              <a:t> </a:t>
            </a:r>
            <a:r>
              <a:rPr lang="ru-RU" dirty="0" err="1" smtClean="0"/>
              <a:t>Науково-дослідницькому</a:t>
            </a:r>
            <a:r>
              <a:rPr lang="ru-RU" dirty="0" smtClean="0"/>
              <a:t> </a:t>
            </a:r>
            <a:r>
              <a:rPr lang="ru-RU" dirty="0" err="1" smtClean="0"/>
              <a:t>інституті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добре </a:t>
            </a:r>
            <a:r>
              <a:rPr lang="ru-RU" dirty="0" err="1" smtClean="0"/>
              <a:t>розбирався</a:t>
            </a:r>
            <a:r>
              <a:rPr lang="ru-RU" dirty="0" smtClean="0"/>
              <a:t> в системах </a:t>
            </a:r>
            <a:r>
              <a:rPr lang="ru-RU" dirty="0" err="1" smtClean="0"/>
              <a:t>стрілецької</a:t>
            </a:r>
            <a:r>
              <a:rPr lang="ru-RU" dirty="0" smtClean="0"/>
              <a:t> зброї та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. За </a:t>
            </a:r>
            <a:r>
              <a:rPr lang="ru-RU" dirty="0" err="1" smtClean="0"/>
              <a:t>направленням</a:t>
            </a:r>
            <a:r>
              <a:rPr lang="ru-RU" dirty="0" smtClean="0"/>
              <a:t> </a:t>
            </a:r>
            <a:r>
              <a:rPr lang="ru-RU" dirty="0" err="1" smtClean="0"/>
              <a:t>лікарів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спрямований</a:t>
            </a:r>
            <a:r>
              <a:rPr lang="ru-RU" dirty="0" smtClean="0"/>
              <a:t> на </a:t>
            </a:r>
            <a:r>
              <a:rPr lang="ru-RU" dirty="0" err="1" smtClean="0"/>
              <a:t>доліковування</a:t>
            </a:r>
            <a:r>
              <a:rPr lang="ru-RU" dirty="0" smtClean="0"/>
              <a:t> в </a:t>
            </a:r>
            <a:r>
              <a:rPr lang="ru-RU" dirty="0" err="1" smtClean="0"/>
              <a:t>шестимісячний</a:t>
            </a:r>
            <a:r>
              <a:rPr lang="ru-RU" dirty="0" smtClean="0"/>
              <a:t> </a:t>
            </a:r>
            <a:r>
              <a:rPr lang="ru-RU" dirty="0" err="1" smtClean="0"/>
              <a:t>відпуск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</a:t>
            </a:r>
            <a:r>
              <a:rPr lang="ru-RU" sz="2000" dirty="0" err="1" smtClean="0"/>
              <a:t>Із</a:t>
            </a:r>
            <a:r>
              <a:rPr lang="ru-RU" sz="2000" dirty="0" smtClean="0"/>
              <a:t> 1942 року Калашников </a:t>
            </a:r>
            <a:r>
              <a:rPr lang="ru-RU" sz="2000" dirty="0" err="1" smtClean="0"/>
              <a:t>працює</a:t>
            </a:r>
            <a:r>
              <a:rPr lang="ru-RU" sz="2000" dirty="0" smtClean="0"/>
              <a:t> на Центральному </a:t>
            </a:r>
            <a:r>
              <a:rPr lang="ru-RU" sz="2000" dirty="0" err="1" smtClean="0"/>
              <a:t>науково-дослідницькому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полігоні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стрілецького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озброєння</a:t>
            </a:r>
            <a:r>
              <a:rPr lang="ru-RU" sz="2000" dirty="0" smtClean="0"/>
              <a:t> Головного </a:t>
            </a:r>
            <a:r>
              <a:rPr lang="ru-RU" sz="2000" dirty="0" err="1" smtClean="0"/>
              <a:t>Артилерійського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управління.Тут</a:t>
            </a:r>
            <a:r>
              <a:rPr lang="ru-RU" sz="2000" dirty="0" smtClean="0"/>
              <a:t> у 1944 у він створив </a:t>
            </a:r>
            <a:r>
              <a:rPr lang="ru-RU" sz="2000" dirty="0" err="1" smtClean="0"/>
              <a:t>дослідний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зразок</a:t>
            </a:r>
            <a:r>
              <a:rPr lang="ru-RU" sz="2000" dirty="0" smtClean="0"/>
              <a:t> самозарядного карабіна,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хоча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серійно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вироблявся</a:t>
            </a:r>
            <a:r>
              <a:rPr lang="ru-RU" sz="2000" dirty="0" smtClean="0"/>
              <a:t>, </a:t>
            </a:r>
            <a:r>
              <a:rPr lang="ru-RU" sz="2000" dirty="0" err="1" smtClean="0"/>
              <a:t>частково</a:t>
            </a:r>
            <a:r>
              <a:rPr lang="ru-RU" sz="2000" dirty="0" smtClean="0"/>
              <a:t> послужив прототипом для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 автомата. З 1945 року Михайло </a:t>
            </a:r>
            <a:r>
              <a:rPr lang="ru-RU" sz="2000" dirty="0" err="1" smtClean="0"/>
              <a:t>Тимофійович</a:t>
            </a:r>
            <a:r>
              <a:rPr lang="ru-RU" sz="2000" dirty="0" smtClean="0"/>
              <a:t> Калашников </a:t>
            </a:r>
            <a:r>
              <a:rPr lang="ru-RU" sz="2000" dirty="0" err="1" smtClean="0"/>
              <a:t>розпочав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розробку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автоматичної</a:t>
            </a:r>
            <a:r>
              <a:rPr lang="ru-RU" sz="2000" dirty="0" smtClean="0"/>
              <a:t> зброї </a:t>
            </a:r>
            <a:r>
              <a:rPr lang="ru-RU" sz="2000" dirty="0" err="1" smtClean="0"/>
              <a:t>під</a:t>
            </a:r>
            <a:r>
              <a:rPr lang="ru-RU" sz="2000" dirty="0" smtClean="0"/>
              <a:t> проміжний патрон 7,62 × 39 </a:t>
            </a:r>
            <a:r>
              <a:rPr lang="ru-RU" sz="2000" dirty="0" err="1" smtClean="0"/>
              <a:t>зразків</a:t>
            </a:r>
            <a:r>
              <a:rPr lang="ru-RU" sz="2000" dirty="0" smtClean="0"/>
              <a:t> 1943 року. Автомат Калашникова </a:t>
            </a:r>
            <a:r>
              <a:rPr lang="ru-RU" sz="2000" dirty="0" err="1" smtClean="0"/>
              <a:t>переміг</a:t>
            </a:r>
            <a:r>
              <a:rPr lang="ru-RU" sz="2000" dirty="0" smtClean="0"/>
              <a:t> у </a:t>
            </a:r>
            <a:r>
              <a:rPr lang="ru-RU" sz="2000" dirty="0" err="1" smtClean="0"/>
              <a:t>конкурсі</a:t>
            </a:r>
            <a:r>
              <a:rPr lang="ru-RU" sz="2000" dirty="0" smtClean="0"/>
              <a:t> 1947року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прийнятий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озброєння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розробки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знайомиться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своєю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майбутньою</a:t>
            </a:r>
            <a:r>
              <a:rPr lang="ru-RU" sz="2000" dirty="0" smtClean="0"/>
              <a:t> дружиною -. </a:t>
            </a:r>
            <a:r>
              <a:rPr lang="ru-RU" sz="2000" dirty="0" err="1" smtClean="0"/>
              <a:t>кресляркою</a:t>
            </a:r>
            <a:r>
              <a:rPr lang="ru-RU" sz="2000" dirty="0" smtClean="0"/>
              <a:t> Катериною </a:t>
            </a:r>
            <a:r>
              <a:rPr lang="ru-RU" sz="2000" dirty="0" err="1" smtClean="0"/>
              <a:t>Мойсеєвою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</a:t>
            </a:r>
            <a:r>
              <a:rPr lang="ru-RU" sz="2000" dirty="0" err="1" smtClean="0"/>
              <a:t>Згодом</a:t>
            </a:r>
            <a:r>
              <a:rPr lang="ru-RU" sz="2000" dirty="0" smtClean="0"/>
              <a:t> на </a:t>
            </a:r>
            <a:r>
              <a:rPr lang="ru-RU" sz="2000" dirty="0" err="1" smtClean="0"/>
              <a:t>Іжевському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машинобудівному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заводі</a:t>
            </a:r>
            <a:r>
              <a:rPr lang="ru-RU" sz="2000" dirty="0" smtClean="0"/>
              <a:t>, </a:t>
            </a:r>
            <a:r>
              <a:rPr lang="ru-RU" sz="2000" dirty="0" err="1" smtClean="0"/>
              <a:t>на</a:t>
            </a:r>
            <a:r>
              <a:rPr lang="ru-RU" sz="2000" dirty="0" smtClean="0"/>
              <a:t> </a:t>
            </a:r>
            <a:r>
              <a:rPr lang="ru-RU" sz="2000" dirty="0" err="1" smtClean="0"/>
              <a:t>базі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конструкції</a:t>
            </a:r>
            <a:r>
              <a:rPr lang="ru-RU" sz="2000" dirty="0" smtClean="0"/>
              <a:t> АК-47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особистим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керівництвом</a:t>
            </a:r>
            <a:r>
              <a:rPr lang="ru-RU" sz="2000" dirty="0" smtClean="0"/>
              <a:t> Калашникова </a:t>
            </a:r>
            <a:r>
              <a:rPr lang="ru-RU" sz="2000" dirty="0" err="1" smtClean="0"/>
              <a:t>розроблено</a:t>
            </a:r>
            <a:r>
              <a:rPr lang="ru-RU" sz="2000" dirty="0" smtClean="0"/>
              <a:t> десятки </a:t>
            </a:r>
            <a:r>
              <a:rPr lang="ru-RU" sz="2000" dirty="0" err="1" smtClean="0"/>
              <a:t>дослідних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зразків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автоматичної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стрілецької</a:t>
            </a:r>
            <a:r>
              <a:rPr lang="ru-RU" sz="2000" dirty="0" smtClean="0"/>
              <a:t> зброї,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сам Калашников через </a:t>
            </a:r>
            <a:r>
              <a:rPr lang="ru-RU" sz="2000" dirty="0" err="1" smtClean="0"/>
              <a:t>часте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відвідування</a:t>
            </a:r>
            <a:r>
              <a:rPr lang="ru-RU" sz="2000" dirty="0" smtClean="0"/>
              <a:t> тиру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полігонних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стрільб</a:t>
            </a:r>
            <a:r>
              <a:rPr lang="ru-RU" sz="2000" dirty="0" smtClean="0"/>
              <a:t> порушив слух,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вдалося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відновити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медицини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В 1971 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у </a:t>
            </a:r>
            <a:r>
              <a:rPr lang="ru-RU" sz="2000" dirty="0" err="1" smtClean="0"/>
              <a:t>сукупності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дослідницько-конструкторські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та винаходи Калашникову </a:t>
            </a:r>
            <a:r>
              <a:rPr lang="ru-RU" sz="2000" dirty="0" err="1" smtClean="0"/>
              <a:t>присвоєно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вчений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ступінь</a:t>
            </a:r>
            <a:r>
              <a:rPr lang="ru-RU" sz="2000" dirty="0" smtClean="0"/>
              <a:t> доктора </a:t>
            </a:r>
            <a:r>
              <a:rPr lang="ru-RU" sz="2000" dirty="0" err="1" smtClean="0"/>
              <a:t>технічних</a:t>
            </a:r>
            <a:r>
              <a:rPr lang="ru-RU" sz="2000" dirty="0" smtClean="0"/>
              <a:t> наук. Він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академіком</a:t>
            </a:r>
            <a:r>
              <a:rPr lang="ru-RU" sz="2000" dirty="0" smtClean="0"/>
              <a:t> 16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російських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зарубіжних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академій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Конструктор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35 авторських </a:t>
            </a:r>
            <a:r>
              <a:rPr lang="ru-RU" sz="2000" dirty="0" err="1" smtClean="0"/>
              <a:t>свідоцтв</a:t>
            </a:r>
            <a:r>
              <a:rPr lang="ru-RU" sz="2000" dirty="0" smtClean="0"/>
              <a:t> на винаходи.</a:t>
            </a:r>
            <a:endParaRPr lang="ru-RU" sz="20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000" dirty="0" smtClean="0"/>
              <a:t>Дякую за увагу!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       Історія створення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7467600" cy="4525963"/>
          </a:xfrm>
        </p:spPr>
        <p:txBody>
          <a:bodyPr>
            <a:noAutofit/>
          </a:bodyPr>
          <a:lstStyle/>
          <a:p>
            <a:r>
              <a:rPr lang="vi-VN" sz="1400" b="1" dirty="0" smtClean="0"/>
              <a:t>Автома́т Кала́шникова</a:t>
            </a:r>
            <a:r>
              <a:rPr lang="vi-VN" sz="1400" dirty="0" smtClean="0"/>
              <a:t>  — найпоширеніша у світі </a:t>
            </a:r>
            <a:r>
              <a:rPr lang="uk-UA" sz="1400" dirty="0" smtClean="0"/>
              <a:t>стрілецька зброя</a:t>
            </a:r>
            <a:r>
              <a:rPr lang="vi-VN" sz="1400" dirty="0" smtClean="0"/>
              <a:t>, найдоступніший</a:t>
            </a:r>
            <a:r>
              <a:rPr lang="uk-UA" sz="1400" dirty="0" smtClean="0"/>
              <a:t> автомат</a:t>
            </a:r>
            <a:r>
              <a:rPr lang="vi-VN" sz="1400" dirty="0" smtClean="0"/>
              <a:t>. Створений понад 60 років тому російським конструктором </a:t>
            </a:r>
            <a:r>
              <a:rPr lang="uk-UA" sz="1400" dirty="0" smtClean="0"/>
              <a:t>старшим</a:t>
            </a:r>
            <a:r>
              <a:rPr lang="vi-VN" sz="1400" dirty="0" smtClean="0">
                <a:hlinkClick r:id="rId2" tooltip="Старший сержант"/>
              </a:rPr>
              <a:t> </a:t>
            </a:r>
            <a:r>
              <a:rPr lang="uk-UA" sz="1400" dirty="0" smtClean="0"/>
              <a:t>сержантом</a:t>
            </a:r>
            <a:r>
              <a:rPr lang="uk-UA" sz="1400" dirty="0" smtClean="0">
                <a:solidFill>
                  <a:srgbClr val="00B050"/>
                </a:solidFill>
              </a:rPr>
              <a:t> Михайлом Калашниковим</a:t>
            </a:r>
          </a:p>
          <a:p>
            <a:endParaRPr lang="uk-UA" sz="1400" dirty="0" smtClean="0">
              <a:solidFill>
                <a:srgbClr val="00B050"/>
              </a:solidFill>
            </a:endParaRPr>
          </a:p>
          <a:p>
            <a:endParaRPr lang="uk-UA" sz="1400" dirty="0" smtClean="0">
              <a:solidFill>
                <a:srgbClr val="00B050"/>
              </a:solidFill>
            </a:endParaRPr>
          </a:p>
          <a:p>
            <a:endParaRPr lang="uk-UA" sz="1400" dirty="0" smtClean="0">
              <a:solidFill>
                <a:srgbClr val="00B050"/>
              </a:solidFill>
            </a:endParaRPr>
          </a:p>
          <a:p>
            <a:endParaRPr lang="uk-UA" sz="1400" dirty="0" smtClean="0">
              <a:solidFill>
                <a:srgbClr val="00B050"/>
              </a:solidFill>
            </a:endParaRPr>
          </a:p>
          <a:p>
            <a:endParaRPr lang="uk-UA" sz="1400" dirty="0" smtClean="0">
              <a:solidFill>
                <a:srgbClr val="00B050"/>
              </a:solidFill>
            </a:endParaRPr>
          </a:p>
          <a:p>
            <a:endParaRPr lang="uk-UA" sz="1400" dirty="0" smtClean="0">
              <a:solidFill>
                <a:srgbClr val="00B050"/>
              </a:solidFill>
            </a:endParaRPr>
          </a:p>
          <a:p>
            <a:endParaRPr lang="uk-UA" sz="1400" dirty="0" smtClean="0">
              <a:solidFill>
                <a:srgbClr val="00B050"/>
              </a:solidFill>
            </a:endParaRPr>
          </a:p>
          <a:p>
            <a:endParaRPr lang="uk-UA" sz="1400" dirty="0" smtClean="0">
              <a:solidFill>
                <a:srgbClr val="00B050"/>
              </a:solidFill>
            </a:endParaRPr>
          </a:p>
          <a:p>
            <a:endParaRPr lang="uk-UA" sz="1400" dirty="0" smtClean="0">
              <a:solidFill>
                <a:srgbClr val="00B050"/>
              </a:solidFill>
            </a:endParaRPr>
          </a:p>
          <a:p>
            <a:endParaRPr lang="uk-UA" sz="14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uk-UA" sz="1400" dirty="0" smtClean="0">
              <a:solidFill>
                <a:srgbClr val="00B050"/>
              </a:solidFill>
            </a:endParaRPr>
          </a:p>
          <a:p>
            <a:endParaRPr lang="uk-UA" sz="1400" dirty="0" smtClean="0">
              <a:solidFill>
                <a:srgbClr val="00B050"/>
              </a:solidFill>
            </a:endParaRPr>
          </a:p>
          <a:p>
            <a:r>
              <a:rPr lang="vi-VN" sz="1400" dirty="0" smtClean="0"/>
              <a:t>. Може стріляти як чергами, так і окремими пострілами. Відрізняється високою надійністю і простотою обслуговування. Був прийнятий на озброєння Радянської Армії у 1949 році.</a:t>
            </a:r>
          </a:p>
          <a:p>
            <a:r>
              <a:rPr lang="vi-VN" sz="1400" dirty="0" smtClean="0"/>
              <a:t>Автомати та </a:t>
            </a:r>
            <a:r>
              <a:rPr lang="uk-UA" sz="1400" dirty="0" smtClean="0"/>
              <a:t>кулемети </a:t>
            </a:r>
            <a:r>
              <a:rPr lang="vi-VN" sz="1400" dirty="0" smtClean="0"/>
              <a:t>системи Калашникова знаходяться на </a:t>
            </a:r>
            <a:r>
              <a:rPr lang="uk-UA" sz="1400" dirty="0" smtClean="0"/>
              <a:t>озброєнні </a:t>
            </a:r>
            <a:r>
              <a:rPr lang="vi-VN" sz="1400" dirty="0" smtClean="0"/>
              <a:t>у 55 країнах світу.</a:t>
            </a:r>
          </a:p>
          <a:p>
            <a:endParaRPr lang="ru-RU" sz="1200" dirty="0"/>
          </a:p>
        </p:txBody>
      </p:sp>
      <p:pic>
        <p:nvPicPr>
          <p:cNvPr id="7" name="Рисунок 6" descr="AK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285992"/>
            <a:ext cx="9144001" cy="289931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858280" cy="664371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 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ухвалення</a:t>
            </a:r>
            <a:r>
              <a:rPr lang="ru-RU" sz="1800" dirty="0" smtClean="0"/>
              <a:t> в 1943 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на </a:t>
            </a:r>
            <a:r>
              <a:rPr lang="ru-RU" sz="1800" dirty="0" err="1" smtClean="0"/>
              <a:t>озброєння</a:t>
            </a:r>
            <a:r>
              <a:rPr lang="ru-RU" sz="1800" dirty="0" smtClean="0"/>
              <a:t> 7,62-мм</a:t>
            </a:r>
            <a:r>
              <a:rPr lang="ru-RU" sz="1800" dirty="0" smtClean="0">
                <a:hlinkClick r:id="rId2" tooltip="7,62×39 мм"/>
              </a:rPr>
              <a:t> </a:t>
            </a:r>
            <a:r>
              <a:rPr lang="ru-RU" sz="1800" dirty="0" err="1" smtClean="0"/>
              <a:t>проміжного</a:t>
            </a:r>
            <a:r>
              <a:rPr lang="ru-RU" sz="1800" dirty="0" smtClean="0"/>
              <a:t> патрона </a:t>
            </a:r>
            <a:r>
              <a:rPr lang="ru-RU" sz="1800" dirty="0" err="1" smtClean="0"/>
              <a:t>конструкції</a:t>
            </a:r>
            <a:r>
              <a:rPr lang="ru-RU" sz="1800" dirty="0" smtClean="0"/>
              <a:t> Н. М. </a:t>
            </a:r>
            <a:r>
              <a:rPr lang="ru-RU" sz="1800" dirty="0" err="1" smtClean="0"/>
              <a:t>Єлизарова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Б. В. </a:t>
            </a:r>
            <a:r>
              <a:rPr lang="ru-RU" sz="1800" dirty="0" err="1" smtClean="0"/>
              <a:t>Семіна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розвернулися</a:t>
            </a:r>
            <a:r>
              <a:rPr lang="ru-RU" sz="1800" dirty="0" smtClean="0"/>
              <a:t> </a:t>
            </a:r>
            <a:r>
              <a:rPr lang="ru-RU" sz="1800" dirty="0" err="1" smtClean="0"/>
              <a:t>роботи</a:t>
            </a:r>
            <a:r>
              <a:rPr lang="ru-RU" sz="1800" dirty="0" smtClean="0"/>
              <a:t> із </a:t>
            </a:r>
            <a:r>
              <a:rPr lang="ru-RU" sz="1800" dirty="0" err="1" smtClean="0"/>
              <a:t>створення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 </a:t>
            </a:r>
            <a:r>
              <a:rPr lang="ru-RU" sz="1800" dirty="0" err="1" smtClean="0"/>
              <a:t>стрілецького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озброєння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цей</a:t>
            </a:r>
            <a:r>
              <a:rPr lang="ru-RU" sz="1800" dirty="0" smtClean="0"/>
              <a:t> </a:t>
            </a:r>
            <a:r>
              <a:rPr lang="ru-RU" sz="1800" dirty="0" err="1" smtClean="0"/>
              <a:t>набій</a:t>
            </a:r>
            <a:r>
              <a:rPr lang="ru-RU" sz="1800" dirty="0" smtClean="0"/>
              <a:t>. </a:t>
            </a:r>
            <a:r>
              <a:rPr lang="ru-RU" sz="1800" dirty="0" err="1" smtClean="0"/>
              <a:t>Роботи</a:t>
            </a:r>
            <a:r>
              <a:rPr lang="ru-RU" sz="1800" dirty="0" smtClean="0"/>
              <a:t> над автоматом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початі</a:t>
            </a:r>
            <a:r>
              <a:rPr lang="ru-RU" sz="1800" dirty="0" smtClean="0"/>
              <a:t> А. І. </a:t>
            </a:r>
            <a:r>
              <a:rPr lang="ru-RU" sz="1800" dirty="0" err="1" smtClean="0"/>
              <a:t>Судаєвим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створив у 1944 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ряд </a:t>
            </a:r>
            <a:r>
              <a:rPr lang="ru-RU" sz="1800" dirty="0" err="1" smtClean="0"/>
              <a:t>оригінальних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конструкцій</a:t>
            </a:r>
            <a:r>
              <a:rPr lang="ru-RU" sz="1800" dirty="0" smtClean="0"/>
              <a:t>, потім до </a:t>
            </a:r>
            <a:r>
              <a:rPr lang="ru-RU" sz="1800" dirty="0" err="1" smtClean="0"/>
              <a:t>розробок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підключилися</a:t>
            </a:r>
            <a:r>
              <a:rPr lang="ru-RU" sz="1800" dirty="0" smtClean="0"/>
              <a:t> </a:t>
            </a:r>
            <a:r>
              <a:rPr lang="ru-RU" sz="1800" dirty="0" err="1" smtClean="0"/>
              <a:t>інші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конструктори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    </a:t>
            </a:r>
            <a:r>
              <a:rPr lang="ru-RU" sz="1800" dirty="0" err="1" smtClean="0"/>
              <a:t>Займався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розробкою</a:t>
            </a:r>
            <a:r>
              <a:rPr lang="ru-RU" sz="1800" dirty="0" smtClean="0"/>
              <a:t> зброї </a:t>
            </a:r>
            <a:r>
              <a:rPr lang="ru-RU" sz="1800" dirty="0" err="1" smtClean="0"/>
              <a:t>під</a:t>
            </a:r>
            <a:r>
              <a:rPr lang="ru-RU" sz="1800" dirty="0" smtClean="0"/>
              <a:t> проміжний патрон </a:t>
            </a:r>
            <a:r>
              <a:rPr lang="ru-RU" sz="1800" dirty="0" err="1" smtClean="0"/>
              <a:t>і</a:t>
            </a:r>
            <a:r>
              <a:rPr lang="ru-RU" sz="1800" dirty="0" smtClean="0"/>
              <a:t> конструктор </a:t>
            </a:r>
            <a:r>
              <a:rPr lang="ru-RU" sz="1800" dirty="0" smtClean="0">
                <a:solidFill>
                  <a:srgbClr val="92D050"/>
                </a:solidFill>
              </a:rPr>
              <a:t>Михайло </a:t>
            </a:r>
            <a:r>
              <a:rPr lang="ru-RU" sz="1800" dirty="0" err="1" smtClean="0">
                <a:solidFill>
                  <a:srgbClr val="92D050"/>
                </a:solidFill>
              </a:rPr>
              <a:t>Тимофійович</a:t>
            </a:r>
            <a:r>
              <a:rPr lang="ru-RU" sz="1800" dirty="0" smtClean="0">
                <a:solidFill>
                  <a:srgbClr val="92D050"/>
                </a:solidFill>
              </a:rPr>
              <a:t> Калашников</a:t>
            </a:r>
          </a:p>
          <a:p>
            <a:endParaRPr lang="uk-UA" sz="1800" dirty="0" smtClean="0">
              <a:solidFill>
                <a:srgbClr val="92D050"/>
              </a:solidFill>
            </a:endParaRPr>
          </a:p>
          <a:p>
            <a:endParaRPr lang="uk-UA" sz="1800" dirty="0" smtClean="0">
              <a:solidFill>
                <a:srgbClr val="92D050"/>
              </a:solidFill>
            </a:endParaRPr>
          </a:p>
          <a:p>
            <a:endParaRPr lang="uk-UA" sz="1800" dirty="0" smtClean="0">
              <a:solidFill>
                <a:srgbClr val="92D050"/>
              </a:solidFill>
            </a:endParaRPr>
          </a:p>
          <a:p>
            <a:endParaRPr lang="uk-UA" sz="1800" dirty="0" smtClean="0">
              <a:solidFill>
                <a:srgbClr val="92D050"/>
              </a:solidFill>
            </a:endParaRPr>
          </a:p>
          <a:p>
            <a:endParaRPr lang="uk-UA" sz="1800" dirty="0" smtClean="0">
              <a:solidFill>
                <a:srgbClr val="92D050"/>
              </a:solidFill>
            </a:endParaRPr>
          </a:p>
          <a:p>
            <a:endParaRPr lang="uk-UA" sz="1800" dirty="0" smtClean="0">
              <a:solidFill>
                <a:srgbClr val="92D050"/>
              </a:solidFill>
            </a:endParaRPr>
          </a:p>
          <a:p>
            <a:endParaRPr lang="ru-RU" sz="1800" dirty="0" smtClean="0">
              <a:solidFill>
                <a:srgbClr val="92D050"/>
              </a:solidFill>
            </a:endParaRPr>
          </a:p>
          <a:p>
            <a:endParaRPr lang="ru-RU" sz="1800" dirty="0" smtClean="0">
              <a:solidFill>
                <a:srgbClr val="92D050"/>
              </a:solidFill>
            </a:endParaRPr>
          </a:p>
          <a:p>
            <a:r>
              <a:rPr lang="ru-RU" sz="1800" dirty="0" smtClean="0"/>
              <a:t>. У 1946 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він представив на конкурс </a:t>
            </a:r>
            <a:r>
              <a:rPr lang="ru-RU" sz="1800" dirty="0" err="1" smtClean="0"/>
              <a:t>свій</a:t>
            </a:r>
            <a:r>
              <a:rPr lang="ru-RU" sz="1800" dirty="0" smtClean="0"/>
              <a:t> </a:t>
            </a:r>
            <a:r>
              <a:rPr lang="ru-RU" sz="1800" dirty="0" err="1" smtClean="0"/>
              <a:t>зразок</a:t>
            </a:r>
            <a:r>
              <a:rPr lang="ru-RU" sz="1800" dirty="0" smtClean="0"/>
              <a:t> автомата, в </a:t>
            </a:r>
            <a:r>
              <a:rPr lang="ru-RU" sz="1800" dirty="0" err="1" smtClean="0"/>
              <a:t>якому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об'єднані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конструктивні</a:t>
            </a:r>
            <a:r>
              <a:rPr lang="ru-RU" sz="1800" dirty="0" smtClean="0"/>
              <a:t> </a:t>
            </a:r>
            <a:r>
              <a:rPr lang="ru-RU" sz="1800" dirty="0" err="1" smtClean="0"/>
              <a:t>особливості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багатьох</a:t>
            </a:r>
            <a:r>
              <a:rPr lang="ru-RU" sz="1800" dirty="0" smtClean="0"/>
              <a:t> </a:t>
            </a:r>
            <a:r>
              <a:rPr lang="ru-RU" sz="1800" dirty="0" err="1" smtClean="0"/>
              <a:t>раніше</a:t>
            </a:r>
            <a:r>
              <a:rPr lang="ru-RU" sz="1800" dirty="0" smtClean="0"/>
              <a:t> </a:t>
            </a:r>
            <a:r>
              <a:rPr lang="ru-RU" sz="1800" dirty="0" err="1" smtClean="0"/>
              <a:t>створених</a:t>
            </a:r>
            <a:r>
              <a:rPr lang="ru-RU" sz="1800" dirty="0" smtClean="0"/>
              <a:t> моделей зброї. Цей автомат </a:t>
            </a:r>
            <a:r>
              <a:rPr lang="ru-RU" sz="1800" dirty="0" err="1" smtClean="0"/>
              <a:t>успішно</a:t>
            </a:r>
            <a:r>
              <a:rPr lang="ru-RU" sz="1800" dirty="0" smtClean="0"/>
              <a:t> </a:t>
            </a:r>
            <a:r>
              <a:rPr lang="ru-RU" sz="1800" dirty="0" err="1" smtClean="0"/>
              <a:t>витримав</a:t>
            </a:r>
            <a:r>
              <a:rPr lang="ru-RU" sz="1800" dirty="0" smtClean="0"/>
              <a:t> </a:t>
            </a:r>
            <a:r>
              <a:rPr lang="ru-RU" sz="1800" dirty="0" err="1" smtClean="0"/>
              <a:t>випробування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показав </a:t>
            </a:r>
            <a:r>
              <a:rPr lang="ru-RU" sz="1800" dirty="0" err="1" smtClean="0"/>
              <a:t>задовільні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результати</a:t>
            </a:r>
            <a:r>
              <a:rPr lang="ru-RU" sz="1800" dirty="0" smtClean="0"/>
              <a:t>. М. Т. Калашников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керівництвом</a:t>
            </a:r>
            <a:r>
              <a:rPr lang="ru-RU" sz="1800" dirty="0" smtClean="0"/>
              <a:t> </a:t>
            </a:r>
            <a:r>
              <a:rPr lang="ru-RU" sz="1800" dirty="0" err="1" smtClean="0"/>
              <a:t>кваліфікованих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досвідчених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інженерів-конструкторів</a:t>
            </a:r>
            <a:r>
              <a:rPr lang="ru-RU" sz="1800" dirty="0" smtClean="0"/>
              <a:t> </a:t>
            </a:r>
            <a:r>
              <a:rPr lang="ru-RU" sz="1800" dirty="0" err="1" smtClean="0"/>
              <a:t>істотно</a:t>
            </a:r>
            <a:r>
              <a:rPr lang="ru-RU" sz="1800" dirty="0" smtClean="0"/>
              <a:t> модифікував </a:t>
            </a:r>
            <a:r>
              <a:rPr lang="ru-RU" sz="1800" dirty="0" err="1" smtClean="0"/>
              <a:t>свій</a:t>
            </a:r>
            <a:r>
              <a:rPr lang="ru-RU" sz="1800" dirty="0" smtClean="0"/>
              <a:t> автомат,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у </a:t>
            </a:r>
            <a:r>
              <a:rPr lang="ru-RU" sz="1800" dirty="0" err="1" smtClean="0"/>
              <a:t>другій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частині</a:t>
            </a:r>
            <a:r>
              <a:rPr lang="ru-RU" sz="1800" dirty="0" smtClean="0"/>
              <a:t> конкурсу,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проводився</a:t>
            </a:r>
            <a:r>
              <a:rPr lang="ru-RU" sz="1800" dirty="0" smtClean="0"/>
              <a:t> в 1947році,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рекомендований</a:t>
            </a:r>
            <a:r>
              <a:rPr lang="ru-RU" sz="1800" dirty="0" smtClean="0"/>
              <a:t> до </a:t>
            </a:r>
            <a:r>
              <a:rPr lang="ru-RU" sz="1800" dirty="0" err="1" smtClean="0"/>
              <a:t>ухвалення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озброєння</a:t>
            </a:r>
            <a:r>
              <a:rPr lang="ru-RU" sz="1800" dirty="0" smtClean="0"/>
              <a:t>. У </a:t>
            </a:r>
            <a:r>
              <a:rPr lang="ru-RU" sz="1800" dirty="0" err="1" smtClean="0"/>
              <a:t>результаті</a:t>
            </a:r>
            <a:r>
              <a:rPr lang="ru-RU" sz="1800" dirty="0" smtClean="0"/>
              <a:t> прототип автомата Калашникова </a:t>
            </a:r>
            <a:r>
              <a:rPr lang="ru-RU" sz="1800" dirty="0" err="1" smtClean="0"/>
              <a:t>перевершив</a:t>
            </a:r>
            <a:r>
              <a:rPr lang="ru-RU" sz="1800" dirty="0" smtClean="0"/>
              <a:t> </a:t>
            </a:r>
            <a:r>
              <a:rPr lang="ru-RU" sz="1800" dirty="0" err="1" smtClean="0"/>
              <a:t>зразки</a:t>
            </a:r>
            <a:r>
              <a:rPr lang="ru-RU" sz="1800" dirty="0" smtClean="0"/>
              <a:t> В. А. Дегтярева, З. Р. Симонова, Н. У. </a:t>
            </a:r>
            <a:r>
              <a:rPr lang="ru-RU" sz="1800" dirty="0" err="1" smtClean="0"/>
              <a:t>Рукавішникова</a:t>
            </a:r>
            <a:r>
              <a:rPr lang="ru-RU" sz="1800" dirty="0" smtClean="0"/>
              <a:t>, К. А. </a:t>
            </a:r>
            <a:r>
              <a:rPr lang="ru-RU" sz="1800" dirty="0" err="1" smtClean="0"/>
              <a:t>Баришева</a:t>
            </a:r>
            <a:r>
              <a:rPr lang="ru-RU" sz="1800" dirty="0" smtClean="0"/>
              <a:t> та </a:t>
            </a:r>
            <a:r>
              <a:rPr lang="ru-RU" sz="1800" dirty="0" err="1" smtClean="0"/>
              <a:t>інших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конструкторів</a:t>
            </a:r>
            <a:r>
              <a:rPr lang="ru-RU" sz="1800" dirty="0" smtClean="0"/>
              <a:t>.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завершення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військових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випробувань</a:t>
            </a:r>
            <a:r>
              <a:rPr lang="ru-RU" sz="1800" dirty="0" smtClean="0"/>
              <a:t> автомат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прийнятий</a:t>
            </a:r>
            <a:r>
              <a:rPr lang="ru-RU" sz="1800" dirty="0" smtClean="0"/>
              <a:t> на </a:t>
            </a:r>
            <a:r>
              <a:rPr lang="ru-RU" sz="1800" dirty="0" err="1" smtClean="0"/>
              <a:t>озброєння</a:t>
            </a:r>
            <a:r>
              <a:rPr lang="ru-RU" sz="1800" dirty="0" smtClean="0"/>
              <a:t> Радянської Армії 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отримав</a:t>
            </a:r>
            <a:r>
              <a:rPr lang="ru-RU" sz="1800" dirty="0" smtClean="0"/>
              <a:t> </a:t>
            </a:r>
            <a:r>
              <a:rPr lang="ru-RU" sz="1800" dirty="0" err="1" smtClean="0"/>
              <a:t>позначення</a:t>
            </a:r>
            <a:r>
              <a:rPr lang="ru-RU" sz="1800" dirty="0" smtClean="0"/>
              <a:t> АК («7,62-мм автомат Калашникова (АК)»). У </a:t>
            </a:r>
            <a:r>
              <a:rPr lang="ru-RU" sz="1800" dirty="0" err="1" smtClean="0"/>
              <a:t>подальшому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у</a:t>
            </a:r>
            <a:r>
              <a:rPr lang="ru-RU" sz="1800" dirty="0" smtClean="0"/>
              <a:t> </a:t>
            </a:r>
            <a:r>
              <a:rPr lang="ru-RU" sz="1800" dirty="0" err="1" smtClean="0"/>
              <a:t>всій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радянській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літературі</a:t>
            </a:r>
            <a:r>
              <a:rPr lang="ru-RU" sz="1800" dirty="0" smtClean="0"/>
              <a:t> він </a:t>
            </a:r>
            <a:r>
              <a:rPr lang="ru-RU" sz="1800" dirty="0" err="1" smtClean="0"/>
              <a:t>іменувався</a:t>
            </a:r>
            <a:r>
              <a:rPr lang="ru-RU" sz="1800" dirty="0" smtClean="0"/>
              <a:t> АК. </a:t>
            </a:r>
            <a:r>
              <a:rPr lang="ru-RU" sz="1800" dirty="0" err="1" smtClean="0"/>
              <a:t>Назва</a:t>
            </a:r>
            <a:r>
              <a:rPr lang="ru-RU" sz="1800" dirty="0" smtClean="0"/>
              <a:t> АК-47 </a:t>
            </a:r>
            <a:r>
              <a:rPr lang="ru-RU" sz="1800" dirty="0" err="1" smtClean="0"/>
              <a:t>набула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поширення</a:t>
            </a:r>
            <a:r>
              <a:rPr lang="ru-RU" sz="1800" dirty="0" smtClean="0"/>
              <a:t> в </a:t>
            </a:r>
            <a:r>
              <a:rPr lang="ru-RU" sz="1800" dirty="0" err="1" smtClean="0"/>
              <a:t>зарубіжних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країнах</a:t>
            </a:r>
            <a:r>
              <a:rPr lang="ru-RU" sz="1800" dirty="0" smtClean="0"/>
              <a:t>, а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розпаду</a:t>
            </a:r>
            <a:r>
              <a:rPr lang="ru-RU" sz="1800" dirty="0" smtClean="0"/>
              <a:t> Радянського Союзу проникла </a:t>
            </a:r>
            <a:r>
              <a:rPr lang="ru-RU" sz="1800" dirty="0" err="1" smtClean="0"/>
              <a:t>і</a:t>
            </a:r>
            <a:r>
              <a:rPr lang="ru-RU" sz="1800" dirty="0" smtClean="0"/>
              <a:t> у </a:t>
            </a:r>
            <a:r>
              <a:rPr lang="ru-RU" sz="1800" dirty="0" err="1" smtClean="0"/>
              <a:t>країни</a:t>
            </a:r>
            <a:r>
              <a:rPr lang="ru-RU" sz="1800" dirty="0" smtClean="0"/>
              <a:t> СНД</a:t>
            </a:r>
          </a:p>
          <a:p>
            <a:endParaRPr lang="ru-RU" sz="1800" dirty="0" smtClean="0">
              <a:solidFill>
                <a:srgbClr val="92D050"/>
              </a:solidFill>
            </a:endParaRPr>
          </a:p>
          <a:p>
            <a:endParaRPr lang="ru-RU" sz="1800" dirty="0" smtClean="0">
              <a:solidFill>
                <a:srgbClr val="92D050"/>
              </a:solidFill>
            </a:endParaRPr>
          </a:p>
          <a:p>
            <a:endParaRPr lang="ru-RU" sz="1800" dirty="0" smtClean="0">
              <a:solidFill>
                <a:srgbClr val="92D050"/>
              </a:solidFill>
            </a:endParaRPr>
          </a:p>
          <a:p>
            <a:endParaRPr lang="ru-RU" sz="1800" dirty="0" smtClean="0">
              <a:solidFill>
                <a:srgbClr val="92D050"/>
              </a:solidFill>
            </a:endParaRPr>
          </a:p>
          <a:p>
            <a:endParaRPr lang="ru-RU" sz="1800" dirty="0" smtClean="0">
              <a:solidFill>
                <a:srgbClr val="92D050"/>
              </a:solidFill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857364"/>
            <a:ext cx="1248285" cy="1756846"/>
          </a:xfrm>
          <a:prstGeom prst="rect">
            <a:avLst/>
          </a:prstGeom>
        </p:spPr>
      </p:pic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1714488"/>
            <a:ext cx="2071702" cy="2071702"/>
          </a:xfrm>
          <a:prstGeom prst="rect">
            <a:avLst/>
          </a:prstGeom>
        </p:spPr>
      </p:pic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1714488"/>
            <a:ext cx="3000396" cy="206277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4643470" cy="928670"/>
          </a:xfrm>
        </p:spPr>
        <p:txBody>
          <a:bodyPr/>
          <a:lstStyle/>
          <a:p>
            <a:pPr algn="ctr"/>
            <a:r>
              <a:rPr lang="uk-UA" dirty="0" smtClean="0"/>
              <a:t>Моделі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501222" cy="6858048"/>
          </a:xfrm>
        </p:spPr>
        <p:txBody>
          <a:bodyPr>
            <a:noAutofit/>
          </a:bodyPr>
          <a:lstStyle/>
          <a:p>
            <a:r>
              <a:rPr lang="ru-RU" sz="1100" b="1" dirty="0" smtClean="0">
                <a:solidFill>
                  <a:srgbClr val="00FF00"/>
                </a:solidFill>
              </a:rPr>
              <a:t>АК</a:t>
            </a:r>
            <a:r>
              <a:rPr lang="ru-RU" sz="1100" dirty="0" smtClean="0">
                <a:solidFill>
                  <a:srgbClr val="00FF00"/>
                </a:solidFill>
              </a:rPr>
              <a:t> (АК-47)</a:t>
            </a:r>
            <a:r>
              <a:rPr lang="ru-RU" sz="1100" dirty="0" smtClean="0"/>
              <a:t> — 7,62-мм Автомат Калашникова зразка 1947 року (індекс 56А212)</a:t>
            </a:r>
          </a:p>
          <a:p>
            <a:pPr lvl="1"/>
            <a:r>
              <a:rPr lang="ru-RU" sz="1100" dirty="0" smtClean="0">
                <a:solidFill>
                  <a:srgbClr val="00FF00"/>
                </a:solidFill>
              </a:rPr>
              <a:t>АКС </a:t>
            </a:r>
            <a:r>
              <a:rPr lang="ru-RU" sz="1100" dirty="0" smtClean="0"/>
              <a:t>— 7,62-мм Автомат Калашникова зразка 1947 року, складаний</a:t>
            </a:r>
          </a:p>
          <a:p>
            <a:pPr lvl="1"/>
            <a:r>
              <a:rPr lang="ru-RU" sz="1100" dirty="0" smtClean="0">
                <a:solidFill>
                  <a:srgbClr val="00FF00"/>
                </a:solidFill>
              </a:rPr>
              <a:t>АКН</a:t>
            </a:r>
            <a:r>
              <a:rPr lang="ru-RU" sz="1100" dirty="0" smtClean="0"/>
              <a:t> — 7,62-мм Автомат Калашникова зразка 1947 року з кріпленням для прицілу нічного бачення (індекс 56А212Н)</a:t>
            </a:r>
          </a:p>
          <a:p>
            <a:pPr lvl="1"/>
            <a:r>
              <a:rPr lang="ru-RU" sz="1100" dirty="0" smtClean="0">
                <a:solidFill>
                  <a:srgbClr val="00FF00"/>
                </a:solidFill>
              </a:rPr>
              <a:t>АКСН</a:t>
            </a:r>
            <a:r>
              <a:rPr lang="ru-RU" sz="1100" dirty="0" smtClean="0"/>
              <a:t> — 7,62-мм Автомат Калашникова зразка 1947 року, складаний, з кріпленням для прицілу нічного бачення</a:t>
            </a:r>
          </a:p>
          <a:p>
            <a:r>
              <a:rPr lang="ru-RU" sz="1100" dirty="0" smtClean="0">
                <a:solidFill>
                  <a:srgbClr val="00FF00"/>
                </a:solidFill>
              </a:rPr>
              <a:t>АКМ </a:t>
            </a:r>
            <a:r>
              <a:rPr lang="ru-RU" sz="1100" dirty="0" smtClean="0"/>
              <a:t>— 7,62-мм Автомат Калашникова модернізований (індекс 6П1)</a:t>
            </a:r>
          </a:p>
          <a:p>
            <a:pPr lvl="1"/>
            <a:r>
              <a:rPr lang="ru-RU" sz="1100" dirty="0" smtClean="0">
                <a:solidFill>
                  <a:srgbClr val="00FF00"/>
                </a:solidFill>
              </a:rPr>
              <a:t>АКМС </a:t>
            </a:r>
            <a:r>
              <a:rPr lang="ru-RU" sz="1100" dirty="0" smtClean="0"/>
              <a:t>— 7,62-мм Автомат Калашникова модернізований, складаний (індекс 6П4)</a:t>
            </a:r>
          </a:p>
          <a:p>
            <a:pPr lvl="1"/>
            <a:r>
              <a:rPr lang="ru-RU" sz="1100" dirty="0" smtClean="0">
                <a:solidFill>
                  <a:srgbClr val="00FF00"/>
                </a:solidFill>
              </a:rPr>
              <a:t>АКМЛ </a:t>
            </a:r>
            <a:r>
              <a:rPr lang="ru-RU" sz="1100" dirty="0" smtClean="0"/>
              <a:t>— 7,62-мм Автомат Калашникова модернізований, з кріпленням для прицілу нічного бачення (індекс 6П1Л)</a:t>
            </a:r>
          </a:p>
          <a:p>
            <a:pPr lvl="1"/>
            <a:r>
              <a:rPr lang="ru-RU" sz="1100" dirty="0" smtClean="0">
                <a:solidFill>
                  <a:srgbClr val="00FF00"/>
                </a:solidFill>
              </a:rPr>
              <a:t>АКМН </a:t>
            </a:r>
            <a:r>
              <a:rPr lang="ru-RU" sz="1100" dirty="0" smtClean="0"/>
              <a:t>— 7,62-мм Автомат Калашникова модернізований, з кріпленням для прицілу нічного бачення (індекс 6П1Н)</a:t>
            </a:r>
          </a:p>
          <a:p>
            <a:pPr lvl="1"/>
            <a:r>
              <a:rPr lang="ru-RU" sz="1100" dirty="0" smtClean="0">
                <a:solidFill>
                  <a:srgbClr val="00FF00"/>
                </a:solidFill>
              </a:rPr>
              <a:t>АКМСЛ</a:t>
            </a:r>
            <a:r>
              <a:rPr lang="ru-RU" sz="1100" dirty="0" smtClean="0"/>
              <a:t> — 7,62-мм Автомат Калашникова модернізований, складаний, з кріпленням для прицілу нічного бачення (індекс 6П4Л)</a:t>
            </a:r>
          </a:p>
          <a:p>
            <a:pPr lvl="1"/>
            <a:r>
              <a:rPr lang="ru-RU" sz="1100" dirty="0" smtClean="0">
                <a:solidFill>
                  <a:srgbClr val="00FF00"/>
                </a:solidFill>
              </a:rPr>
              <a:t>АКМСН</a:t>
            </a:r>
            <a:r>
              <a:rPr lang="ru-RU" sz="1100" dirty="0" smtClean="0"/>
              <a:t> — 7,62-мм Автомат Калашникова модернізований, складаний, з кріпленням для прицілу нічного бачення (індекс 6П4Н)</a:t>
            </a:r>
          </a:p>
          <a:p>
            <a:r>
              <a:rPr lang="ru-RU" sz="1100" dirty="0" smtClean="0">
                <a:solidFill>
                  <a:srgbClr val="00FF00"/>
                </a:solidFill>
              </a:rPr>
              <a:t>АК-74 </a:t>
            </a:r>
            <a:r>
              <a:rPr lang="ru-RU" sz="1100" dirty="0" smtClean="0"/>
              <a:t>— 5,45-мм Автомат Калашникова зразка 1974 року (індекс 6П20)</a:t>
            </a:r>
          </a:p>
          <a:p>
            <a:pPr lvl="1"/>
            <a:r>
              <a:rPr lang="ru-RU" sz="1100" dirty="0" smtClean="0">
                <a:solidFill>
                  <a:srgbClr val="00FF00"/>
                </a:solidFill>
              </a:rPr>
              <a:t>АКС-74 </a:t>
            </a:r>
            <a:r>
              <a:rPr lang="ru-RU" sz="1100" dirty="0" smtClean="0"/>
              <a:t>— 5,45-мм Автомат Калашникова складаний зразка 1974 року (індекс 6П21)</a:t>
            </a:r>
          </a:p>
          <a:p>
            <a:pPr lvl="1"/>
            <a:r>
              <a:rPr lang="ru-RU" sz="1100" dirty="0" smtClean="0">
                <a:solidFill>
                  <a:srgbClr val="00FF00"/>
                </a:solidFill>
              </a:rPr>
              <a:t>АК-74Н </a:t>
            </a:r>
            <a:r>
              <a:rPr lang="ru-RU" sz="1100" dirty="0" smtClean="0"/>
              <a:t>— 5,45-мм Автомат Калашникова зразка 1974 року з кріпленням для НСПУ (індекс 6П20Н)</a:t>
            </a:r>
          </a:p>
          <a:p>
            <a:pPr lvl="1"/>
            <a:r>
              <a:rPr lang="ru-RU" sz="1100" dirty="0" smtClean="0">
                <a:solidFill>
                  <a:srgbClr val="00FF00"/>
                </a:solidFill>
              </a:rPr>
              <a:t>АК-74Н2 </a:t>
            </a:r>
            <a:r>
              <a:rPr lang="ru-RU" sz="1100" dirty="0" smtClean="0"/>
              <a:t>— 5,45-мм Автомат Калашникова зразка 1974 року з кріпленням для НСПУМ (індекс 6П20Н2)</a:t>
            </a:r>
          </a:p>
          <a:p>
            <a:pPr lvl="1"/>
            <a:r>
              <a:rPr lang="ru-RU" sz="1100" dirty="0" smtClean="0">
                <a:solidFill>
                  <a:srgbClr val="00FF00"/>
                </a:solidFill>
              </a:rPr>
              <a:t>АКС-74Н </a:t>
            </a:r>
            <a:r>
              <a:rPr lang="ru-RU" sz="1100" dirty="0" smtClean="0"/>
              <a:t>— 5,45-мм Автомат Калашникова складаний зразка 1974 року з кріпленням для НСПУ (індекс 6П21Н)</a:t>
            </a:r>
          </a:p>
          <a:p>
            <a:pPr lvl="1"/>
            <a:r>
              <a:rPr lang="ru-RU" sz="1100" dirty="0" smtClean="0">
                <a:solidFill>
                  <a:srgbClr val="00FF00"/>
                </a:solidFill>
              </a:rPr>
              <a:t>АКС-74Н2</a:t>
            </a:r>
            <a:r>
              <a:rPr lang="ru-RU" sz="1100" dirty="0" smtClean="0"/>
              <a:t> — 5,45-мм Автомат Калашникова складаний зразка 1974 року з кріпленням для НСПУМ (індекс 6П21Н2)</a:t>
            </a:r>
          </a:p>
          <a:p>
            <a:r>
              <a:rPr lang="ru-RU" sz="1100" dirty="0" smtClean="0">
                <a:solidFill>
                  <a:srgbClr val="00FF00"/>
                </a:solidFill>
              </a:rPr>
              <a:t>АКС-74У</a:t>
            </a:r>
            <a:r>
              <a:rPr lang="ru-RU" sz="1100" dirty="0" smtClean="0"/>
              <a:t> — 5,45-мм Автомат Калашникова складаний зразка 1974 року, укорочений (індекс 6П26)</a:t>
            </a:r>
          </a:p>
          <a:p>
            <a:pPr lvl="1"/>
            <a:r>
              <a:rPr lang="ru-RU" sz="1100" dirty="0" smtClean="0">
                <a:solidFill>
                  <a:srgbClr val="00FF00"/>
                </a:solidFill>
              </a:rPr>
              <a:t>АКС-74УН</a:t>
            </a:r>
            <a:r>
              <a:rPr lang="ru-RU" sz="1100" dirty="0" smtClean="0"/>
              <a:t> — 5,45-мм Автомат Калашникова складаний зразка 1974 року укорочений, з кріпленням для НСПУ (індекс 6П26Н)</a:t>
            </a:r>
          </a:p>
          <a:p>
            <a:pPr lvl="1"/>
            <a:r>
              <a:rPr lang="ru-RU" sz="1100" dirty="0" smtClean="0">
                <a:solidFill>
                  <a:srgbClr val="00FF00"/>
                </a:solidFill>
              </a:rPr>
              <a:t>АКС-74УН2</a:t>
            </a:r>
            <a:r>
              <a:rPr lang="ru-RU" sz="1100" dirty="0" smtClean="0"/>
              <a:t> — 5,45-мм Автомат Калашникова складаний зразка 1974 року, укорочений, з кріпленням для НСПУМ (індекс 6П26Н2)</a:t>
            </a:r>
          </a:p>
          <a:p>
            <a:pPr lvl="1"/>
            <a:r>
              <a:rPr lang="ru-RU" sz="1100" dirty="0" smtClean="0">
                <a:solidFill>
                  <a:srgbClr val="00FF00"/>
                </a:solidFill>
              </a:rPr>
              <a:t>АКС-74УН3 </a:t>
            </a:r>
            <a:r>
              <a:rPr lang="ru-RU" sz="1100" dirty="0" smtClean="0"/>
              <a:t>— 5,45-мм Автомат Калашникова складаний зразка 1974 року, укорочений, з кріпленням для НСПУ-3 (індекс 6П26Н3)</a:t>
            </a:r>
          </a:p>
          <a:p>
            <a:pPr lvl="1"/>
            <a:r>
              <a:rPr lang="ru-RU" sz="1100" dirty="0" smtClean="0">
                <a:solidFill>
                  <a:srgbClr val="00FF00"/>
                </a:solidFill>
              </a:rPr>
              <a:t>АКС-74УБ </a:t>
            </a:r>
            <a:r>
              <a:rPr lang="ru-RU" sz="1100" dirty="0" smtClean="0"/>
              <a:t>— 5,45-мм Автомат Калашникова складаний зразка 1974 року, укорочений, безшумний (індекс 6П27)</a:t>
            </a:r>
          </a:p>
          <a:p>
            <a:r>
              <a:rPr lang="ru-RU" sz="1100" dirty="0" smtClean="0">
                <a:solidFill>
                  <a:srgbClr val="00FF00"/>
                </a:solidFill>
              </a:rPr>
              <a:t>АК-74М</a:t>
            </a:r>
            <a:r>
              <a:rPr lang="ru-RU" sz="1100" dirty="0" smtClean="0"/>
              <a:t> — 5,45-мм Автомат Калашникова зразка 1974 року модернізований</a:t>
            </a:r>
          </a:p>
          <a:p>
            <a:r>
              <a:rPr lang="ru-RU" sz="1100" dirty="0" smtClean="0">
                <a:solidFill>
                  <a:srgbClr val="00FF00"/>
                </a:solidFill>
              </a:rPr>
              <a:t>АК-101</a:t>
            </a:r>
            <a:r>
              <a:rPr lang="ru-RU" sz="1100" dirty="0" smtClean="0"/>
              <a:t> — 5,56-мм</a:t>
            </a:r>
          </a:p>
          <a:p>
            <a:r>
              <a:rPr lang="ru-RU" sz="1100" dirty="0" smtClean="0">
                <a:solidFill>
                  <a:srgbClr val="00FF00"/>
                </a:solidFill>
              </a:rPr>
              <a:t>АК-102 </a:t>
            </a:r>
            <a:r>
              <a:rPr lang="ru-RU" sz="1100" dirty="0" smtClean="0"/>
              <a:t>— 5,56-мм, укорочений</a:t>
            </a:r>
          </a:p>
          <a:p>
            <a:r>
              <a:rPr lang="ru-RU" sz="1100" dirty="0" smtClean="0">
                <a:solidFill>
                  <a:srgbClr val="00FF00"/>
                </a:solidFill>
              </a:rPr>
              <a:t>АК-103</a:t>
            </a:r>
            <a:r>
              <a:rPr lang="ru-RU" sz="1100" dirty="0" smtClean="0"/>
              <a:t> — 7,62-мм</a:t>
            </a:r>
          </a:p>
          <a:p>
            <a:r>
              <a:rPr lang="ru-RU" sz="1100" dirty="0" smtClean="0">
                <a:solidFill>
                  <a:srgbClr val="00FF00"/>
                </a:solidFill>
              </a:rPr>
              <a:t>АК-104 </a:t>
            </a:r>
            <a:r>
              <a:rPr lang="ru-RU" sz="1100" dirty="0" smtClean="0"/>
              <a:t>— 7,62-мм, укорочений</a:t>
            </a:r>
          </a:p>
          <a:p>
            <a:r>
              <a:rPr lang="ru-RU" sz="1100" dirty="0" smtClean="0">
                <a:solidFill>
                  <a:srgbClr val="00FF00"/>
                </a:solidFill>
              </a:rPr>
              <a:t>АК-105</a:t>
            </a:r>
            <a:r>
              <a:rPr lang="ru-RU" sz="1100" dirty="0" smtClean="0"/>
              <a:t> — 5,45-мм, укорочений</a:t>
            </a:r>
          </a:p>
          <a:p>
            <a:r>
              <a:rPr lang="ru-RU" sz="1100" dirty="0" smtClean="0">
                <a:solidFill>
                  <a:srgbClr val="00FF00"/>
                </a:solidFill>
              </a:rPr>
              <a:t>АК-107</a:t>
            </a:r>
            <a:r>
              <a:rPr lang="ru-RU" sz="1100" dirty="0" smtClean="0"/>
              <a:t> — 5,45-мм, із збалансованою автоматикою</a:t>
            </a:r>
          </a:p>
          <a:p>
            <a:r>
              <a:rPr lang="ru-RU" sz="1100" dirty="0" smtClean="0">
                <a:solidFill>
                  <a:srgbClr val="00FF00"/>
                </a:solidFill>
              </a:rPr>
              <a:t>АК-108</a:t>
            </a:r>
            <a:r>
              <a:rPr lang="ru-RU" sz="1100" dirty="0" smtClean="0"/>
              <a:t> — 5,56-мм, із збалансованою автоматикою</a:t>
            </a:r>
          </a:p>
          <a:p>
            <a:endParaRPr lang="ru-RU" sz="11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Модифікації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АК</a:t>
            </a:r>
            <a:r>
              <a:rPr lang="ru-RU" dirty="0" smtClean="0"/>
              <a:t> — 7,62-мм автомат Калашникова зразка 1947 року (індекс ГРАУ — 56А212)</a:t>
            </a:r>
          </a:p>
          <a:p>
            <a:r>
              <a:rPr lang="ru-RU" b="1" dirty="0" smtClean="0"/>
              <a:t>АКН</a:t>
            </a:r>
            <a:r>
              <a:rPr lang="ru-RU" dirty="0" smtClean="0"/>
              <a:t> — 7,62-мм автомат Калашникова зразка 1947 року з планкою для установки прицілу нічного бачення (індекс ГРАУ — 56А212Н)</a:t>
            </a:r>
          </a:p>
          <a:p>
            <a:r>
              <a:rPr lang="ru-RU" b="1" dirty="0" smtClean="0"/>
              <a:t>АКС</a:t>
            </a:r>
            <a:r>
              <a:rPr lang="ru-RU" dirty="0" smtClean="0"/>
              <a:t> — 7,62-мм автомат Калашникова зразка 1947 року з складним прикладом</a:t>
            </a:r>
          </a:p>
          <a:p>
            <a:r>
              <a:rPr lang="ru-RU" b="1" dirty="0" smtClean="0"/>
              <a:t>АКСН</a:t>
            </a:r>
            <a:r>
              <a:rPr lang="ru-RU" dirty="0" smtClean="0"/>
              <a:t> — 7,62-мм автомат Калашникова зразка 1947 року з складним прикладом </a:t>
            </a:r>
            <a:r>
              <a:rPr lang="ru-RU" dirty="0" err="1" smtClean="0"/>
              <a:t>і</a:t>
            </a:r>
            <a:r>
              <a:rPr lang="ru-RU" dirty="0" smtClean="0"/>
              <a:t> планкою для установки прицілу нічного бачення</a:t>
            </a: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2000" dirty="0" smtClean="0"/>
          </a:p>
          <a:p>
            <a:endParaRPr lang="ru-RU" sz="20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Рисунок 4" descr="A103a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2034" y="0"/>
              <a:ext cx="4071966" cy="1500198"/>
            </a:xfrm>
            <a:prstGeom prst="rect">
              <a:avLst/>
            </a:prstGeom>
          </p:spPr>
        </p:pic>
        <p:pic>
          <p:nvPicPr>
            <p:cNvPr id="6" name="Рисунок 5" descr="AK4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048226" cy="1500174"/>
            </a:xfrm>
            <a:prstGeom prst="rect">
              <a:avLst/>
            </a:prstGeom>
          </p:spPr>
        </p:pic>
        <p:pic>
          <p:nvPicPr>
            <p:cNvPr id="7" name="Рисунок 6" descr="AK-47_type_II_Part_DM-ST-89-0113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3372" y="1571612"/>
              <a:ext cx="5000628" cy="1805724"/>
            </a:xfrm>
            <a:prstGeom prst="rect">
              <a:avLst/>
            </a:prstGeom>
          </p:spPr>
        </p:pic>
        <p:pic>
          <p:nvPicPr>
            <p:cNvPr id="8" name="Рисунок 7" descr="AK-107_with_grenade_launcher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744" y="1571612"/>
              <a:ext cx="4048189" cy="1928826"/>
            </a:xfrm>
            <a:prstGeom prst="rect">
              <a:avLst/>
            </a:prstGeom>
          </p:spPr>
        </p:pic>
        <p:pic>
          <p:nvPicPr>
            <p:cNvPr id="9" name="Рисунок 8" descr="AKS-74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643314"/>
              <a:ext cx="4763993" cy="1413318"/>
            </a:xfrm>
            <a:prstGeom prst="rect">
              <a:avLst/>
            </a:prstGeom>
          </p:spPr>
        </p:pic>
        <p:pic>
          <p:nvPicPr>
            <p:cNvPr id="10" name="Рисунок 9" descr="Aks74u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57753" y="3571876"/>
              <a:ext cx="4266886" cy="1571636"/>
            </a:xfrm>
            <a:prstGeom prst="rect">
              <a:avLst/>
            </a:prstGeom>
          </p:spPr>
        </p:pic>
        <p:pic>
          <p:nvPicPr>
            <p:cNvPr id="11" name="Рисунок 10" descr="АКМСУ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14480" y="5072074"/>
              <a:ext cx="6519856" cy="178592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Будова та призначення 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43050"/>
            <a:ext cx="7467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Автомат Калашникова калібру 5,45 мм або 7,62 мм </a:t>
            </a:r>
            <a:r>
              <a:rPr lang="ru-RU" sz="2400" dirty="0" err="1" smtClean="0"/>
              <a:t>є</a:t>
            </a:r>
            <a:r>
              <a:rPr lang="ru-RU" sz="2400" dirty="0" smtClean="0"/>
              <a:t> індивідуальною зброєю </a:t>
            </a:r>
            <a:r>
              <a:rPr lang="ru-RU" sz="2400" dirty="0" err="1" smtClean="0"/>
              <a:t>і</a:t>
            </a:r>
            <a:r>
              <a:rPr lang="ru-RU" sz="2400" dirty="0" smtClean="0"/>
              <a:t> призначений для знищення </a:t>
            </a:r>
            <a:r>
              <a:rPr lang="ru-RU" sz="2400" dirty="0" err="1" smtClean="0"/>
              <a:t>живої</a:t>
            </a:r>
            <a:r>
              <a:rPr lang="ru-RU" sz="2400" dirty="0" smtClean="0"/>
              <a:t> сили </a:t>
            </a:r>
            <a:r>
              <a:rPr lang="ru-RU" sz="2400" dirty="0" err="1" smtClean="0"/>
              <a:t>й</a:t>
            </a:r>
            <a:r>
              <a:rPr lang="ru-RU" sz="2400" dirty="0" smtClean="0"/>
              <a:t> ураження </a:t>
            </a:r>
            <a:r>
              <a:rPr lang="ru-RU" sz="2400" dirty="0" err="1" smtClean="0"/>
              <a:t>вогневих</a:t>
            </a:r>
            <a:r>
              <a:rPr lang="ru-RU" sz="2400" dirty="0" smtClean="0"/>
              <a:t> засобів противника. Для ураження противника у рукопашному бою до автомата прикріплюється штик-ніж. З автомата ведеться автоматичний або одиничний вогонь. Автоматичний вогонь е основним: він ведеться короткими (до 5 пострілів) </a:t>
            </a:r>
            <a:r>
              <a:rPr lang="ru-RU" sz="2400" dirty="0" err="1" smtClean="0"/>
              <a:t>і</a:t>
            </a:r>
            <a:r>
              <a:rPr lang="ru-RU" sz="2400" dirty="0" smtClean="0"/>
              <a:t> довгими (до 10 пострілів) чергами або безперервно. 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Будова 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ru-RU" dirty="0" smtClean="0"/>
              <a:t>Автомат </a:t>
            </a:r>
            <a:r>
              <a:rPr lang="ru-RU" dirty="0" err="1" smtClean="0"/>
              <a:t>складається</a:t>
            </a:r>
            <a:r>
              <a:rPr lang="ru-RU" dirty="0" smtClean="0"/>
              <a:t> з </a:t>
            </a:r>
            <a:r>
              <a:rPr lang="ru-RU" dirty="0" err="1" smtClean="0"/>
              <a:t>наступних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механізмів:</a:t>
            </a:r>
          </a:p>
          <a:p>
            <a:r>
              <a:rPr lang="ru-RU" dirty="0" smtClean="0"/>
              <a:t>1. </a:t>
            </a:r>
            <a:r>
              <a:rPr lang="ru-RU" b="1" dirty="0" smtClean="0"/>
              <a:t>ствола </a:t>
            </a:r>
            <a:r>
              <a:rPr lang="ru-RU" b="1" dirty="0" err="1" smtClean="0"/>
              <a:t>зі</a:t>
            </a:r>
            <a:r>
              <a:rPr lang="ru-RU" b="1" dirty="0" smtClean="0"/>
              <a:t> ствольною коробкою, прицільним </a:t>
            </a:r>
            <a:r>
              <a:rPr lang="ru-RU" b="1" dirty="0" err="1" smtClean="0"/>
              <a:t>пристроями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 прикладом;</a:t>
            </a:r>
            <a:endParaRPr lang="ru-RU" dirty="0" smtClean="0"/>
          </a:p>
          <a:p>
            <a:r>
              <a:rPr lang="ru-RU" dirty="0" smtClean="0"/>
              <a:t>2. </a:t>
            </a:r>
            <a:r>
              <a:rPr lang="ru-RU" b="1" dirty="0" err="1" smtClean="0"/>
              <a:t>кришки</a:t>
            </a:r>
            <a:r>
              <a:rPr lang="ru-RU" b="1" dirty="0" smtClean="0"/>
              <a:t> </a:t>
            </a:r>
            <a:r>
              <a:rPr lang="ru-RU" b="1" dirty="0" err="1" smtClean="0"/>
              <a:t>ствольної</a:t>
            </a:r>
            <a:r>
              <a:rPr lang="ru-RU" b="1" dirty="0" smtClean="0"/>
              <a:t> коробки;</a:t>
            </a:r>
            <a:endParaRPr lang="ru-RU" dirty="0" smtClean="0"/>
          </a:p>
          <a:p>
            <a:r>
              <a:rPr lang="ru-RU" dirty="0" smtClean="0"/>
              <a:t>3. </a:t>
            </a:r>
            <a:r>
              <a:rPr lang="ru-RU" b="1" dirty="0" smtClean="0"/>
              <a:t>затворної рами з </a:t>
            </a:r>
            <a:r>
              <a:rPr lang="ru-RU" b="1" dirty="0" err="1" smtClean="0"/>
              <a:t>газовим</a:t>
            </a:r>
            <a:r>
              <a:rPr lang="ru-RU" b="1" dirty="0" smtClean="0"/>
              <a:t> поршнем;</a:t>
            </a:r>
            <a:endParaRPr lang="ru-RU" dirty="0" smtClean="0"/>
          </a:p>
          <a:p>
            <a:r>
              <a:rPr lang="ru-RU" dirty="0" smtClean="0"/>
              <a:t>4. </a:t>
            </a:r>
            <a:r>
              <a:rPr lang="ru-RU" b="1" dirty="0" smtClean="0"/>
              <a:t>затвора;</a:t>
            </a:r>
            <a:endParaRPr lang="ru-RU" dirty="0" smtClean="0"/>
          </a:p>
          <a:p>
            <a:r>
              <a:rPr lang="ru-RU" dirty="0" smtClean="0"/>
              <a:t>5. </a:t>
            </a:r>
            <a:r>
              <a:rPr lang="ru-RU" b="1" dirty="0" err="1" smtClean="0"/>
              <a:t>зворотного</a:t>
            </a:r>
            <a:r>
              <a:rPr lang="ru-RU" b="1" dirty="0" smtClean="0"/>
              <a:t> </a:t>
            </a:r>
            <a:r>
              <a:rPr lang="ru-RU" b="1" dirty="0" err="1" smtClean="0"/>
              <a:t>механізму</a:t>
            </a:r>
            <a:r>
              <a:rPr lang="ru-RU" b="1" dirty="0" smtClean="0"/>
              <a:t>;</a:t>
            </a:r>
            <a:endParaRPr lang="ru-RU" dirty="0" smtClean="0"/>
          </a:p>
          <a:p>
            <a:r>
              <a:rPr lang="ru-RU" dirty="0" smtClean="0"/>
              <a:t>6. </a:t>
            </a:r>
            <a:r>
              <a:rPr lang="ru-RU" b="1" dirty="0" err="1" smtClean="0"/>
              <a:t>газової</a:t>
            </a:r>
            <a:r>
              <a:rPr lang="ru-RU" b="1" dirty="0" smtClean="0"/>
              <a:t> трубки </a:t>
            </a:r>
            <a:r>
              <a:rPr lang="ru-RU" b="1" dirty="0" err="1" smtClean="0"/>
              <a:t>зі</a:t>
            </a:r>
            <a:r>
              <a:rPr lang="ru-RU" b="1" dirty="0" smtClean="0"/>
              <a:t> ствольною накладкою;</a:t>
            </a:r>
            <a:endParaRPr lang="ru-RU" dirty="0" smtClean="0"/>
          </a:p>
          <a:p>
            <a:r>
              <a:rPr lang="ru-RU" dirty="0" smtClean="0"/>
              <a:t>7. </a:t>
            </a:r>
            <a:r>
              <a:rPr lang="ru-RU" b="1" dirty="0" smtClean="0"/>
              <a:t>ударно-спускового </a:t>
            </a:r>
            <a:r>
              <a:rPr lang="ru-RU" b="1" dirty="0" err="1" smtClean="0"/>
              <a:t>механізму</a:t>
            </a:r>
            <a:r>
              <a:rPr lang="ru-RU" b="1" dirty="0" smtClean="0"/>
              <a:t>;</a:t>
            </a:r>
            <a:endParaRPr lang="ru-RU" dirty="0" smtClean="0"/>
          </a:p>
          <a:p>
            <a:r>
              <a:rPr lang="ru-RU" dirty="0" smtClean="0"/>
              <a:t>8. </a:t>
            </a:r>
            <a:r>
              <a:rPr lang="ru-RU" b="1" dirty="0" smtClean="0"/>
              <a:t>цівки;</a:t>
            </a:r>
            <a:endParaRPr lang="ru-RU" dirty="0" smtClean="0"/>
          </a:p>
          <a:p>
            <a:r>
              <a:rPr lang="ru-RU" dirty="0" smtClean="0"/>
              <a:t>9. </a:t>
            </a:r>
            <a:r>
              <a:rPr lang="ru-RU" b="1" dirty="0" smtClean="0"/>
              <a:t>магазина</a:t>
            </a:r>
          </a:p>
          <a:p>
            <a:r>
              <a:rPr lang="uk-UA" sz="2400" b="1" dirty="0" smtClean="0"/>
              <a:t>10.</a:t>
            </a:r>
            <a:r>
              <a:rPr lang="uk-UA" sz="2800" b="1" dirty="0" smtClean="0"/>
              <a:t>ударно-пускового механізму</a:t>
            </a:r>
          </a:p>
          <a:p>
            <a:r>
              <a:rPr lang="uk-UA" sz="2800" b="1" dirty="0" smtClean="0"/>
              <a:t>11.дулового гальмо-компенсатора</a:t>
            </a:r>
            <a:endParaRPr lang="ru-RU" sz="3100" dirty="0" smtClean="0"/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267</TotalTime>
  <Words>358</Words>
  <Application>Microsoft Office PowerPoint</Application>
  <PresentationFormat>Экран (4:3)</PresentationFormat>
  <Paragraphs>165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Техническая</vt:lpstr>
      <vt:lpstr>Автомат КаЛАШНИКОВА     </vt:lpstr>
      <vt:lpstr>                    План</vt:lpstr>
      <vt:lpstr>       Історія створення</vt:lpstr>
      <vt:lpstr>Слайд 4</vt:lpstr>
      <vt:lpstr>Моделі</vt:lpstr>
      <vt:lpstr>Модифікації</vt:lpstr>
      <vt:lpstr>Слайд 7</vt:lpstr>
      <vt:lpstr>Будова та призначення АК</vt:lpstr>
      <vt:lpstr>Будова АК</vt:lpstr>
      <vt:lpstr>Слайд 10</vt:lpstr>
      <vt:lpstr>Слайд 11</vt:lpstr>
      <vt:lpstr>Слайд 12</vt:lpstr>
      <vt:lpstr>Слайд 13</vt:lpstr>
      <vt:lpstr>ПРИЗНАЧЕННЯ, БУДОВА ЧАСТИН  І МЕХАНІЗМІВ АВТОМАТА</vt:lpstr>
      <vt:lpstr>Слайд 15</vt:lpstr>
      <vt:lpstr>Порядок неповного розбору і збору </vt:lpstr>
      <vt:lpstr>Автомат в культурі</vt:lpstr>
      <vt:lpstr>Питання авторства</vt:lpstr>
      <vt:lpstr>Слайд 19</vt:lpstr>
      <vt:lpstr>Використання StG-44</vt:lpstr>
      <vt:lpstr>Слайд 21</vt:lpstr>
      <vt:lpstr>Слайд 22</vt:lpstr>
      <vt:lpstr>Цікаві факти і міфи про АК</vt:lpstr>
      <vt:lpstr>Про автора</vt:lpstr>
      <vt:lpstr>Слайд 25</vt:lpstr>
      <vt:lpstr>Слайд 26</vt:lpstr>
      <vt:lpstr>Слайд 27</vt:lpstr>
      <vt:lpstr>Слайд 28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2013-11-21T15:09:26Z</dcterms:created>
  <dcterms:modified xsi:type="dcterms:W3CDTF">2013-11-28T19:02:51Z</dcterms:modified>
</cp:coreProperties>
</file>