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8070253402644"/>
          <c:y val="2.7164089351624072E-3"/>
          <c:w val="0.81887046119401763"/>
          <c:h val="0.8646381207626086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Лист1!$A$1:$A$5</c:f>
              <c:strCache>
                <c:ptCount val="5"/>
                <c:pt idx="0">
                  <c:v>Кисень</c:v>
                </c:pt>
                <c:pt idx="1">
                  <c:v>Кремній</c:v>
                </c:pt>
                <c:pt idx="2">
                  <c:v>Алюміній</c:v>
                </c:pt>
                <c:pt idx="3">
                  <c:v>Залізо</c:v>
                </c:pt>
                <c:pt idx="4">
                  <c:v>Кальцій</c:v>
                </c:pt>
              </c:strCache>
            </c:strRef>
          </c:cat>
          <c:val>
            <c:numRef>
              <c:f>Лист1!$B$1:$B$5</c:f>
              <c:numCache>
                <c:formatCode>0.00%</c:formatCode>
                <c:ptCount val="5"/>
                <c:pt idx="0">
                  <c:v>0.49399999999999999</c:v>
                </c:pt>
                <c:pt idx="1">
                  <c:v>0.25800000000000001</c:v>
                </c:pt>
                <c:pt idx="2">
                  <c:v>7.4999999999999997E-2</c:v>
                </c:pt>
                <c:pt idx="3">
                  <c:v>4.7E-2</c:v>
                </c:pt>
                <c:pt idx="4">
                  <c:v>3.4000000000000002E-2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5591936"/>
        <c:axId val="125593472"/>
      </c:barChart>
      <c:catAx>
        <c:axId val="125591936"/>
        <c:scaling>
          <c:orientation val="minMax"/>
        </c:scaling>
        <c:delete val="0"/>
        <c:axPos val="l"/>
        <c:majorTickMark val="out"/>
        <c:minorTickMark val="none"/>
        <c:tickLblPos val="nextTo"/>
        <c:crossAx val="125593472"/>
        <c:crosses val="autoZero"/>
        <c:auto val="0"/>
        <c:lblAlgn val="ctr"/>
        <c:lblOffset val="100"/>
        <c:noMultiLvlLbl val="0"/>
      </c:catAx>
      <c:valAx>
        <c:axId val="125593472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in"/>
        <c:tickLblPos val="nextTo"/>
        <c:txPr>
          <a:bodyPr/>
          <a:lstStyle/>
          <a:p>
            <a:pPr>
              <a:defRPr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pPr>
            <a:endParaRPr lang="ru-RU"/>
          </a:p>
        </c:txPr>
        <c:crossAx val="12559193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E6A88-6292-4D60-A435-1F1EE40AE94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B1E20496-B607-4863-B816-76CCAEBB3098}">
      <dgm:prSet phldrT="[Текст]"/>
      <dgm:spPr/>
      <dgm:t>
        <a:bodyPr/>
        <a:lstStyle/>
        <a:p>
          <a:r>
            <a:rPr lang="uk-UA" dirty="0" smtClean="0"/>
            <a:t>Польовий шпат</a:t>
          </a:r>
          <a:endParaRPr lang="ru-RU" dirty="0"/>
        </a:p>
      </dgm:t>
    </dgm:pt>
    <dgm:pt modelId="{991F04F0-35C0-47E6-A334-65B05325D096}" type="parTrans" cxnId="{5D190A63-32F4-4508-8BCC-3A2C62FECB56}">
      <dgm:prSet/>
      <dgm:spPr/>
      <dgm:t>
        <a:bodyPr/>
        <a:lstStyle/>
        <a:p>
          <a:endParaRPr lang="ru-RU"/>
        </a:p>
      </dgm:t>
    </dgm:pt>
    <dgm:pt modelId="{32396ECB-AD77-43E4-956F-F0CFEFDDE4EA}" type="sibTrans" cxnId="{5D190A63-32F4-4508-8BCC-3A2C62FECB56}">
      <dgm:prSet/>
      <dgm:spPr/>
      <dgm:t>
        <a:bodyPr/>
        <a:lstStyle/>
        <a:p>
          <a:endParaRPr lang="ru-RU"/>
        </a:p>
      </dgm:t>
    </dgm:pt>
    <dgm:pt modelId="{A1AD436C-6840-446B-82D4-016128FFD1D5}" type="pres">
      <dgm:prSet presAssocID="{4D3E6A88-6292-4D60-A435-1F1EE40AE949}" presName="diagram" presStyleCnt="0">
        <dgm:presLayoutVars>
          <dgm:dir/>
        </dgm:presLayoutVars>
      </dgm:prSet>
      <dgm:spPr/>
    </dgm:pt>
    <dgm:pt modelId="{D2C0AC5C-D12B-43F9-A1A9-20F41A07F06A}" type="pres">
      <dgm:prSet presAssocID="{B1E20496-B607-4863-B816-76CCAEBB3098}" presName="composite" presStyleCnt="0"/>
      <dgm:spPr/>
    </dgm:pt>
    <dgm:pt modelId="{68D5E87E-24EC-4689-9423-5FB34A05E893}" type="pres">
      <dgm:prSet presAssocID="{B1E20496-B607-4863-B816-76CCAEBB3098}" presName="Image" presStyleLbl="bgShp" presStyleIdx="0" presStyleCnt="1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http://www.dongeo.net.ua/photos/%D0%9F%D0%BE%D0%BB%D0%B5%D0%B7%D0%BD%D1%8B%D0%B5%20%D0%B8%D1%81%D0%BA%D0%BE%D0%BF%D0%B0%D0%B5%D0%BC%D1%8B%D0%B5/Big/%D0%9F%D0%BE%D0%BB%D1%8C%D0%BE%D0%B2%D0%B8%D0%B9%20%D0%9F%D0%BE%D0%BB%D1%8C%D0%BE%D0%B2%D0%B8%D0%B9%20%D1%88%D0%BF%D0%B0%D1%82.jpg"/>
        </a:ext>
      </dgm:extLst>
    </dgm:pt>
    <dgm:pt modelId="{370D19C3-5313-491B-8B8B-D3E7294A71F0}" type="pres">
      <dgm:prSet presAssocID="{B1E20496-B607-4863-B816-76CCAEBB3098}" presName="Parent" presStyleLbl="node0" presStyleIdx="0" presStyleCnt="1">
        <dgm:presLayoutVars>
          <dgm:bulletEnabled val="1"/>
        </dgm:presLayoutVars>
      </dgm:prSet>
      <dgm:spPr/>
    </dgm:pt>
  </dgm:ptLst>
  <dgm:cxnLst>
    <dgm:cxn modelId="{3CAA6CAA-D7E9-4C70-8554-D728AE924FD6}" type="presOf" srcId="{4D3E6A88-6292-4D60-A435-1F1EE40AE949}" destId="{A1AD436C-6840-446B-82D4-016128FFD1D5}" srcOrd="0" destOrd="0" presId="urn:microsoft.com/office/officeart/2008/layout/BendingPictureCaption"/>
    <dgm:cxn modelId="{5D190A63-32F4-4508-8BCC-3A2C62FECB56}" srcId="{4D3E6A88-6292-4D60-A435-1F1EE40AE949}" destId="{B1E20496-B607-4863-B816-76CCAEBB3098}" srcOrd="0" destOrd="0" parTransId="{991F04F0-35C0-47E6-A334-65B05325D096}" sibTransId="{32396ECB-AD77-43E4-956F-F0CFEFDDE4EA}"/>
    <dgm:cxn modelId="{99BB7769-0159-4A4C-9518-4063CA9B87FF}" type="presOf" srcId="{B1E20496-B607-4863-B816-76CCAEBB3098}" destId="{370D19C3-5313-491B-8B8B-D3E7294A71F0}" srcOrd="0" destOrd="0" presId="urn:microsoft.com/office/officeart/2008/layout/BendingPictureCaption"/>
    <dgm:cxn modelId="{E441EEEC-A2FB-42D4-B1D4-FADD38DC659A}" type="presParOf" srcId="{A1AD436C-6840-446B-82D4-016128FFD1D5}" destId="{D2C0AC5C-D12B-43F9-A1A9-20F41A07F06A}" srcOrd="0" destOrd="0" presId="urn:microsoft.com/office/officeart/2008/layout/BendingPictureCaption"/>
    <dgm:cxn modelId="{4BD7E37F-0A98-4EE8-9626-E2BA62F54268}" type="presParOf" srcId="{D2C0AC5C-D12B-43F9-A1A9-20F41A07F06A}" destId="{68D5E87E-24EC-4689-9423-5FB34A05E893}" srcOrd="0" destOrd="0" presId="urn:microsoft.com/office/officeart/2008/layout/BendingPictureCaption"/>
    <dgm:cxn modelId="{B1E6FA53-41F7-4979-AC38-205DEFC9A538}" type="presParOf" srcId="{D2C0AC5C-D12B-43F9-A1A9-20F41A07F06A}" destId="{370D19C3-5313-491B-8B8B-D3E7294A71F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E8476-CE4E-4610-A91F-AC60F6C862B0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DA5F51A4-80C7-4386-AE55-6BB13A1919B6}">
      <dgm:prSet phldrT="[Текст]"/>
      <dgm:spPr/>
      <dgm:t>
        <a:bodyPr/>
        <a:lstStyle/>
        <a:p>
          <a:r>
            <a:rPr lang="uk-UA" dirty="0" smtClean="0"/>
            <a:t>Слюда</a:t>
          </a:r>
          <a:endParaRPr lang="ru-RU" dirty="0"/>
        </a:p>
      </dgm:t>
    </dgm:pt>
    <dgm:pt modelId="{D32ACB50-3254-49C6-A946-6503EB3BC490}" type="parTrans" cxnId="{64DC6F15-A414-4E20-A3A5-F234157F0862}">
      <dgm:prSet/>
      <dgm:spPr/>
      <dgm:t>
        <a:bodyPr/>
        <a:lstStyle/>
        <a:p>
          <a:endParaRPr lang="ru-RU"/>
        </a:p>
      </dgm:t>
    </dgm:pt>
    <dgm:pt modelId="{BA8731C9-7A45-4BD4-B948-D8F2873ACD5E}" type="sibTrans" cxnId="{64DC6F15-A414-4E20-A3A5-F234157F0862}">
      <dgm:prSet/>
      <dgm:spPr/>
      <dgm:t>
        <a:bodyPr/>
        <a:lstStyle/>
        <a:p>
          <a:endParaRPr lang="ru-RU"/>
        </a:p>
      </dgm:t>
    </dgm:pt>
    <dgm:pt modelId="{BB7571D7-FE97-4745-805C-3399C7158EB9}" type="pres">
      <dgm:prSet presAssocID="{5E9E8476-CE4E-4610-A91F-AC60F6C862B0}" presName="diagram" presStyleCnt="0">
        <dgm:presLayoutVars>
          <dgm:dir/>
        </dgm:presLayoutVars>
      </dgm:prSet>
      <dgm:spPr/>
    </dgm:pt>
    <dgm:pt modelId="{58812DBE-1F63-4ED6-A0ED-2EE0BD38551E}" type="pres">
      <dgm:prSet presAssocID="{DA5F51A4-80C7-4386-AE55-6BB13A1919B6}" presName="composite" presStyleCnt="0"/>
      <dgm:spPr/>
    </dgm:pt>
    <dgm:pt modelId="{2F646161-3791-45F1-94EC-1DFC234909EC}" type="pres">
      <dgm:prSet presAssocID="{DA5F51A4-80C7-4386-AE55-6BB13A1919B6}" presName="Image" presStyleLbl="bgShp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http://znayka.org.ua/uploads/6fd0644155/c5eed94569.jpg"/>
        </a:ext>
      </dgm:extLst>
    </dgm:pt>
    <dgm:pt modelId="{9350EB79-43BF-4109-A9DE-FC67780E69C9}" type="pres">
      <dgm:prSet presAssocID="{DA5F51A4-80C7-4386-AE55-6BB13A1919B6}" presName="Parent" presStyleLbl="node0" presStyleIdx="0" presStyleCnt="1">
        <dgm:presLayoutVars>
          <dgm:bulletEnabled val="1"/>
        </dgm:presLayoutVars>
      </dgm:prSet>
      <dgm:spPr/>
    </dgm:pt>
  </dgm:ptLst>
  <dgm:cxnLst>
    <dgm:cxn modelId="{82A4F2C2-739F-4550-A74F-9E4034389278}" type="presOf" srcId="{DA5F51A4-80C7-4386-AE55-6BB13A1919B6}" destId="{9350EB79-43BF-4109-A9DE-FC67780E69C9}" srcOrd="0" destOrd="0" presId="urn:microsoft.com/office/officeart/2008/layout/BendingPictureCaption"/>
    <dgm:cxn modelId="{6D0C982E-F26F-41A9-A772-F926F48366D4}" type="presOf" srcId="{5E9E8476-CE4E-4610-A91F-AC60F6C862B0}" destId="{BB7571D7-FE97-4745-805C-3399C7158EB9}" srcOrd="0" destOrd="0" presId="urn:microsoft.com/office/officeart/2008/layout/BendingPictureCaption"/>
    <dgm:cxn modelId="{64DC6F15-A414-4E20-A3A5-F234157F0862}" srcId="{5E9E8476-CE4E-4610-A91F-AC60F6C862B0}" destId="{DA5F51A4-80C7-4386-AE55-6BB13A1919B6}" srcOrd="0" destOrd="0" parTransId="{D32ACB50-3254-49C6-A946-6503EB3BC490}" sibTransId="{BA8731C9-7A45-4BD4-B948-D8F2873ACD5E}"/>
    <dgm:cxn modelId="{76158797-D205-4156-B73B-0E444FBD0091}" type="presParOf" srcId="{BB7571D7-FE97-4745-805C-3399C7158EB9}" destId="{58812DBE-1F63-4ED6-A0ED-2EE0BD38551E}" srcOrd="0" destOrd="0" presId="urn:microsoft.com/office/officeart/2008/layout/BendingPictureCaption"/>
    <dgm:cxn modelId="{3D4ED573-680B-4E9C-9ABA-DDA25C609222}" type="presParOf" srcId="{58812DBE-1F63-4ED6-A0ED-2EE0BD38551E}" destId="{2F646161-3791-45F1-94EC-1DFC234909EC}" srcOrd="0" destOrd="0" presId="urn:microsoft.com/office/officeart/2008/layout/BendingPictureCaption"/>
    <dgm:cxn modelId="{7BC5EC06-64B1-4D33-B21E-1E0ED1790705}" type="presParOf" srcId="{58812DBE-1F63-4ED6-A0ED-2EE0BD38551E}" destId="{9350EB79-43BF-4109-A9DE-FC67780E69C9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C19FCC-3236-4D6A-948C-7C95BBDDD4C5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4ADCAD6C-36F1-4674-87D5-DAF869EBB419}">
      <dgm:prSet phldrT="[Текст]"/>
      <dgm:spPr/>
      <dgm:t>
        <a:bodyPr/>
        <a:lstStyle/>
        <a:p>
          <a:r>
            <a:rPr lang="uk-UA" dirty="0" smtClean="0"/>
            <a:t>Глина</a:t>
          </a:r>
          <a:endParaRPr lang="ru-RU" dirty="0"/>
        </a:p>
      </dgm:t>
    </dgm:pt>
    <dgm:pt modelId="{95E9F108-34AD-4AEC-B403-818C32B3635A}" type="parTrans" cxnId="{10643514-2F2C-48F6-A429-CE0BCBE81C58}">
      <dgm:prSet/>
      <dgm:spPr/>
      <dgm:t>
        <a:bodyPr/>
        <a:lstStyle/>
        <a:p>
          <a:endParaRPr lang="ru-RU"/>
        </a:p>
      </dgm:t>
    </dgm:pt>
    <dgm:pt modelId="{A7AAFAB0-D193-4D88-A62F-AC2614CE3FB7}" type="sibTrans" cxnId="{10643514-2F2C-48F6-A429-CE0BCBE81C58}">
      <dgm:prSet/>
      <dgm:spPr/>
      <dgm:t>
        <a:bodyPr/>
        <a:lstStyle/>
        <a:p>
          <a:endParaRPr lang="ru-RU"/>
        </a:p>
      </dgm:t>
    </dgm:pt>
    <dgm:pt modelId="{603D0F1A-DBA0-466E-B91E-6E779D7C0FB9}" type="pres">
      <dgm:prSet presAssocID="{36C19FCC-3236-4D6A-948C-7C95BBDDD4C5}" presName="diagram" presStyleCnt="0">
        <dgm:presLayoutVars>
          <dgm:dir/>
        </dgm:presLayoutVars>
      </dgm:prSet>
      <dgm:spPr/>
    </dgm:pt>
    <dgm:pt modelId="{98DFBBB6-D38B-4100-9668-51D6E31E7464}" type="pres">
      <dgm:prSet presAssocID="{4ADCAD6C-36F1-4674-87D5-DAF869EBB419}" presName="composite" presStyleCnt="0"/>
      <dgm:spPr/>
    </dgm:pt>
    <dgm:pt modelId="{D026B094-951A-4285-8937-0658BEEF6EAF}" type="pres">
      <dgm:prSet presAssocID="{4ADCAD6C-36F1-4674-87D5-DAF869EBB419}" presName="Image" presStyleLbl="bgShp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http://pics.livejournal.com/le_gen_da/pic/000bf4wp"/>
        </a:ext>
      </dgm:extLst>
    </dgm:pt>
    <dgm:pt modelId="{30466830-6912-4282-9546-A47479E02799}" type="pres">
      <dgm:prSet presAssocID="{4ADCAD6C-36F1-4674-87D5-DAF869EBB419}" presName="Parent" presStyleLbl="node0" presStyleIdx="0" presStyleCnt="1">
        <dgm:presLayoutVars>
          <dgm:bulletEnabled val="1"/>
        </dgm:presLayoutVars>
      </dgm:prSet>
      <dgm:spPr/>
    </dgm:pt>
  </dgm:ptLst>
  <dgm:cxnLst>
    <dgm:cxn modelId="{10643514-2F2C-48F6-A429-CE0BCBE81C58}" srcId="{36C19FCC-3236-4D6A-948C-7C95BBDDD4C5}" destId="{4ADCAD6C-36F1-4674-87D5-DAF869EBB419}" srcOrd="0" destOrd="0" parTransId="{95E9F108-34AD-4AEC-B403-818C32B3635A}" sibTransId="{A7AAFAB0-D193-4D88-A62F-AC2614CE3FB7}"/>
    <dgm:cxn modelId="{679D6A0E-9BD0-4D99-8533-5B7D42E1D6C7}" type="presOf" srcId="{36C19FCC-3236-4D6A-948C-7C95BBDDD4C5}" destId="{603D0F1A-DBA0-466E-B91E-6E779D7C0FB9}" srcOrd="0" destOrd="0" presId="urn:microsoft.com/office/officeart/2008/layout/BendingPictureCaption"/>
    <dgm:cxn modelId="{E47F1F33-E7C8-448A-BA84-DEAA07512CF3}" type="presOf" srcId="{4ADCAD6C-36F1-4674-87D5-DAF869EBB419}" destId="{30466830-6912-4282-9546-A47479E02799}" srcOrd="0" destOrd="0" presId="urn:microsoft.com/office/officeart/2008/layout/BendingPictureCaption"/>
    <dgm:cxn modelId="{A6868F37-C679-4B1D-A526-9CF713BE16AD}" type="presParOf" srcId="{603D0F1A-DBA0-466E-B91E-6E779D7C0FB9}" destId="{98DFBBB6-D38B-4100-9668-51D6E31E7464}" srcOrd="0" destOrd="0" presId="urn:microsoft.com/office/officeart/2008/layout/BendingPictureCaption"/>
    <dgm:cxn modelId="{C335CABC-08D3-404F-BFAF-1D192FF9BF35}" type="presParOf" srcId="{98DFBBB6-D38B-4100-9668-51D6E31E7464}" destId="{D026B094-951A-4285-8937-0658BEEF6EAF}" srcOrd="0" destOrd="0" presId="urn:microsoft.com/office/officeart/2008/layout/BendingPictureCaption"/>
    <dgm:cxn modelId="{C3D16244-C8DA-4F86-B6FF-4749E4A2FF62}" type="presParOf" srcId="{98DFBBB6-D38B-4100-9668-51D6E31E7464}" destId="{30466830-6912-4282-9546-A47479E02799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83B768-D505-4829-B200-ACA2D77D941B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BC08B651-BC0A-4A1E-B5DB-193616BA2FE7}">
      <dgm:prSet phldrT="[Текст]"/>
      <dgm:spPr/>
      <dgm:t>
        <a:bodyPr/>
        <a:lstStyle/>
        <a:p>
          <a:r>
            <a:rPr lang="uk-UA" dirty="0" smtClean="0"/>
            <a:t>Альбіт</a:t>
          </a:r>
          <a:endParaRPr lang="ru-RU" dirty="0"/>
        </a:p>
      </dgm:t>
    </dgm:pt>
    <dgm:pt modelId="{FA739F2B-82D4-40AF-A9A3-5356813C3A22}" type="parTrans" cxnId="{144025C2-026A-44C3-A8E0-80F6FC9AF311}">
      <dgm:prSet/>
      <dgm:spPr/>
      <dgm:t>
        <a:bodyPr/>
        <a:lstStyle/>
        <a:p>
          <a:endParaRPr lang="ru-RU"/>
        </a:p>
      </dgm:t>
    </dgm:pt>
    <dgm:pt modelId="{073FE06B-C567-48A7-A034-E13AF8AD9B65}" type="sibTrans" cxnId="{144025C2-026A-44C3-A8E0-80F6FC9AF311}">
      <dgm:prSet/>
      <dgm:spPr/>
      <dgm:t>
        <a:bodyPr/>
        <a:lstStyle/>
        <a:p>
          <a:endParaRPr lang="ru-RU"/>
        </a:p>
      </dgm:t>
    </dgm:pt>
    <dgm:pt modelId="{C41E2294-F35E-4393-BFF2-7F413CEF2936}" type="pres">
      <dgm:prSet presAssocID="{F583B768-D505-4829-B200-ACA2D77D941B}" presName="diagram" presStyleCnt="0">
        <dgm:presLayoutVars>
          <dgm:dir/>
        </dgm:presLayoutVars>
      </dgm:prSet>
      <dgm:spPr/>
    </dgm:pt>
    <dgm:pt modelId="{39E846BC-4E8D-44E2-A4B6-5A23500407A7}" type="pres">
      <dgm:prSet presAssocID="{BC08B651-BC0A-4A1E-B5DB-193616BA2FE7}" presName="composite" presStyleCnt="0"/>
      <dgm:spPr/>
    </dgm:pt>
    <dgm:pt modelId="{44EC15E0-24E6-4FB4-B424-34ACA415779C}" type="pres">
      <dgm:prSet presAssocID="{BC08B651-BC0A-4A1E-B5DB-193616BA2FE7}" presName="Image" presStyleLbl="bgShp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extLst>
        <a:ext uri="{E40237B7-FDA0-4F09-8148-C483321AD2D9}">
          <dgm14:cNvPr xmlns:dgm14="http://schemas.microsoft.com/office/drawing/2010/diagram" id="0" name="" descr="Albite2.jpg"/>
        </a:ext>
      </dgm:extLst>
    </dgm:pt>
    <dgm:pt modelId="{E340F9B6-CD66-4164-BD4D-99CD6AEA41F5}" type="pres">
      <dgm:prSet presAssocID="{BC08B651-BC0A-4A1E-B5DB-193616BA2FE7}" presName="Parent" presStyleLbl="node0" presStyleIdx="0" presStyleCnt="1">
        <dgm:presLayoutVars>
          <dgm:bulletEnabled val="1"/>
        </dgm:presLayoutVars>
      </dgm:prSet>
      <dgm:spPr/>
    </dgm:pt>
  </dgm:ptLst>
  <dgm:cxnLst>
    <dgm:cxn modelId="{144025C2-026A-44C3-A8E0-80F6FC9AF311}" srcId="{F583B768-D505-4829-B200-ACA2D77D941B}" destId="{BC08B651-BC0A-4A1E-B5DB-193616BA2FE7}" srcOrd="0" destOrd="0" parTransId="{FA739F2B-82D4-40AF-A9A3-5356813C3A22}" sibTransId="{073FE06B-C567-48A7-A034-E13AF8AD9B65}"/>
    <dgm:cxn modelId="{EDF5A545-1FB8-4B16-8BC8-465029FF3F85}" type="presOf" srcId="{BC08B651-BC0A-4A1E-B5DB-193616BA2FE7}" destId="{E340F9B6-CD66-4164-BD4D-99CD6AEA41F5}" srcOrd="0" destOrd="0" presId="urn:microsoft.com/office/officeart/2008/layout/BendingPictureCaption"/>
    <dgm:cxn modelId="{9DAD11FA-3A3F-4888-8FB6-FE8B02633F47}" type="presOf" srcId="{F583B768-D505-4829-B200-ACA2D77D941B}" destId="{C41E2294-F35E-4393-BFF2-7F413CEF2936}" srcOrd="0" destOrd="0" presId="urn:microsoft.com/office/officeart/2008/layout/BendingPictureCaption"/>
    <dgm:cxn modelId="{933469EA-D0E1-42D8-AFC5-E03EC3546793}" type="presParOf" srcId="{C41E2294-F35E-4393-BFF2-7F413CEF2936}" destId="{39E846BC-4E8D-44E2-A4B6-5A23500407A7}" srcOrd="0" destOrd="0" presId="urn:microsoft.com/office/officeart/2008/layout/BendingPictureCaption"/>
    <dgm:cxn modelId="{1A695991-DC61-4B4F-A044-CD16FC70B467}" type="presParOf" srcId="{39E846BC-4E8D-44E2-A4B6-5A23500407A7}" destId="{44EC15E0-24E6-4FB4-B424-34ACA415779C}" srcOrd="0" destOrd="0" presId="urn:microsoft.com/office/officeart/2008/layout/BendingPictureCaption"/>
    <dgm:cxn modelId="{9810005A-981D-4A14-9889-C97AB8E23679}" type="presParOf" srcId="{39E846BC-4E8D-44E2-A4B6-5A23500407A7}" destId="{E340F9B6-CD66-4164-BD4D-99CD6AEA41F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D4C667-3620-4561-8EA7-39672DEECBD0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E886EE29-A3B2-4F30-9FBE-E1DA9CA3EA4F}">
      <dgm:prSet phldrT="[Текст]"/>
      <dgm:spPr/>
      <dgm:t>
        <a:bodyPr/>
        <a:lstStyle/>
        <a:p>
          <a:r>
            <a:rPr lang="uk-UA" dirty="0" smtClean="0"/>
            <a:t>Каолін</a:t>
          </a:r>
          <a:endParaRPr lang="ru-RU" dirty="0"/>
        </a:p>
      </dgm:t>
    </dgm:pt>
    <dgm:pt modelId="{44526DB7-1325-4C25-BE15-F0984850B860}" type="parTrans" cxnId="{568FF090-6580-4C2F-B6C8-6D10A48BFDF5}">
      <dgm:prSet/>
      <dgm:spPr/>
      <dgm:t>
        <a:bodyPr/>
        <a:lstStyle/>
        <a:p>
          <a:endParaRPr lang="ru-RU"/>
        </a:p>
      </dgm:t>
    </dgm:pt>
    <dgm:pt modelId="{25262687-8D1D-41A5-A855-FA188192468F}" type="sibTrans" cxnId="{568FF090-6580-4C2F-B6C8-6D10A48BFDF5}">
      <dgm:prSet/>
      <dgm:spPr/>
      <dgm:t>
        <a:bodyPr/>
        <a:lstStyle/>
        <a:p>
          <a:endParaRPr lang="ru-RU"/>
        </a:p>
      </dgm:t>
    </dgm:pt>
    <dgm:pt modelId="{09B9310B-F6E2-40C0-AD91-AD5D1B1DC3F6}" type="pres">
      <dgm:prSet presAssocID="{BDD4C667-3620-4561-8EA7-39672DEECBD0}" presName="diagram" presStyleCnt="0">
        <dgm:presLayoutVars>
          <dgm:dir/>
        </dgm:presLayoutVars>
      </dgm:prSet>
      <dgm:spPr/>
    </dgm:pt>
    <dgm:pt modelId="{BA9AF5AC-5CB3-46C3-97F8-A4CDA730532E}" type="pres">
      <dgm:prSet presAssocID="{E886EE29-A3B2-4F30-9FBE-E1DA9CA3EA4F}" presName="composite" presStyleCnt="0"/>
      <dgm:spPr/>
    </dgm:pt>
    <dgm:pt modelId="{5D5250DC-D7B5-4DFF-9C40-146E2136C0D7}" type="pres">
      <dgm:prSet presAssocID="{E886EE29-A3B2-4F30-9FBE-E1DA9CA3EA4F}" presName="Image" presStyleLbl="bgShp" presStyleIdx="0" presStyleCnt="1"/>
      <dgm:spPr>
        <a:blipFill rotWithShape="1">
          <a:blip xmlns:r="http://schemas.openxmlformats.org/officeDocument/2006/relationships" r:embed="rId1" cstate="print"/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I:\алюминий Оурок для 1 сентября\конкурс алюминий\цор\рис\01.JPG"/>
        </a:ext>
      </dgm:extLst>
    </dgm:pt>
    <dgm:pt modelId="{EBEB5769-DC61-4160-8A64-773A813A0DC5}" type="pres">
      <dgm:prSet presAssocID="{E886EE29-A3B2-4F30-9FBE-E1DA9CA3EA4F}" presName="Parent" presStyleLbl="node0" presStyleIdx="0" presStyleCnt="1">
        <dgm:presLayoutVars>
          <dgm:bulletEnabled val="1"/>
        </dgm:presLayoutVars>
      </dgm:prSet>
      <dgm:spPr/>
    </dgm:pt>
  </dgm:ptLst>
  <dgm:cxnLst>
    <dgm:cxn modelId="{735FD91C-224B-4B99-AE13-7E5111E54D26}" type="presOf" srcId="{BDD4C667-3620-4561-8EA7-39672DEECBD0}" destId="{09B9310B-F6E2-40C0-AD91-AD5D1B1DC3F6}" srcOrd="0" destOrd="0" presId="urn:microsoft.com/office/officeart/2008/layout/BendingPictureCaption"/>
    <dgm:cxn modelId="{F90B51F2-A5D4-42A0-9188-7AB4BB1BFBDF}" type="presOf" srcId="{E886EE29-A3B2-4F30-9FBE-E1DA9CA3EA4F}" destId="{EBEB5769-DC61-4160-8A64-773A813A0DC5}" srcOrd="0" destOrd="0" presId="urn:microsoft.com/office/officeart/2008/layout/BendingPictureCaption"/>
    <dgm:cxn modelId="{568FF090-6580-4C2F-B6C8-6D10A48BFDF5}" srcId="{BDD4C667-3620-4561-8EA7-39672DEECBD0}" destId="{E886EE29-A3B2-4F30-9FBE-E1DA9CA3EA4F}" srcOrd="0" destOrd="0" parTransId="{44526DB7-1325-4C25-BE15-F0984850B860}" sibTransId="{25262687-8D1D-41A5-A855-FA188192468F}"/>
    <dgm:cxn modelId="{DF2EDFCB-03B7-4A5A-8B76-4EBD7BCFB5D5}" type="presParOf" srcId="{09B9310B-F6E2-40C0-AD91-AD5D1B1DC3F6}" destId="{BA9AF5AC-5CB3-46C3-97F8-A4CDA730532E}" srcOrd="0" destOrd="0" presId="urn:microsoft.com/office/officeart/2008/layout/BendingPictureCaption"/>
    <dgm:cxn modelId="{14D06B1D-FD97-4D04-84A9-9C6F1D6C0C91}" type="presParOf" srcId="{BA9AF5AC-5CB3-46C3-97F8-A4CDA730532E}" destId="{5D5250DC-D7B5-4DFF-9C40-146E2136C0D7}" srcOrd="0" destOrd="0" presId="urn:microsoft.com/office/officeart/2008/layout/BendingPictureCaption"/>
    <dgm:cxn modelId="{F0FF0699-9D98-48E8-BDA1-66EBE5BBA802}" type="presParOf" srcId="{BA9AF5AC-5CB3-46C3-97F8-A4CDA730532E}" destId="{EBEB5769-DC61-4160-8A64-773A813A0DC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5E87E-24EC-4689-9423-5FB34A05E893}">
      <dsp:nvSpPr>
        <dsp:cNvPr id="0" name=""/>
        <dsp:cNvSpPr/>
      </dsp:nvSpPr>
      <dsp:spPr>
        <a:xfrm>
          <a:off x="177245" y="0"/>
          <a:ext cx="2297477" cy="1697827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D19C3-5313-491B-8B8B-D3E7294A71F0}">
      <dsp:nvSpPr>
        <dsp:cNvPr id="0" name=""/>
        <dsp:cNvSpPr/>
      </dsp:nvSpPr>
      <dsp:spPr>
        <a:xfrm>
          <a:off x="641629" y="1389979"/>
          <a:ext cx="1979740" cy="475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uk-UA" sz="2200" kern="1200" dirty="0" smtClean="0"/>
            <a:t>Польовий шпат</a:t>
          </a:r>
          <a:endParaRPr lang="ru-RU" sz="2200" kern="1200" dirty="0"/>
        </a:p>
      </dsp:txBody>
      <dsp:txXfrm>
        <a:off x="641629" y="1389979"/>
        <a:ext cx="1979740" cy="475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46161-3791-45F1-94EC-1DFC234909EC}">
      <dsp:nvSpPr>
        <dsp:cNvPr id="0" name=""/>
        <dsp:cNvSpPr/>
      </dsp:nvSpPr>
      <dsp:spPr>
        <a:xfrm>
          <a:off x="180974" y="0"/>
          <a:ext cx="2345817" cy="173355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0EB79-43BF-4109-A9DE-FC67780E69C9}">
      <dsp:nvSpPr>
        <dsp:cNvPr id="0" name=""/>
        <dsp:cNvSpPr/>
      </dsp:nvSpPr>
      <dsp:spPr>
        <a:xfrm>
          <a:off x="655129" y="1419224"/>
          <a:ext cx="2021395" cy="485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uk-UA" sz="2700" kern="1200" dirty="0" smtClean="0"/>
            <a:t>Слюда</a:t>
          </a:r>
          <a:endParaRPr lang="ru-RU" sz="2700" kern="1200" dirty="0"/>
        </a:p>
      </dsp:txBody>
      <dsp:txXfrm>
        <a:off x="655129" y="1419224"/>
        <a:ext cx="2021395" cy="485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6B094-951A-4285-8937-0658BEEF6EAF}">
      <dsp:nvSpPr>
        <dsp:cNvPr id="0" name=""/>
        <dsp:cNvSpPr/>
      </dsp:nvSpPr>
      <dsp:spPr>
        <a:xfrm>
          <a:off x="177859" y="0"/>
          <a:ext cx="2305436" cy="170370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66830-6912-4282-9546-A47479E02799}">
      <dsp:nvSpPr>
        <dsp:cNvPr id="0" name=""/>
        <dsp:cNvSpPr/>
      </dsp:nvSpPr>
      <dsp:spPr>
        <a:xfrm>
          <a:off x="643852" y="1394794"/>
          <a:ext cx="1986599" cy="477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uk-UA" sz="2600" kern="1200" dirty="0" smtClean="0"/>
            <a:t>Глина</a:t>
          </a:r>
          <a:endParaRPr lang="ru-RU" sz="2600" kern="1200" dirty="0"/>
        </a:p>
      </dsp:txBody>
      <dsp:txXfrm>
        <a:off x="643852" y="1394794"/>
        <a:ext cx="1986599" cy="477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C15E0-24E6-4FB4-B424-34ACA415779C}">
      <dsp:nvSpPr>
        <dsp:cNvPr id="0" name=""/>
        <dsp:cNvSpPr/>
      </dsp:nvSpPr>
      <dsp:spPr>
        <a:xfrm>
          <a:off x="81870" y="0"/>
          <a:ext cx="2282834" cy="168700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0F9B6-CD66-4164-BD4D-99CD6AEA41F5}">
      <dsp:nvSpPr>
        <dsp:cNvPr id="0" name=""/>
        <dsp:cNvSpPr/>
      </dsp:nvSpPr>
      <dsp:spPr>
        <a:xfrm>
          <a:off x="543294" y="1381120"/>
          <a:ext cx="1967123" cy="472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uk-UA" sz="2600" kern="1200" dirty="0" smtClean="0"/>
            <a:t>Альбіт</a:t>
          </a:r>
          <a:endParaRPr lang="ru-RU" sz="2600" kern="1200" dirty="0"/>
        </a:p>
      </dsp:txBody>
      <dsp:txXfrm>
        <a:off x="543294" y="1381120"/>
        <a:ext cx="1967123" cy="472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250DC-D7B5-4DFF-9C40-146E2136C0D7}">
      <dsp:nvSpPr>
        <dsp:cNvPr id="0" name=""/>
        <dsp:cNvSpPr/>
      </dsp:nvSpPr>
      <dsp:spPr>
        <a:xfrm>
          <a:off x="141855" y="0"/>
          <a:ext cx="2305436" cy="1703709"/>
        </a:xfrm>
        <a:prstGeom prst="rect">
          <a:avLst/>
        </a:prstGeom>
        <a:blipFill rotWithShape="1">
          <a:blip xmlns:r="http://schemas.openxmlformats.org/officeDocument/2006/relationships" r:embed="rId1" cstate="print"/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B5769-DC61-4160-8A64-773A813A0DC5}">
      <dsp:nvSpPr>
        <dsp:cNvPr id="0" name=""/>
        <dsp:cNvSpPr/>
      </dsp:nvSpPr>
      <dsp:spPr>
        <a:xfrm>
          <a:off x="607848" y="1394794"/>
          <a:ext cx="1986599" cy="477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uk-UA" sz="2600" kern="1200" dirty="0" smtClean="0"/>
            <a:t>Каолін</a:t>
          </a:r>
          <a:endParaRPr lang="ru-RU" sz="2600" kern="1200" dirty="0"/>
        </a:p>
      </dsp:txBody>
      <dsp:txXfrm>
        <a:off x="607848" y="1394794"/>
        <a:ext cx="1986599" cy="477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0.14912</cdr:x>
      <cdr:y>0.39683</cdr:y>
    </cdr:from>
    <cdr:to>
      <cdr:x>0.25439</cdr:x>
      <cdr:y>0.46032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1800200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8,05</a:t>
          </a:r>
          <a:r>
            <a: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rPr>
            <a:t>%</a:t>
          </a:r>
          <a:endParaRPr lang="ru-RU" sz="16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Black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0528-1B76-4B54-A2C0-D31ABDCBA22E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25A3-A537-4BC2-B47A-2E3020FC4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87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0528-1B76-4B54-A2C0-D31ABDCBA22E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25A3-A537-4BC2-B47A-2E3020FC4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9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0528-1B76-4B54-A2C0-D31ABDCBA22E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25A3-A537-4BC2-B47A-2E3020FC4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74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0528-1B76-4B54-A2C0-D31ABDCBA22E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25A3-A537-4BC2-B47A-2E3020FC4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2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0528-1B76-4B54-A2C0-D31ABDCBA22E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25A3-A537-4BC2-B47A-2E3020FC4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8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0528-1B76-4B54-A2C0-D31ABDCBA22E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25A3-A537-4BC2-B47A-2E3020FC4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2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0528-1B76-4B54-A2C0-D31ABDCBA22E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25A3-A537-4BC2-B47A-2E3020FC4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3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0528-1B76-4B54-A2C0-D31ABDCBA22E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25A3-A537-4BC2-B47A-2E3020FC4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6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0528-1B76-4B54-A2C0-D31ABDCBA22E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25A3-A537-4BC2-B47A-2E3020FC4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8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0528-1B76-4B54-A2C0-D31ABDCBA22E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25A3-A537-4BC2-B47A-2E3020FC4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0528-1B76-4B54-A2C0-D31ABDCBA22E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A25A3-A537-4BC2-B47A-2E3020FC4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69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B0528-1B76-4B54-A2C0-D31ABDCBA22E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A25A3-A537-4BC2-B47A-2E3020FC4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5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entury Gothic" panose="020B0502020202020204" pitchFamily="34" charset="0"/>
              </a:rPr>
              <a:t>Презентація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Алюміній та його властивості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80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Хімічні властивості алюмінію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5576" y="1484784"/>
            <a:ext cx="7391400" cy="48768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Взаємодіє з простими речовинами:</a:t>
            </a: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4</a:t>
            </a:r>
            <a:r>
              <a:rPr kumimoji="0" lang="en-US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Al</a:t>
            </a:r>
            <a:r>
              <a:rPr kumimoji="0" lang="ru-RU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+</a:t>
            </a:r>
            <a:r>
              <a:rPr kumimoji="0" lang="en-US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3O</a:t>
            </a:r>
            <a:r>
              <a:rPr kumimoji="0" lang="en-US" sz="3200" b="1" i="0" u="none" strike="noStrike" kern="1200" normalizeH="0" baseline="-2500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2 </a:t>
            </a:r>
            <a:r>
              <a:rPr kumimoji="0" lang="en-US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=</a:t>
            </a:r>
            <a:r>
              <a:rPr kumimoji="0" lang="en-US" sz="3200" b="1" i="0" u="none" strike="noStrike" kern="1200" normalizeH="0" baseline="-2500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2Al</a:t>
            </a:r>
            <a:r>
              <a:rPr kumimoji="0" lang="en-US" sz="3200" b="1" i="0" u="none" strike="noStrike" kern="1200" normalizeH="0" baseline="-2500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2</a:t>
            </a:r>
            <a:r>
              <a:rPr kumimoji="0" lang="en-US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O</a:t>
            </a:r>
            <a:r>
              <a:rPr kumimoji="0" lang="en-US" sz="3200" b="1" i="0" u="none" strike="noStrike" kern="1200" normalizeH="0" baseline="-2500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3 </a:t>
            </a:r>
            <a:r>
              <a:rPr kumimoji="0" lang="en-US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+ Q</a:t>
            </a:r>
            <a:endParaRPr kumimoji="0" lang="ru-RU" sz="3200" b="1" i="0" u="none" strike="noStrike" kern="120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533400" indent="-5334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2Al + 3l</a:t>
            </a:r>
            <a:r>
              <a:rPr lang="en-US" sz="3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= 2All</a:t>
            </a:r>
            <a:r>
              <a:rPr lang="en-US" sz="3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ru-RU" sz="3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+ Q</a:t>
            </a: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2Al + 3Cl</a:t>
            </a:r>
            <a:r>
              <a:rPr kumimoji="0" lang="en-US" sz="3200" b="1" i="0" u="none" strike="noStrike" kern="1200" normalizeH="0" baseline="-2500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2 </a:t>
            </a:r>
            <a:r>
              <a:rPr kumimoji="0" lang="en-US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= 2AlCl</a:t>
            </a:r>
            <a:r>
              <a:rPr kumimoji="0" lang="en-US" sz="3200" b="1" i="0" u="none" strike="noStrike" kern="1200" normalizeH="0" baseline="-2500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3</a:t>
            </a:r>
            <a:endParaRPr kumimoji="0" lang="ru-RU" sz="3200" b="1" i="0" u="none" strike="noStrike" kern="1200" normalizeH="0" baseline="-2500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533400" indent="-5334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2Al + N</a:t>
            </a:r>
            <a:r>
              <a:rPr lang="en-US" sz="3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= 2AlN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 - при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нагріванні</a:t>
            </a:r>
            <a:endParaRPr kumimoji="0" lang="ru-RU" sz="3200" b="1" i="0" u="none" strike="noStrike" kern="120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4</a:t>
            </a:r>
            <a:r>
              <a:rPr kumimoji="0" lang="en-US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Al + 3</a:t>
            </a:r>
            <a:r>
              <a:rPr kumimoji="0" lang="ru-RU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С</a:t>
            </a:r>
            <a:r>
              <a:rPr kumimoji="0" lang="en-US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 = Al</a:t>
            </a:r>
            <a:r>
              <a:rPr kumimoji="0" lang="ru-RU" sz="3200" b="1" i="0" u="none" strike="noStrike" kern="1200" normalizeH="0" baseline="-2500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4</a:t>
            </a:r>
            <a:r>
              <a:rPr kumimoji="0" lang="ru-RU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С</a:t>
            </a:r>
            <a:r>
              <a:rPr kumimoji="0" lang="en-US" sz="3200" b="1" i="0" u="none" strike="noStrike" kern="1200" normalizeH="0" baseline="-2500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3 </a:t>
            </a:r>
            <a:r>
              <a:rPr kumimoji="0" lang="ru-RU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- при </a:t>
            </a:r>
            <a:r>
              <a:rPr kumimoji="0" lang="ru-RU" sz="32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</a:rPr>
              <a:t>нагріванні</a:t>
            </a:r>
            <a:endParaRPr kumimoji="0" lang="ru-RU" sz="3200" b="1" i="0" u="none" strike="noStrike" kern="120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entury Gothic" panose="020B0502020202020204" pitchFamily="34" charset="0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800" b="1" i="0" u="none" strike="noStrike" kern="12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entury Gothic" panose="020B050202020202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904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425468"/>
            <a:ext cx="8208912" cy="288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Взаємодіє зі складними речовинами:</a:t>
            </a: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marL="533400" lvl="0" indent="-5334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Al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+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6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H</a:t>
            </a:r>
            <a:r>
              <a:rPr lang="en-US" sz="3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=</a:t>
            </a:r>
            <a:r>
              <a:rPr lang="en-US" sz="3200" b="1" baseline="-25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2Al</a:t>
            </a:r>
            <a:r>
              <a:rPr lang="en-US" sz="3200" b="1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(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H)</a:t>
            </a:r>
            <a:r>
              <a:rPr lang="en-US" sz="3200" b="1" baseline="-25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3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+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H</a:t>
            </a:r>
            <a:r>
              <a:rPr lang="en-US" sz="3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marL="533400" indent="-5334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2Al +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H</a:t>
            </a:r>
            <a:r>
              <a:rPr lang="en-US" sz="3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SO</a:t>
            </a:r>
            <a:r>
              <a:rPr lang="ru-RU" sz="3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4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= 2Al</a:t>
            </a:r>
            <a:r>
              <a:rPr lang="en-US" sz="3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(SO</a:t>
            </a:r>
            <a:r>
              <a:rPr lang="ru-RU" sz="3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4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)</a:t>
            </a:r>
            <a:r>
              <a:rPr lang="en-US" sz="3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ru-RU" sz="3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+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H</a:t>
            </a:r>
            <a:r>
              <a:rPr lang="en-US" sz="3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marL="533400" indent="-5334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2Al + 6NaOH</a:t>
            </a:r>
            <a:r>
              <a:rPr lang="en-US" sz="3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= 2Na[Al(OH)</a:t>
            </a:r>
            <a:r>
              <a:rPr lang="en-US" sz="3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6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]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 +3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H</a:t>
            </a:r>
            <a:r>
              <a:rPr lang="en-US" sz="32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marL="533400" lvl="0" indent="-5334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Al + Cr</a:t>
            </a:r>
            <a:r>
              <a:rPr lang="en-US" sz="3200" b="1" baseline="-25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baseline="-25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= Al</a:t>
            </a:r>
            <a:r>
              <a:rPr lang="en-US" sz="3200" b="1" baseline="-25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US" sz="3200" b="1" baseline="-25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 +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2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anose="020B0502020202020204" pitchFamily="34" charset="0"/>
              </a:rPr>
              <a:t>Cr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Хімічні властивості алюмінію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1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entury Gothic" panose="020B0502020202020204" pitchFamily="34" charset="0"/>
              </a:rPr>
              <a:t>Дякую за увагу!</a:t>
            </a:r>
            <a:endParaRPr lang="ru-RU" sz="6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>
            <a:normAutofit/>
          </a:bodyPr>
          <a:lstStyle/>
          <a:p>
            <a:pPr algn="r">
              <a:buFont typeface="Wingdings" panose="05000000000000000000" pitchFamily="2" charset="2"/>
              <a:buChar char="§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Підготувала Золотухіна Аліна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1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Алюміній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3076" name="Picture 4" descr="http://www.periodictable.ru/013Al/slides/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9"/>
            <a:ext cx="633670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eriodictable.ru/013Al/slides/A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9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nanolife.info/uploads/posts/2010-02/1265669972_al4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/>
          <a:stretch/>
        </p:blipFill>
        <p:spPr bwMode="auto">
          <a:xfrm>
            <a:off x="1403647" y="1700809"/>
            <a:ext cx="6336705" cy="475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68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Алюміній в періодчній системі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s00.yaplakal.com/pics/pics_original/7/7/0/227507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1715"/>
            <a:ext cx="7485615" cy="515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00.yaplakal.com/pics/pics_original/7/7/0/2275077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25781" r="72262" b="69121"/>
          <a:stretch/>
        </p:blipFill>
        <p:spPr bwMode="auto">
          <a:xfrm>
            <a:off x="2555777" y="2708919"/>
            <a:ext cx="504055" cy="268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00.yaplakal.com/pics/pics_original/7/7/0/2275077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25781" r="72262" b="69121"/>
          <a:stretch/>
        </p:blipFill>
        <p:spPr bwMode="auto">
          <a:xfrm>
            <a:off x="2915817" y="2977738"/>
            <a:ext cx="2502800" cy="123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6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-3.33333E-6 L 0.19306 0.1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Поширеність в земній корі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109879"/>
              </p:ext>
            </p:extLst>
          </p:nvPr>
        </p:nvGraphicFramePr>
        <p:xfrm>
          <a:off x="467544" y="1772816"/>
          <a:ext cx="82089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921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Алюміній в природі зустрічається тільки у вигляді сполучень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74837592"/>
              </p:ext>
            </p:extLst>
          </p:nvPr>
        </p:nvGraphicFramePr>
        <p:xfrm>
          <a:off x="340894" y="1706419"/>
          <a:ext cx="2798616" cy="1865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91594228"/>
              </p:ext>
            </p:extLst>
          </p:nvPr>
        </p:nvGraphicFramePr>
        <p:xfrm>
          <a:off x="3203848" y="1700808"/>
          <a:ext cx="28575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88680311"/>
              </p:ext>
            </p:extLst>
          </p:nvPr>
        </p:nvGraphicFramePr>
        <p:xfrm>
          <a:off x="6084168" y="1700808"/>
          <a:ext cx="280831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65347682"/>
              </p:ext>
            </p:extLst>
          </p:nvPr>
        </p:nvGraphicFramePr>
        <p:xfrm>
          <a:off x="1547664" y="4365104"/>
          <a:ext cx="2592288" cy="185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44857849"/>
              </p:ext>
            </p:extLst>
          </p:nvPr>
        </p:nvGraphicFramePr>
        <p:xfrm>
          <a:off x="4788024" y="4365104"/>
          <a:ext cx="273630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49107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Використання алюмінію в літакобудуванні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098" name="Picture 2" descr="http://bodyguards.com.ua/uploads/posts/2012-12/1354552788_132556261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6" y="1484784"/>
            <a:ext cx="7620000" cy="5038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7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Використання алюмінію в суднобудуванні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Picture 4" descr="http://korabley.net/_nw/7/743419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4"/>
          <a:stretch/>
        </p:blipFill>
        <p:spPr bwMode="auto">
          <a:xfrm>
            <a:off x="752306" y="1484784"/>
            <a:ext cx="7619999" cy="5038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5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Алюміній використовується і при виготовленні залізничного транспорту, в автомобілебудуванні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122" name="Picture 2" descr="http://kazatin.biz/uploaded/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12603"/>
            <a:ext cx="3888432" cy="2648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chudovo.org/wp-content/uploads/v-ukran-potrbno-zabezpechiti-rozvitok-avtomoblebuduvannya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"/>
          <a:stretch/>
        </p:blipFill>
        <p:spPr bwMode="auto">
          <a:xfrm>
            <a:off x="4792069" y="2060848"/>
            <a:ext cx="3819221" cy="2601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6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anose="020B0502020202020204" pitchFamily="34" charset="0"/>
              </a:rPr>
              <a:t>Алюмінієвий посуд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170" name="Picture 2" descr="http://i1.rozetka.ua/goods/5502/30046_5502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13410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7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154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Презентація</vt:lpstr>
      <vt:lpstr>Алюміній</vt:lpstr>
      <vt:lpstr>Алюміній в періодчній системі</vt:lpstr>
      <vt:lpstr>Поширеність в земній корі</vt:lpstr>
      <vt:lpstr>Алюміній в природі зустрічається тільки у вигляді сполучень</vt:lpstr>
      <vt:lpstr>Використання алюмінію в літакобудуванні</vt:lpstr>
      <vt:lpstr>Використання алюмінію в суднобудуванні</vt:lpstr>
      <vt:lpstr>Алюміній використовується і при виготовленні залізничного транспорту, в автомобілебудуванні</vt:lpstr>
      <vt:lpstr>Алюмінієвий посуд</vt:lpstr>
      <vt:lpstr>Хімічні властивості алюмінію</vt:lpstr>
      <vt:lpstr>Хімічні властивості алюмінію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</dc:creator>
  <cp:lastModifiedBy>h</cp:lastModifiedBy>
  <cp:revision>22</cp:revision>
  <dcterms:created xsi:type="dcterms:W3CDTF">2014-04-16T17:00:37Z</dcterms:created>
  <dcterms:modified xsi:type="dcterms:W3CDTF">2014-04-16T18:40:50Z</dcterms:modified>
</cp:coreProperties>
</file>