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2" r:id="rId3"/>
    <p:sldId id="267" r:id="rId4"/>
    <p:sldId id="271" r:id="rId5"/>
    <p:sldId id="264" r:id="rId6"/>
    <p:sldId id="263" r:id="rId7"/>
    <p:sldId id="265" r:id="rId8"/>
    <p:sldId id="272" r:id="rId9"/>
    <p:sldId id="257" r:id="rId10"/>
    <p:sldId id="273" r:id="rId11"/>
    <p:sldId id="274" r:id="rId12"/>
    <p:sldId id="275" r:id="rId13"/>
    <p:sldId id="256" r:id="rId14"/>
    <p:sldId id="268" r:id="rId15"/>
    <p:sldId id="266" r:id="rId16"/>
    <p:sldId id="27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  <a:srgbClr val="800000"/>
    <a:srgbClr val="380B73"/>
    <a:srgbClr val="000066"/>
    <a:srgbClr val="460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728" autoAdjust="0"/>
  </p:normalViewPr>
  <p:slideViewPr>
    <p:cSldViewPr>
      <p:cViewPr varScale="1">
        <p:scale>
          <a:sx n="67" d="100"/>
          <a:sy n="67" d="100"/>
        </p:scale>
        <p:origin x="-8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sf"/><Relationship Id="rId1" Type="http://schemas.microsoft.com/office/2007/relationships/media" Target="../media/media3.asf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tags" Target="../tags/tag8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620688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Поезія</a:t>
            </a:r>
            <a:r>
              <a:rPr lang="ru-RU" sz="40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- </a:t>
            </a:r>
            <a:r>
              <a:rPr lang="ru-RU" sz="40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це</a:t>
            </a:r>
            <a:r>
              <a:rPr lang="ru-RU" sz="40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40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завжди</a:t>
            </a:r>
            <a:r>
              <a:rPr lang="ru-RU" sz="40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40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неповторність</a:t>
            </a:r>
            <a:r>
              <a:rPr lang="ru-RU" sz="40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</a:p>
          <a:p>
            <a:r>
              <a:rPr lang="ru-RU" sz="40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якийсь</a:t>
            </a:r>
            <a:r>
              <a:rPr lang="ru-RU" sz="40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40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безсмертний</a:t>
            </a:r>
            <a:r>
              <a:rPr lang="ru-RU" sz="40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40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дотик</a:t>
            </a:r>
            <a:r>
              <a:rPr lang="ru-RU" sz="40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до душі</a:t>
            </a:r>
            <a:r>
              <a:rPr lang="ru-RU" sz="4000" b="1" dirty="0" smtClean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.</a:t>
            </a:r>
          </a:p>
          <a:p>
            <a:endParaRPr lang="uk-UA" sz="4000" b="1" dirty="0">
              <a:solidFill>
                <a:srgbClr val="380B73"/>
              </a:solidFill>
              <a:effectLst>
                <a:glow rad="228600">
                  <a:schemeClr val="bg1"/>
                </a:glow>
              </a:effectLst>
              <a:latin typeface="Century Gothic" panose="020B0502020202020204" pitchFamily="34" charset="0"/>
            </a:endParaRPr>
          </a:p>
          <a:p>
            <a:endParaRPr lang="uk-UA" sz="4000" b="1" dirty="0" smtClean="0">
              <a:solidFill>
                <a:srgbClr val="380B73"/>
              </a:solidFill>
              <a:effectLst>
                <a:glow rad="228600">
                  <a:schemeClr val="bg1"/>
                </a:glow>
              </a:effectLst>
              <a:latin typeface="Century Gothic" panose="020B0502020202020204" pitchFamily="34" charset="0"/>
            </a:endParaRPr>
          </a:p>
          <a:p>
            <a:endParaRPr lang="uk-UA" sz="4000" b="1" dirty="0">
              <a:solidFill>
                <a:srgbClr val="380B73"/>
              </a:solidFill>
              <a:effectLst>
                <a:glow rad="228600">
                  <a:schemeClr val="bg1"/>
                </a:glow>
              </a:effectLst>
              <a:latin typeface="Century Gothic" panose="020B0502020202020204" pitchFamily="34" charset="0"/>
            </a:endParaRPr>
          </a:p>
          <a:p>
            <a:pPr algn="r"/>
            <a:endParaRPr lang="uk-UA" sz="4000" b="1" dirty="0" smtClean="0">
              <a:solidFill>
                <a:srgbClr val="380B73"/>
              </a:solidFill>
              <a:effectLst>
                <a:glow rad="228600">
                  <a:schemeClr val="bg1"/>
                </a:glow>
              </a:effectLst>
              <a:latin typeface="Century Gothic" panose="020B0502020202020204" pitchFamily="34" charset="0"/>
            </a:endParaRPr>
          </a:p>
          <a:p>
            <a:pPr algn="r"/>
            <a:r>
              <a:rPr lang="uk-UA" sz="4000" b="1" dirty="0" smtClean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Ліна Костенко</a:t>
            </a:r>
            <a:endParaRPr lang="ru-RU" sz="4000" b="1" dirty="0">
              <a:solidFill>
                <a:srgbClr val="380B73"/>
              </a:solidFill>
              <a:effectLst>
                <a:glow rad="228600">
                  <a:schemeClr val="bg1"/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Olga_Bogomolec._Kairos._-_Vech_rn_sonce_dyakuyu_za_den_(get-tune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301" y="1886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79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992">
        <p14:conveyor dir="l"/>
      </p:transition>
    </mc:Choice>
    <mc:Fallback>
      <p:transition spd="slow" advTm="9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82012"/>
            <a:ext cx="32403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1977 р.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Ліна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Костенко повернулась у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поезію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—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вийшла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дру­ком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її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збірка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«Над берегами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вічної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ріки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», через два роки — роман у віршах «Маруся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Чурай</a:t>
            </a:r>
            <a:r>
              <a:rPr lang="ru-RU" sz="2400" b="1" dirty="0" smtClean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».</a:t>
            </a:r>
            <a:endParaRPr lang="ru-RU" sz="2400" b="1" dirty="0">
              <a:solidFill>
                <a:srgbClr val="800000"/>
              </a:solidFill>
              <a:effectLst>
                <a:glow rad="228600">
                  <a:schemeClr val="bg1"/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382012"/>
            <a:ext cx="2722565" cy="46215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132856"/>
            <a:ext cx="3024336" cy="4536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83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4738">
        <p14:conveyor dir="l"/>
      </p:transition>
    </mc:Choice>
    <mc:Fallback>
      <p:transition spd="slow" advTm="147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926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1999 р. </a:t>
            </a:r>
            <a:r>
              <a:rPr lang="ru-RU" sz="2400" b="1" dirty="0" smtClean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був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написаний історичний роман у віршах «Берестечко</a:t>
            </a:r>
            <a:r>
              <a:rPr lang="ru-RU" sz="2400" b="1" dirty="0" smtClean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».</a:t>
            </a:r>
            <a:endParaRPr lang="ru-RU" sz="2400" b="1" dirty="0">
              <a:solidFill>
                <a:srgbClr val="800000"/>
              </a:solidFill>
              <a:effectLst>
                <a:glow rad="228600">
                  <a:schemeClr val="bg1"/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060848"/>
            <a:ext cx="6350000" cy="4470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2" y="2827784"/>
            <a:ext cx="5086350" cy="3819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651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7164">
        <p14:conveyor dir="l"/>
      </p:transition>
    </mc:Choice>
    <mc:Fallback>
      <p:transition spd="slow" advTm="171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2135" y="17760"/>
            <a:ext cx="835292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Остання збірка має назву «Мадонна перехресть» (2011р) -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це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своєрідний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родинний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альбом, 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авторка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немов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перебирає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коштовні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перлини, 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дуже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дорогі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для 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неї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й 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безцінні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. </a:t>
            </a:r>
            <a:r>
              <a:rPr lang="ru-RU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Збірка</a:t>
            </a:r>
            <a:r>
              <a:rPr lang="ru-RU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присвячується</a:t>
            </a:r>
            <a:r>
              <a:rPr lang="ru-RU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її</a:t>
            </a:r>
            <a:r>
              <a:rPr lang="ru-RU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дочці</a:t>
            </a:r>
            <a:r>
              <a:rPr lang="ru-RU" sz="2400" b="1" dirty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– </a:t>
            </a:r>
            <a:r>
              <a:rPr lang="ru-RU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Оксані</a:t>
            </a:r>
            <a:r>
              <a:rPr lang="ru-RU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Пахльовській</a:t>
            </a:r>
            <a:r>
              <a:rPr lang="ru-RU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. </a:t>
            </a:r>
            <a:r>
              <a:rPr lang="ru-RU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Присвята</a:t>
            </a:r>
            <a:r>
              <a:rPr lang="ru-RU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починається</a:t>
            </a:r>
            <a:r>
              <a:rPr lang="ru-RU" sz="2400" b="1" dirty="0" smtClean="0">
                <a:solidFill>
                  <a:srgbClr val="00B05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рядками: </a:t>
            </a:r>
          </a:p>
          <a:p>
            <a:endParaRPr lang="uk-UA" sz="2400" b="1" dirty="0" smtClean="0">
              <a:latin typeface="Century Gothic" panose="020B0502020202020204" pitchFamily="34" charset="0"/>
            </a:endParaRPr>
          </a:p>
          <a:p>
            <a:endParaRPr lang="uk-UA" sz="2400" b="1" dirty="0">
              <a:latin typeface="Century Gothic" panose="020B0502020202020204" pitchFamily="34" charset="0"/>
            </a:endParaRPr>
          </a:p>
          <a:p>
            <a:endParaRPr lang="uk-UA" sz="2400" b="1" dirty="0" smtClean="0">
              <a:latin typeface="Century Gothic" panose="020B0502020202020204" pitchFamily="34" charset="0"/>
            </a:endParaRPr>
          </a:p>
          <a:p>
            <a:endParaRPr lang="uk-UA" sz="2400" b="1" dirty="0">
              <a:latin typeface="Century Gothic" panose="020B0502020202020204" pitchFamily="34" charset="0"/>
            </a:endParaRPr>
          </a:p>
          <a:p>
            <a:endParaRPr lang="uk-UA" sz="2400" b="1" dirty="0" smtClean="0">
              <a:latin typeface="Century Gothic" panose="020B0502020202020204" pitchFamily="34" charset="0"/>
            </a:endParaRPr>
          </a:p>
          <a:p>
            <a:endParaRPr lang="uk-UA" sz="2400" b="1" dirty="0">
              <a:latin typeface="Century Gothic" panose="020B0502020202020204" pitchFamily="34" charset="0"/>
            </a:endParaRPr>
          </a:p>
          <a:p>
            <a:pPr algn="r"/>
            <a:endParaRPr lang="uk-UA" sz="2400" b="1" dirty="0" smtClean="0">
              <a:solidFill>
                <a:srgbClr val="003300"/>
              </a:solidFill>
              <a:effectLst>
                <a:glow rad="228600">
                  <a:schemeClr val="bg1"/>
                </a:glow>
              </a:effectLst>
              <a:latin typeface="Century Gothic" panose="020B0502020202020204" pitchFamily="34" charset="0"/>
            </a:endParaRPr>
          </a:p>
          <a:p>
            <a:pPr algn="r"/>
            <a:endParaRPr lang="uk-UA" sz="2400" b="1" dirty="0">
              <a:solidFill>
                <a:srgbClr val="003300"/>
              </a:solidFill>
              <a:effectLst>
                <a:glow rad="228600">
                  <a:schemeClr val="bg1"/>
                </a:glow>
              </a:effectLst>
              <a:latin typeface="Century Gothic" panose="020B0502020202020204" pitchFamily="34" charset="0"/>
            </a:endParaRPr>
          </a:p>
          <a:p>
            <a:pPr algn="r"/>
            <a:r>
              <a:rPr lang="uk-UA" sz="2400" b="1" dirty="0" smtClean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Я </a:t>
            </a:r>
            <a:r>
              <a:rPr lang="uk-UA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вчу тебе, як мову іноземну,</a:t>
            </a:r>
          </a:p>
          <a:p>
            <a:pPr algn="r"/>
            <a:r>
              <a:rPr lang="uk-UA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Як знаки, зашифровані в гербі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.</a:t>
            </a:r>
          </a:p>
          <a:p>
            <a:pPr algn="r"/>
            <a:r>
              <a:rPr lang="uk-UA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Я вдячна Богу, що послав на землю</a:t>
            </a:r>
          </a:p>
          <a:p>
            <a:pPr algn="r"/>
            <a:r>
              <a:rPr lang="uk-UA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Шляхетну душу, втілену в  тобі</a:t>
            </a:r>
          </a:p>
          <a:p>
            <a:pPr algn="r"/>
            <a:endParaRPr lang="ru-RU" dirty="0">
              <a:solidFill>
                <a:srgbClr val="003300"/>
              </a:solidFill>
              <a:effectLst>
                <a:glow rad="228600">
                  <a:schemeClr val="bg1"/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5" y="2060848"/>
            <a:ext cx="2704157" cy="31828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50" y="3947587"/>
            <a:ext cx="2090555" cy="2592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9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7862">
        <p14:conveyor dir="l"/>
      </p:transition>
    </mc:Choice>
    <mc:Fallback>
      <p:transition spd="slow" advTm="378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Твори Костенко 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перекладено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англійською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білоруською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естонською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італійською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німецькою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словацькою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та 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французькою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мовами</a:t>
            </a:r>
            <a:r>
              <a:rPr lang="ru-RU" sz="2400" b="1" dirty="0">
                <a:solidFill>
                  <a:srgbClr val="0066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548680"/>
            <a:ext cx="3383509" cy="4320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068960"/>
            <a:ext cx="3502799" cy="360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81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6068">
        <p14:conveyor dir="l"/>
      </p:transition>
    </mc:Choice>
    <mc:Fallback>
      <p:transition spd="slow" advTm="16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39139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Вірші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Ліни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Костенко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нікого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з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читачів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не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залишають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бай­дужими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вони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сповнені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справжньої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непідробної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любові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— до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людини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природи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рідного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краю. Все, про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що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пише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письменниця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— про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події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сивої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давнини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чи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кохання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красу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навколишнього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світу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чи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поезію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,—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читати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однаково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цікаво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380" y="3068960"/>
            <a:ext cx="4497288" cy="3462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34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4680">
        <p14:conveyor dir="l"/>
      </p:transition>
    </mc:Choice>
    <mc:Fallback>
      <p:transition spd="slow" advTm="246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Послухаю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цей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дощ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.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Підкрався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і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шумить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.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Бляшаний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звук води,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веселих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крапель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кроки.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Ще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мить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ще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мить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ще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тільки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мить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і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мить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і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раптом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озирнусь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а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це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вже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роки й роки!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2463724"/>
            <a:ext cx="6120680" cy="40804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90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1072">
        <p14:conveyor dir="l"/>
      </p:transition>
    </mc:Choice>
    <mc:Fallback>
      <p:transition spd="slow" advTm="210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огдан Ступка, вірш Ліни Костенко Крила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5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17628">
        <p14:conveyor dir="l"/>
      </p:transition>
    </mc:Choice>
    <mc:Fallback>
      <p:transition spd="slow" advTm="1176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14" objId="2"/>
        <p14:stopEvt time="115714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17227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Писати вірші почала в 14 років. Захоплення було серйозним і, як вилося стало її долею. В її тогочасних поезіях зразу вгадувався неабиякий талант.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>
                <a:glow rad="228600">
                  <a:schemeClr val="bg1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3573016"/>
            <a:ext cx="63367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Мій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перший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вірш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написаний в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окопі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</a:t>
            </a:r>
            <a:b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на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тій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сипкій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од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вибухів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стіні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</a:t>
            </a:r>
            <a:b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коли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згубило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зорі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в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гороскопі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/>
            </a:r>
            <a:b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моє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дитинство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вбите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на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війні</a:t>
            </a:r>
            <a:r>
              <a:rPr lang="ru-RU" sz="2400" b="1" dirty="0" smtClean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.</a:t>
            </a:r>
          </a:p>
          <a:p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Душа в словах - як море в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перископі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</a:t>
            </a:r>
            <a:b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І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спомин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той - як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відсвіт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на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чолі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...</a:t>
            </a:r>
            <a:b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Мій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перший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вірш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написаний в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окопі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.</a:t>
            </a:r>
            <a:b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Він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друкувався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просто на </a:t>
            </a:r>
            <a:r>
              <a:rPr lang="ru-RU" sz="2400" b="1" dirty="0" smtClean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землі</a:t>
            </a:r>
            <a:r>
              <a:rPr lang="ru-RU" sz="2400" b="1" dirty="0" smtClean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…</a:t>
            </a:r>
            <a:endParaRPr lang="ru-RU" sz="2400" b="1" dirty="0">
              <a:solidFill>
                <a:srgbClr val="000066"/>
              </a:solidFill>
              <a:effectLst>
                <a:glow rad="228600">
                  <a:schemeClr val="bg1"/>
                </a:glow>
              </a:effectLst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5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4190">
        <p14:conveyor dir="l"/>
      </p:transition>
    </mc:Choice>
    <mc:Fallback>
      <p:transition spd="slow" advTm="34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30550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68644" y="349240"/>
            <a:ext cx="53433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У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її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дивовижному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за красою й силою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поетичному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голосі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гармонійно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поєдналися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зво­рушлива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ніжність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жінки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й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твердість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духу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справжнього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борця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філософська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заглибленість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у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проблеми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буття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й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пристрасна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емо­ційність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трибуна</a:t>
            </a:r>
            <a:r>
              <a:rPr lang="ru-RU" sz="24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4095" y="5013176"/>
            <a:ext cx="50773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Я 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вибрала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долю 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собі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сама.</a:t>
            </a:r>
          </a:p>
          <a:p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І  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що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зі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мною не 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станеться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— </a:t>
            </a:r>
            <a:endParaRPr lang="ru-RU" sz="2400" b="1" dirty="0" smtClean="0">
              <a:solidFill>
                <a:srgbClr val="FF0000"/>
              </a:solidFill>
              <a:effectLst>
                <a:glow rad="228600">
                  <a:schemeClr val="bg1"/>
                </a:glow>
              </a:effectLst>
              <a:latin typeface="Century Gothic" panose="020B0502020202020204" pitchFamily="34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Умене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жодних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претензій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нема </a:t>
            </a:r>
            <a:endParaRPr lang="ru-RU" sz="2400" b="1" dirty="0" smtClean="0">
              <a:solidFill>
                <a:srgbClr val="FF0000"/>
              </a:solidFill>
              <a:effectLst>
                <a:glow rad="228600">
                  <a:schemeClr val="bg1"/>
                </a:glow>
              </a:effectLst>
              <a:latin typeface="Century Gothic" panose="020B0502020202020204" pitchFamily="34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до 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Долі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— 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моєї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обраниці</a:t>
            </a:r>
            <a:r>
              <a:rPr lang="ru-RU" sz="2400" b="1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2547667" cy="390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369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341">
        <p14:conveyor dir="l"/>
      </p:transition>
    </mc:Choice>
    <mc:Fallback>
      <p:transition spd="slow" advTm="303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941168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1957 року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вийшла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перша книжка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її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поезій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«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Проміння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землі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». Друга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збірка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«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Вітрила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»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була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опублікована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в 1958 р.,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згодом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—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збірка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«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Мандрівки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серця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» (1961 р.).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76672"/>
            <a:ext cx="3007895" cy="416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45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6898">
        <p14:conveyor dir="l"/>
      </p:transition>
    </mc:Choice>
    <mc:Fallback>
      <p:transition spd="slow" advTm="16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540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Збірки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її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віршів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«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Проміння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землі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» </a:t>
            </a:r>
            <a:r>
              <a:rPr lang="ru-RU" sz="2400" b="1" dirty="0" smtClean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та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«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Вітрила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» </a:t>
            </a:r>
            <a:r>
              <a:rPr lang="ru-RU" sz="2400" b="1" dirty="0" smtClean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викликали</a:t>
            </a:r>
            <a:r>
              <a:rPr lang="ru-RU" sz="2400" b="1" dirty="0" smtClean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інтерес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читача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й критики, а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збірка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«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Мандрівки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серця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» </a:t>
            </a:r>
            <a:r>
              <a:rPr lang="ru-RU" sz="2400" b="1" dirty="0" smtClean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не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лише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закріпила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успіх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а й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засвідчила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справжню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творчу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зрілість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поетеси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поставила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її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ім'я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поміж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визначних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майстрів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української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поезії</a:t>
            </a:r>
            <a:r>
              <a:rPr lang="ru-RU" sz="2400" b="1" dirty="0">
                <a:solidFill>
                  <a:srgbClr val="0033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08920"/>
            <a:ext cx="2540000" cy="383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70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3063">
        <p14:conveyor dir="l"/>
      </p:transition>
    </mc:Choice>
    <mc:Fallback>
      <p:transition spd="slow" advTm="23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46004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Нескоренність</a:t>
            </a:r>
            <a:r>
              <a:rPr lang="uk-UA" sz="2400" b="1" dirty="0" smtClean="0">
                <a:solidFill>
                  <a:srgbClr val="46004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Ліни Костенко перед тоталітаризмом – це її людський подвиг, який ще потребує морального осмислення. Залишаючись нескореною, вона зберігала не тільки власну честь і гідність, а й честь і гідність рідної літератури.</a:t>
            </a:r>
            <a:endParaRPr lang="ru-RU" sz="2400" b="1" dirty="0">
              <a:solidFill>
                <a:srgbClr val="460046"/>
              </a:solidFill>
              <a:effectLst>
                <a:glow rad="228600">
                  <a:schemeClr val="bg1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5011439"/>
            <a:ext cx="6475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Віддайте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мені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сад і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зірку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вечорову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. </a:t>
            </a:r>
            <a:b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І в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полі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сіяча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і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вдячну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щедрість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нив. </a:t>
            </a:r>
            <a:b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Віддайте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мені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все.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Віддайте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мені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мову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b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Якою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мій</a:t>
            </a:r>
            <a:r>
              <a:rPr lang="ru-RU" sz="2400" b="1" dirty="0">
                <a:solidFill>
                  <a:srgbClr val="000066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народ мене благословив.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038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1868">
        <p14:conveyor dir="l"/>
      </p:transition>
    </mc:Choice>
    <mc:Fallback>
      <p:transition spd="slow" advTm="31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32655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У 1962 р.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збірка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«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Зоряний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інтеграл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»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була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розсипана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ідеологічною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цензурою і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світу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не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побачила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764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501">
        <p14:conveyor dir="l"/>
      </p:transition>
    </mc:Choice>
    <mc:Fallback>
      <p:transition spd="slow" advTm="5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780928"/>
            <a:ext cx="48245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На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своєму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літературному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шляху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довелося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Ліні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Костенко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пережити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майже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п'ятнадцятилітнє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невизнання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її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як </a:t>
            </a:r>
            <a:r>
              <a:rPr lang="ru-RU" sz="2400" b="1" dirty="0" smtClean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митця</a:t>
            </a:r>
            <a:r>
              <a:rPr lang="ru-RU" sz="2400" b="1" dirty="0" smtClean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.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Але і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тоді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вона писала. Не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зламалася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не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зневірилася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не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занепала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духом, а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шліфувала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своє</a:t>
            </a:r>
            <a:endParaRPr lang="ru-RU" sz="2400" b="1" dirty="0">
              <a:solidFill>
                <a:srgbClr val="800000"/>
              </a:solidFill>
              <a:effectLst>
                <a:glow rad="228600">
                  <a:schemeClr val="bg1"/>
                </a:glo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поетичне</a:t>
            </a:r>
            <a:r>
              <a:rPr lang="ru-RU" sz="2400" b="1" dirty="0">
                <a:solidFill>
                  <a:srgbClr val="800000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слово.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78" y="548680"/>
            <a:ext cx="3318123" cy="4259900"/>
          </a:xfrm>
          <a:prstGeom prst="rect">
            <a:avLst/>
          </a:prstGeom>
        </p:spPr>
      </p:pic>
      <p:pic>
        <p:nvPicPr>
          <p:cNvPr id="4" name="Olga_Bogomolec_-_Lyudi_budte_vza_mno_krasivimi_.._(get-tune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5206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48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2159">
        <p14:conveyor dir="l"/>
      </p:transition>
    </mc:Choice>
    <mc:Fallback>
      <p:transition spd="slow" advTm="221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5013176"/>
            <a:ext cx="56886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Страшні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слова, коли вони 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мовчать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b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</a:br>
            <a:r>
              <a:rPr lang="ru-RU" sz="2400" b="1" dirty="0" smtClean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Коли 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вони 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зненацька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причаїлись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b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</a:br>
            <a:r>
              <a:rPr lang="ru-RU" sz="2400" b="1" dirty="0" smtClean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Коли 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не 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знаєш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з 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чого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їх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почать, </a:t>
            </a:r>
            <a:b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</a:br>
            <a:r>
              <a:rPr lang="ru-RU" sz="2400" b="1" dirty="0" err="1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Б</a:t>
            </a:r>
            <a:r>
              <a:rPr lang="ru-RU" sz="2400" b="1" dirty="0" err="1" smtClean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о</a:t>
            </a:r>
            <a:r>
              <a:rPr lang="ru-RU" sz="2400" b="1" dirty="0" smtClean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всі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слова 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були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уже 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чиїмись</a:t>
            </a:r>
            <a:r>
              <a:rPr lang="ru-RU" sz="2400" b="1" dirty="0">
                <a:solidFill>
                  <a:srgbClr val="380B73"/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76672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1969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р. в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діаспорі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було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видано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велику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збірку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«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Поезії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», до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якої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ввійшло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все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краще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створене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на той час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поетесою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зокрема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вірші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,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що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поширювалися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в «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самвидаві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» через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заборону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тогочасною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/>
                  </a:glow>
                </a:effectLst>
                <a:latin typeface="Century Gothic" panose="020B0502020202020204" pitchFamily="34" charset="0"/>
              </a:rPr>
              <a:t> цен­зурою.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23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2796">
        <p14:conveyor dir="l"/>
      </p:transition>
    </mc:Choice>
    <mc:Fallback>
      <p:transition spd="slow" advTm="22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6.6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9.3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6.6|1.4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6|4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7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3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2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495</Words>
  <Application>Microsoft Office PowerPoint</Application>
  <PresentationFormat>Экран (4:3)</PresentationFormat>
  <Paragraphs>45</Paragraphs>
  <Slides>16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Администратор</cp:lastModifiedBy>
  <cp:revision>19</cp:revision>
  <dcterms:modified xsi:type="dcterms:W3CDTF">2014-02-10T23:04:20Z</dcterms:modified>
</cp:coreProperties>
</file>