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77" r:id="rId3"/>
    <p:sldId id="280" r:id="rId4"/>
    <p:sldId id="279" r:id="rId5"/>
    <p:sldId id="267" r:id="rId6"/>
    <p:sldId id="287" r:id="rId7"/>
    <p:sldId id="286" r:id="rId8"/>
    <p:sldId id="281" r:id="rId9"/>
    <p:sldId id="282" r:id="rId10"/>
    <p:sldId id="283" r:id="rId11"/>
    <p:sldId id="284" r:id="rId12"/>
    <p:sldId id="288" r:id="rId13"/>
    <p:sldId id="285" r:id="rId14"/>
    <p:sldId id="289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4771" y="916033"/>
            <a:ext cx="10058400" cy="2743200"/>
          </a:xfrm>
        </p:spPr>
        <p:txBody>
          <a:bodyPr>
            <a:normAutofit/>
          </a:bodyPr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5400" dirty="0" smtClean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</a:rPr>
              <a:t>Особливості правової системи європейського союзу</a:t>
            </a:r>
            <a:endParaRPr lang="ru-RU" sz="5400" b="1" i="0" baseline="0" dirty="0">
              <a:solidFill>
                <a:srgbClr val="514A40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4572000"/>
            <a:ext cx="10058400" cy="1154198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uk-UA" dirty="0" smtClean="0">
                <a:solidFill>
                  <a:srgbClr val="A85229"/>
                </a:solidFill>
              </a:rPr>
              <a:t>Підготувала: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uk-UA" dirty="0" smtClean="0">
                <a:solidFill>
                  <a:srgbClr val="A85229"/>
                </a:solidFill>
              </a:rPr>
              <a:t>ст. гр. мо-11-1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uk-UA" sz="2400" dirty="0" err="1" smtClean="0">
                <a:solidFill>
                  <a:srgbClr val="A85229"/>
                </a:solidFill>
              </a:rPr>
              <a:t>Мідюсєва</a:t>
            </a:r>
            <a:r>
              <a:rPr lang="uk-UA" sz="2400" dirty="0" smtClean="0">
                <a:solidFill>
                  <a:srgbClr val="A85229"/>
                </a:solidFill>
              </a:rPr>
              <a:t> </a:t>
            </a:r>
            <a:r>
              <a:rPr lang="uk-UA" sz="2400" dirty="0" err="1" smtClean="0">
                <a:solidFill>
                  <a:srgbClr val="A85229"/>
                </a:solidFill>
              </a:rPr>
              <a:t>к.в</a:t>
            </a:r>
            <a:r>
              <a:rPr lang="uk-UA" sz="2400" dirty="0" smtClean="0">
                <a:solidFill>
                  <a:srgbClr val="A8522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uk-UA" dirty="0">
                <a:effectLst/>
              </a:rPr>
              <a:t>Суд Європейського Союзу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Clr>
                <a:srgbClr val="A85229"/>
              </a:buClr>
              <a:buFont typeface="Arial"/>
              <a:buChar char="•"/>
            </a:pPr>
            <a:r>
              <a:rPr lang="uk-UA" sz="2400" dirty="0" smtClean="0">
                <a:solidFill>
                  <a:srgbClr val="C00000"/>
                </a:solidFill>
              </a:rPr>
              <a:t>Кількість суддів: </a:t>
            </a:r>
            <a:r>
              <a:rPr lang="uk-UA" sz="2400" dirty="0" smtClean="0"/>
              <a:t>28 - по одному від кожної країни Союзу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ru-RU" sz="2400" dirty="0" err="1" smtClean="0">
                <a:solidFill>
                  <a:srgbClr val="C00000"/>
                </a:solidFill>
                <a:latin typeface="Cambria"/>
              </a:rPr>
              <a:t>Г</a:t>
            </a:r>
            <a:r>
              <a:rPr lang="ru-RU" sz="2400" b="0" i="0" dirty="0" err="1" smtClean="0">
                <a:solidFill>
                  <a:srgbClr val="C00000"/>
                </a:solidFill>
                <a:latin typeface="Cambria"/>
              </a:rPr>
              <a:t>оловні</a:t>
            </a:r>
            <a:r>
              <a:rPr lang="ru-RU" sz="2400" b="0" i="0" dirty="0" smtClean="0">
                <a:solidFill>
                  <a:srgbClr val="C00000"/>
                </a:solidFill>
                <a:latin typeface="Cambria"/>
              </a:rPr>
              <a:t> </a:t>
            </a:r>
            <a:r>
              <a:rPr lang="ru-RU" sz="2400" b="0" i="0" dirty="0" err="1" smtClean="0">
                <a:solidFill>
                  <a:srgbClr val="C00000"/>
                </a:solidFill>
                <a:latin typeface="Cambria"/>
              </a:rPr>
              <a:t>завдання</a:t>
            </a:r>
            <a:r>
              <a:rPr lang="ru-RU" sz="2400" b="0" i="0" dirty="0" smtClean="0">
                <a:solidFill>
                  <a:srgbClr val="C00000"/>
                </a:solidFill>
                <a:latin typeface="Cambria"/>
              </a:rPr>
              <a:t>: </a:t>
            </a:r>
          </a:p>
          <a:p>
            <a:r>
              <a:rPr lang="uk-UA" sz="2400" dirty="0"/>
              <a:t>Р</a:t>
            </a:r>
            <a:r>
              <a:rPr lang="uk-UA" sz="2400" dirty="0" smtClean="0"/>
              <a:t>озглядає </a:t>
            </a:r>
            <a:r>
              <a:rPr lang="uk-UA" sz="2400" dirty="0"/>
              <a:t>суперечки між державами–членами, між Союзом і країнами ЄС, між інститутами, фізичними особами або спільними органами і </a:t>
            </a:r>
            <a:r>
              <a:rPr lang="uk-UA" sz="2400" dirty="0" smtClean="0"/>
              <a:t>Союзом</a:t>
            </a:r>
          </a:p>
          <a:p>
            <a:r>
              <a:rPr lang="uk-UA" sz="2400" dirty="0"/>
              <a:t>Г</a:t>
            </a:r>
            <a:r>
              <a:rPr lang="uk-UA" sz="2400" dirty="0" smtClean="0"/>
              <a:t>отує </a:t>
            </a:r>
            <a:r>
              <a:rPr lang="uk-UA" sz="2400" dirty="0"/>
              <a:t>експертні висновки і відповідає за попередні рішення </a:t>
            </a:r>
            <a:endParaRPr lang="uk-UA" sz="2400" dirty="0" smtClean="0"/>
          </a:p>
          <a:p>
            <a:r>
              <a:rPr lang="uk-UA" sz="2400" dirty="0"/>
              <a:t>В</a:t>
            </a:r>
            <a:r>
              <a:rPr lang="uk-UA" sz="2400" dirty="0" smtClean="0"/>
              <a:t>исловлює </a:t>
            </a:r>
            <a:r>
              <a:rPr lang="uk-UA" sz="2400" dirty="0"/>
              <a:t>свою думку щодо міжнародних угод</a:t>
            </a: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2841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/>
              </a:rPr>
              <a:t>Інші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Інституції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Європейського</a:t>
            </a:r>
            <a:r>
              <a:rPr lang="ru-RU" dirty="0">
                <a:effectLst/>
              </a:rPr>
              <a:t> Союзу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681843"/>
            <a:ext cx="9601200" cy="4261757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uk-UA" sz="3200" b="0" i="0" dirty="0" smtClean="0">
                <a:latin typeface="Cambria"/>
              </a:rPr>
              <a:t>Соціально-економічний комітет</a:t>
            </a:r>
          </a:p>
          <a:p>
            <a:r>
              <a:rPr lang="uk-UA" sz="3200" dirty="0" smtClean="0">
                <a:latin typeface="Cambria"/>
              </a:rPr>
              <a:t>Комітет регіонів</a:t>
            </a:r>
          </a:p>
          <a:p>
            <a:r>
              <a:rPr lang="uk-UA" sz="3200" dirty="0" smtClean="0">
                <a:latin typeface="Cambria"/>
              </a:rPr>
              <a:t>Європейський центральний банк</a:t>
            </a:r>
          </a:p>
          <a:p>
            <a:r>
              <a:rPr lang="uk-UA" sz="3200" dirty="0" smtClean="0"/>
              <a:t>Європейський інвестиційний банк</a:t>
            </a:r>
            <a:endParaRPr lang="uk-UA" sz="3200" dirty="0" smtClean="0">
              <a:latin typeface="Cambria"/>
            </a:endParaRPr>
          </a:p>
          <a:p>
            <a:r>
              <a:rPr lang="uk-UA" sz="3200" dirty="0" smtClean="0"/>
              <a:t>Європейський Омбудсмен</a:t>
            </a:r>
          </a:p>
          <a:p>
            <a:r>
              <a:rPr lang="ru-RU" sz="3200" dirty="0" err="1"/>
              <a:t>Рахункова</a:t>
            </a:r>
            <a:r>
              <a:rPr lang="ru-RU" sz="3200" dirty="0"/>
              <a:t> палата (Палата </a:t>
            </a:r>
            <a:r>
              <a:rPr lang="ru-RU" sz="3200" dirty="0" err="1"/>
              <a:t>аудиторів</a:t>
            </a:r>
            <a:r>
              <a:rPr lang="ru-RU" sz="3200" dirty="0" smtClean="0"/>
              <a:t>)</a:t>
            </a:r>
          </a:p>
          <a:p>
            <a:r>
              <a:rPr lang="ru-RU" sz="3200" dirty="0" err="1" smtClean="0"/>
              <a:t>Європол</a:t>
            </a:r>
            <a:endParaRPr lang="ru-RU" sz="3200" dirty="0" smtClean="0"/>
          </a:p>
          <a:p>
            <a:r>
              <a:rPr lang="ru-RU" sz="3200" dirty="0" err="1"/>
              <a:t>Євроюст</a:t>
            </a:r>
            <a:endParaRPr lang="ru-RU" sz="3200" dirty="0"/>
          </a:p>
          <a:p>
            <a:endParaRPr lang="ru-RU" sz="3200" b="0" i="0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301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359229"/>
            <a:ext cx="9601200" cy="558437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400" dirty="0" err="1" smtClean="0">
                <a:solidFill>
                  <a:srgbClr val="C00000"/>
                </a:solidFill>
                <a:latin typeface="Times New Roman"/>
              </a:rPr>
              <a:t>Соціально-економічний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/>
              </a:rPr>
              <a:t>комітет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</a:rPr>
              <a:t>: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представляє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організоване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громадянське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</a:rPr>
              <a:t>суспільство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</a:rPr>
              <a:t>інтереси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роботодавців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споживачів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інших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</a:rPr>
              <a:t>груп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)</a:t>
            </a:r>
          </a:p>
          <a:p>
            <a:r>
              <a:rPr lang="ru-RU" sz="2400" dirty="0" err="1">
                <a:solidFill>
                  <a:srgbClr val="C00000"/>
                </a:solidFill>
                <a:latin typeface="Times New Roman"/>
              </a:rPr>
              <a:t>Комітет</a:t>
            </a:r>
            <a:r>
              <a:rPr lang="ru-RU" sz="24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/>
              </a:rPr>
              <a:t>регіонів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: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представляє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регіональні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місцеві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адміністрації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400" dirty="0" err="1">
                <a:solidFill>
                  <a:srgbClr val="C00000"/>
                </a:solidFill>
                <a:latin typeface="Times New Roman"/>
              </a:rPr>
              <a:t>Європейський</a:t>
            </a:r>
            <a:r>
              <a:rPr lang="ru-RU" sz="24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/>
              </a:rPr>
              <a:t>центральний</a:t>
            </a:r>
            <a:r>
              <a:rPr lang="ru-RU" sz="24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</a:rPr>
              <a:t>банк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: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управляє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євро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та монетарною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політикою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ЄС</a:t>
            </a:r>
          </a:p>
          <a:p>
            <a:r>
              <a:rPr lang="ru-RU" sz="2400" dirty="0" err="1" smtClean="0">
                <a:solidFill>
                  <a:srgbClr val="C00000"/>
                </a:solidFill>
                <a:latin typeface="Times New Roman"/>
              </a:rPr>
              <a:t>Європейський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/>
              </a:rPr>
              <a:t>інвестиційний</a:t>
            </a:r>
            <a:r>
              <a:rPr lang="ru-RU" sz="24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</a:rPr>
              <a:t>Банк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: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фінансування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проектів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ЄС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/>
              </a:rPr>
              <a:t>Європейський</a:t>
            </a:r>
            <a:r>
              <a:rPr lang="ru-RU" sz="24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/>
              </a:rPr>
              <a:t>Омбудсман</a:t>
            </a:r>
            <a:r>
              <a:rPr lang="ru-RU" sz="2400" dirty="0">
                <a:solidFill>
                  <a:srgbClr val="C00000"/>
                </a:solidFill>
                <a:latin typeface="Times New Roman"/>
              </a:rPr>
              <a:t>: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виявляє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порушення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адмініструванні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>
              <a:buClr>
                <a:srgbClr val="A85229"/>
              </a:buClr>
              <a:buFont typeface="Arial"/>
              <a:buChar char="•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8314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359229"/>
            <a:ext cx="9601200" cy="558437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400" dirty="0" err="1" smtClean="0">
                <a:solidFill>
                  <a:srgbClr val="C00000"/>
                </a:solidFill>
                <a:latin typeface="Times New Roman"/>
              </a:rPr>
              <a:t>Рахункова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/>
              </a:rPr>
              <a:t>палата (Палата </a:t>
            </a:r>
            <a:r>
              <a:rPr lang="ru-RU" sz="2400" dirty="0" err="1">
                <a:solidFill>
                  <a:srgbClr val="C00000"/>
                </a:solidFill>
                <a:latin typeface="Times New Roman"/>
              </a:rPr>
              <a:t>аудиторів</a:t>
            </a:r>
            <a:r>
              <a:rPr lang="ru-RU" sz="2400" dirty="0">
                <a:solidFill>
                  <a:srgbClr val="C00000"/>
                </a:solidFill>
                <a:latin typeface="Times New Roman"/>
              </a:rPr>
              <a:t>):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забезпечує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зовнішній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контроль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спільних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європейських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фінансів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консультативний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розгляд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бюджетних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проектів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ЄС</a:t>
            </a:r>
          </a:p>
          <a:p>
            <a:r>
              <a:rPr lang="ru-RU" sz="2400" dirty="0" err="1">
                <a:solidFill>
                  <a:srgbClr val="C00000"/>
                </a:solidFill>
                <a:latin typeface="Times New Roman"/>
              </a:rPr>
              <a:t>Європол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: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</a:rPr>
              <a:t>координація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роботи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національних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служб у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боротьбі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міжнародною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організованою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злочинністю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поліпшення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інформаційного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обміну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між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національними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поліцейськими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службами</a:t>
            </a:r>
          </a:p>
          <a:p>
            <a:r>
              <a:rPr lang="uk-UA" sz="2400" dirty="0" err="1" smtClean="0">
                <a:solidFill>
                  <a:srgbClr val="C00000"/>
                </a:solidFill>
              </a:rPr>
              <a:t>Євроюст</a:t>
            </a:r>
            <a:r>
              <a:rPr lang="uk-UA" sz="2400" dirty="0" smtClean="0"/>
              <a:t>:</a:t>
            </a:r>
            <a:r>
              <a:rPr lang="ru-RU" sz="2400" dirty="0" err="1" smtClean="0"/>
              <a:t>підвищення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ефективності</a:t>
            </a:r>
            <a:r>
              <a:rPr lang="ru-RU" sz="2400" dirty="0" smtClean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правоохоронних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держав–</a:t>
            </a:r>
            <a:r>
              <a:rPr lang="ru-RU" sz="2400" dirty="0" err="1"/>
              <a:t>членів</a:t>
            </a:r>
            <a:r>
              <a:rPr lang="ru-RU" sz="2400" dirty="0"/>
              <a:t> ЄС в </a:t>
            </a:r>
            <a:r>
              <a:rPr lang="ru-RU" sz="2400" dirty="0" err="1"/>
              <a:t>області</a:t>
            </a:r>
            <a:r>
              <a:rPr lang="ru-RU" sz="2400" dirty="0"/>
              <a:t> </a:t>
            </a:r>
            <a:r>
              <a:rPr lang="ru-RU" sz="2400" dirty="0" err="1"/>
              <a:t>розслідування</a:t>
            </a:r>
            <a:r>
              <a:rPr lang="ru-RU" sz="2400" dirty="0"/>
              <a:t> і судового </a:t>
            </a:r>
            <a:r>
              <a:rPr lang="ru-RU" sz="2400" dirty="0" err="1"/>
              <a:t>переслідування</a:t>
            </a:r>
            <a:r>
              <a:rPr lang="ru-RU" sz="2400" dirty="0"/>
              <a:t> особливо </a:t>
            </a:r>
            <a:r>
              <a:rPr lang="ru-RU" sz="2400" dirty="0" err="1"/>
              <a:t>небезпечних</a:t>
            </a:r>
            <a:r>
              <a:rPr lang="ru-RU" sz="2400" dirty="0"/>
              <a:t> </a:t>
            </a:r>
            <a:r>
              <a:rPr lang="ru-RU" sz="2400" dirty="0" err="1"/>
              <a:t>міжнародних</a:t>
            </a:r>
            <a:r>
              <a:rPr lang="ru-RU" sz="2400" dirty="0"/>
              <a:t> </a:t>
            </a:r>
            <a:r>
              <a:rPr lang="ru-RU" sz="2400" dirty="0" err="1"/>
              <a:t>злочинів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097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ru-RU" dirty="0" err="1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функціональна</a:t>
            </a:r>
            <a:r>
              <a:rPr lang="ru-RU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частина</a:t>
            </a:r>
            <a:r>
              <a:rPr lang="ru-RU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правової</a:t>
            </a:r>
            <a:r>
              <a:rPr lang="ru-RU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системи</a:t>
            </a:r>
            <a:r>
              <a:rPr lang="ru-RU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 ЄС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130879"/>
            <a:ext cx="9601200" cy="381272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3200" dirty="0" err="1">
                <a:solidFill>
                  <a:srgbClr val="000000"/>
                </a:solidFill>
                <a:latin typeface="Times New Roman"/>
              </a:rPr>
              <a:t>визначається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 режим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</a:rPr>
              <a:t>функціонування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</a:rPr>
              <a:t>правової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</a:rPr>
              <a:t>системи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 як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</a:rPr>
              <a:t>частини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</a:rPr>
              <a:t>соціальної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</a:rPr>
              <a:t>системи</a:t>
            </a:r>
            <a:endParaRPr lang="ru-RU" sz="3200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536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нормативна (</a:t>
            </a:r>
            <a:r>
              <a:rPr lang="ru-RU" dirty="0" err="1">
                <a:effectLst/>
              </a:rPr>
              <a:t>регулятивна</a:t>
            </a:r>
            <a:r>
              <a:rPr lang="ru-RU" dirty="0">
                <a:effectLst/>
              </a:rPr>
              <a:t>)</a:t>
            </a:r>
            <a:r>
              <a:rPr lang="ru-RU" dirty="0" err="1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частина</a:t>
            </a:r>
            <a:r>
              <a:rPr lang="ru-RU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правової</a:t>
            </a:r>
            <a:r>
              <a:rPr lang="ru-RU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системи</a:t>
            </a:r>
            <a:r>
              <a:rPr lang="ru-RU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 ЄС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130879"/>
            <a:ext cx="9601200" cy="381272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ru-RU" sz="32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3200" dirty="0" err="1" smtClean="0">
                <a:solidFill>
                  <a:srgbClr val="000000"/>
                </a:solidFill>
                <a:latin typeface="Times New Roman"/>
              </a:rPr>
              <a:t>правові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</a:rPr>
              <a:t>норми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</a:rPr>
              <a:t>принципи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</a:rPr>
              <a:t>об'єктивовані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 в нормативно-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</a:rPr>
              <a:t>правових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 актах,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</a:rPr>
              <a:t>правових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 прецедентах, нормативно-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</a:rPr>
              <a:t>правових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 договорах,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</a:rPr>
              <a:t>правових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</a:rPr>
              <a:t>звичаях</a:t>
            </a:r>
            <a:endParaRPr lang="ru-RU" sz="3200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36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0086" y="1445079"/>
            <a:ext cx="9601200" cy="381272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3000" dirty="0" smtClean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marL="365760" lvl="1" indent="0">
              <a:buNone/>
            </a:pPr>
            <a:r>
              <a:rPr lang="en-US" sz="3000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3000" dirty="0" err="1" smtClean="0">
                <a:solidFill>
                  <a:schemeClr val="tx2"/>
                </a:solidFill>
                <a:latin typeface="Times New Roman"/>
              </a:rPr>
              <a:t>Отже</a:t>
            </a:r>
            <a:r>
              <a:rPr lang="ru-RU" sz="3000" dirty="0">
                <a:solidFill>
                  <a:schemeClr val="tx2"/>
                </a:solidFill>
                <a:latin typeface="Times New Roman"/>
              </a:rPr>
              <a:t>, право </a:t>
            </a:r>
            <a:r>
              <a:rPr lang="ru-RU" sz="3000" dirty="0" err="1">
                <a:solidFill>
                  <a:schemeClr val="tx2"/>
                </a:solidFill>
                <a:latin typeface="Times New Roman"/>
              </a:rPr>
              <a:t>Європейського</a:t>
            </a:r>
            <a:r>
              <a:rPr lang="ru-RU" sz="3000" dirty="0">
                <a:solidFill>
                  <a:schemeClr val="tx2"/>
                </a:solidFill>
                <a:latin typeface="Times New Roman"/>
              </a:rPr>
              <a:t> Союзу — </a:t>
            </a:r>
            <a:r>
              <a:rPr lang="ru-RU" sz="3000" dirty="0" err="1">
                <a:solidFill>
                  <a:schemeClr val="tx2"/>
                </a:solidFill>
                <a:latin typeface="Times New Roman"/>
              </a:rPr>
              <a:t>це</a:t>
            </a:r>
            <a:r>
              <a:rPr lang="ru-RU" sz="3000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3000" dirty="0" err="1">
                <a:solidFill>
                  <a:schemeClr val="tx2"/>
                </a:solidFill>
                <a:latin typeface="Times New Roman"/>
              </a:rPr>
              <a:t>складний</a:t>
            </a:r>
            <a:r>
              <a:rPr lang="ru-RU" sz="3000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3000" dirty="0" err="1">
                <a:solidFill>
                  <a:schemeClr val="tx2"/>
                </a:solidFill>
                <a:latin typeface="Times New Roman"/>
              </a:rPr>
              <a:t>набір</a:t>
            </a:r>
            <a:r>
              <a:rPr lang="ru-RU" sz="3000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3000" dirty="0" err="1">
                <a:solidFill>
                  <a:schemeClr val="tx2"/>
                </a:solidFill>
                <a:latin typeface="Times New Roman"/>
              </a:rPr>
              <a:t>правових</a:t>
            </a:r>
            <a:r>
              <a:rPr lang="ru-RU" sz="3000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3000" dirty="0" err="1">
                <a:solidFill>
                  <a:schemeClr val="tx2"/>
                </a:solidFill>
                <a:latin typeface="Times New Roman"/>
              </a:rPr>
              <a:t>засобів</a:t>
            </a:r>
            <a:r>
              <a:rPr lang="ru-RU" sz="3000" dirty="0">
                <a:solidFill>
                  <a:schemeClr val="tx2"/>
                </a:solidFill>
                <a:latin typeface="Times New Roman"/>
              </a:rPr>
              <a:t> та </a:t>
            </a:r>
            <a:r>
              <a:rPr lang="ru-RU" sz="3000" dirty="0" err="1">
                <a:solidFill>
                  <a:schemeClr val="tx2"/>
                </a:solidFill>
                <a:latin typeface="Times New Roman"/>
              </a:rPr>
              <a:t>інструментів</a:t>
            </a:r>
            <a:r>
              <a:rPr lang="ru-RU" sz="3000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sz="3000" dirty="0" err="1">
                <a:solidFill>
                  <a:schemeClr val="tx2"/>
                </a:solidFill>
                <a:latin typeface="Times New Roman"/>
              </a:rPr>
              <a:t>які</a:t>
            </a:r>
            <a:r>
              <a:rPr lang="ru-RU" sz="3000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3000" dirty="0" err="1">
                <a:solidFill>
                  <a:schemeClr val="tx2"/>
                </a:solidFill>
                <a:latin typeface="Times New Roman"/>
              </a:rPr>
              <a:t>регулюють</a:t>
            </a:r>
            <a:r>
              <a:rPr lang="ru-RU" sz="3000" dirty="0">
                <a:solidFill>
                  <a:schemeClr val="tx2"/>
                </a:solidFill>
                <a:latin typeface="Times New Roman"/>
              </a:rPr>
              <a:t> та </a:t>
            </a:r>
            <a:r>
              <a:rPr lang="ru-RU" sz="3000" dirty="0" err="1">
                <a:solidFill>
                  <a:schemeClr val="tx2"/>
                </a:solidFill>
                <a:latin typeface="Times New Roman"/>
              </a:rPr>
              <a:t>спрямовують</a:t>
            </a:r>
            <a:r>
              <a:rPr lang="ru-RU" sz="3000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3000" dirty="0" err="1">
                <a:solidFill>
                  <a:schemeClr val="tx2"/>
                </a:solidFill>
                <a:latin typeface="Times New Roman"/>
              </a:rPr>
              <a:t>процеси</a:t>
            </a:r>
            <a:r>
              <a:rPr lang="ru-RU" sz="3000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3000" dirty="0" err="1">
                <a:solidFill>
                  <a:schemeClr val="tx2"/>
                </a:solidFill>
                <a:latin typeface="Times New Roman"/>
              </a:rPr>
              <a:t>європейської</a:t>
            </a:r>
            <a:r>
              <a:rPr lang="ru-RU" sz="3000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3000" dirty="0" err="1">
                <a:solidFill>
                  <a:schemeClr val="tx2"/>
                </a:solidFill>
                <a:latin typeface="Times New Roman"/>
              </a:rPr>
              <a:t>інтеграції</a:t>
            </a:r>
            <a:r>
              <a:rPr lang="ru-RU" sz="3000" dirty="0">
                <a:solidFill>
                  <a:schemeClr val="tx2"/>
                </a:solidFill>
                <a:latin typeface="Times New Roman"/>
              </a:rPr>
              <a:t> у </a:t>
            </a:r>
            <a:r>
              <a:rPr lang="ru-RU" sz="3000" dirty="0" err="1">
                <a:solidFill>
                  <a:schemeClr val="tx2"/>
                </a:solidFill>
                <a:latin typeface="Times New Roman"/>
              </a:rPr>
              <a:t>найважливіших</a:t>
            </a:r>
            <a:r>
              <a:rPr lang="ru-RU" sz="3000" dirty="0">
                <a:solidFill>
                  <a:schemeClr val="tx2"/>
                </a:solidFill>
                <a:latin typeface="Times New Roman"/>
              </a:rPr>
              <a:t> сферах </a:t>
            </a:r>
            <a:r>
              <a:rPr lang="ru-RU" sz="3000" dirty="0" err="1">
                <a:solidFill>
                  <a:schemeClr val="tx2"/>
                </a:solidFill>
                <a:latin typeface="Times New Roman"/>
              </a:rPr>
              <a:t>співробітництва</a:t>
            </a:r>
            <a:r>
              <a:rPr lang="ru-RU" sz="3000" dirty="0">
                <a:solidFill>
                  <a:schemeClr val="tx2"/>
                </a:solidFill>
                <a:latin typeface="Times New Roman"/>
              </a:rPr>
              <a:t>. </a:t>
            </a:r>
            <a:endParaRPr lang="ru-RU" sz="3000" dirty="0" smtClean="0">
              <a:solidFill>
                <a:schemeClr val="tx2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13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9071" y="1730829"/>
            <a:ext cx="9601200" cy="41148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i="1" dirty="0" err="1" smtClean="0"/>
              <a:t>Згідно</a:t>
            </a:r>
            <a:r>
              <a:rPr lang="ru-RU" sz="3600" i="1" dirty="0" smtClean="0"/>
              <a:t> </a:t>
            </a:r>
            <a:r>
              <a:rPr lang="ru-RU" sz="3600" i="1" dirty="0"/>
              <a:t>ст. 1 проекту договору про </a:t>
            </a:r>
            <a:r>
              <a:rPr lang="ru-RU" sz="3600" i="1" dirty="0" err="1"/>
              <a:t>Конституцію</a:t>
            </a:r>
            <a:r>
              <a:rPr lang="ru-RU" sz="3600" i="1" dirty="0"/>
              <a:t> для </a:t>
            </a:r>
            <a:r>
              <a:rPr lang="ru-RU" sz="3600" i="1" dirty="0" err="1"/>
              <a:t>Європи</a:t>
            </a:r>
            <a:r>
              <a:rPr lang="ru-RU" sz="3600" i="1" dirty="0"/>
              <a:t> </a:t>
            </a:r>
            <a:r>
              <a:rPr lang="ru-RU" sz="3600" i="1" dirty="0" err="1"/>
              <a:t>Європейський</a:t>
            </a:r>
            <a:r>
              <a:rPr lang="ru-RU" sz="3600" i="1" dirty="0"/>
              <a:t> Союз буде </a:t>
            </a:r>
            <a:r>
              <a:rPr lang="ru-RU" sz="3600" i="1" dirty="0" smtClean="0"/>
              <a:t>«</a:t>
            </a:r>
            <a:r>
              <a:rPr lang="ru-RU" sz="3600" i="1" dirty="0" err="1" smtClean="0"/>
              <a:t>координувати</a:t>
            </a:r>
            <a:r>
              <a:rPr lang="ru-RU" sz="3600" i="1" dirty="0" smtClean="0"/>
              <a:t> </a:t>
            </a:r>
            <a:r>
              <a:rPr lang="ru-RU" sz="3600" i="1" dirty="0" err="1"/>
              <a:t>політику</a:t>
            </a:r>
            <a:r>
              <a:rPr lang="ru-RU" sz="3600" i="1" dirty="0"/>
              <a:t> держав, </a:t>
            </a:r>
            <a:r>
              <a:rPr lang="ru-RU" sz="3600" i="1" dirty="0" err="1"/>
              <a:t>спрямовану</a:t>
            </a:r>
            <a:r>
              <a:rPr lang="ru-RU" sz="3600" i="1" dirty="0"/>
              <a:t> на </a:t>
            </a:r>
            <a:r>
              <a:rPr lang="ru-RU" sz="3600" i="1" dirty="0" err="1"/>
              <a:t>досягнення</a:t>
            </a:r>
            <a:r>
              <a:rPr lang="ru-RU" sz="3600" i="1" dirty="0"/>
              <a:t> </a:t>
            </a:r>
            <a:r>
              <a:rPr lang="ru-RU" sz="3600" i="1" dirty="0" err="1"/>
              <a:t>спільних</a:t>
            </a:r>
            <a:r>
              <a:rPr lang="ru-RU" sz="3600" i="1" dirty="0"/>
              <a:t> </a:t>
            </a:r>
            <a:r>
              <a:rPr lang="ru-RU" sz="3600" i="1" dirty="0" err="1"/>
              <a:t>цілей</a:t>
            </a:r>
            <a:r>
              <a:rPr lang="ru-RU" sz="3600" i="1" dirty="0"/>
              <a:t> та </a:t>
            </a:r>
            <a:r>
              <a:rPr lang="ru-RU" sz="3600" i="1" dirty="0" err="1"/>
              <a:t>здійснювати</a:t>
            </a:r>
            <a:r>
              <a:rPr lang="ru-RU" sz="3600" i="1" dirty="0"/>
              <a:t> </a:t>
            </a:r>
            <a:r>
              <a:rPr lang="ru-RU" sz="3600" i="1" dirty="0" err="1"/>
              <a:t>повноваження</a:t>
            </a:r>
            <a:r>
              <a:rPr lang="ru-RU" sz="3600" i="1" dirty="0"/>
              <a:t>, </a:t>
            </a:r>
            <a:r>
              <a:rPr lang="ru-RU" sz="3600" i="1" dirty="0" err="1"/>
              <a:t>передані</a:t>
            </a:r>
            <a:r>
              <a:rPr lang="ru-RU" sz="3600" i="1" dirty="0"/>
              <a:t> </a:t>
            </a:r>
            <a:r>
              <a:rPr lang="ru-RU" sz="3600" i="1" dirty="0" err="1"/>
              <a:t>йому</a:t>
            </a:r>
            <a:r>
              <a:rPr lang="ru-RU" sz="3600" i="1" dirty="0"/>
              <a:t> </a:t>
            </a:r>
            <a:r>
              <a:rPr lang="ru-RU" sz="3600" i="1" dirty="0" smtClean="0"/>
              <a:t>державами»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1741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effectLst/>
              </a:rPr>
              <a:t>правова</a:t>
            </a:r>
            <a:r>
              <a:rPr lang="ru-RU" dirty="0">
                <a:effectLst/>
              </a:rPr>
              <a:t> система </a:t>
            </a:r>
            <a:r>
              <a:rPr lang="ru-RU" dirty="0" err="1">
                <a:effectLst/>
              </a:rPr>
              <a:t>Євросоюзу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складається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з таких </a:t>
            </a:r>
            <a:r>
              <a:rPr lang="ru-RU" dirty="0" err="1" smtClean="0">
                <a:effectLst/>
              </a:rPr>
              <a:t>частин</a:t>
            </a:r>
            <a:r>
              <a:rPr lang="ru-RU" dirty="0" smtClean="0">
                <a:effectLst/>
              </a:rPr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11241" y="2775857"/>
            <a:ext cx="258807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prstClr val="white"/>
                </a:solidFill>
              </a:rPr>
              <a:t>функціональна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0906" y="2775857"/>
            <a:ext cx="258807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prstClr val="white"/>
                </a:solidFill>
              </a:rPr>
              <a:t>інституційна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233" y="2775857"/>
            <a:ext cx="258807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нормативна</a:t>
            </a:r>
            <a:endParaRPr lang="ru-RU" sz="2400" dirty="0">
              <a:solidFill>
                <a:prstClr val="white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010272" y="1515835"/>
            <a:ext cx="0" cy="1201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564945" y="1443718"/>
            <a:ext cx="789212" cy="1260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9417500" y="1515835"/>
            <a:ext cx="796021" cy="1187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9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/>
              </a:rPr>
              <a:t>Інституції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Європейського</a:t>
            </a:r>
            <a:r>
              <a:rPr lang="ru-RU" dirty="0">
                <a:effectLst/>
              </a:rPr>
              <a:t> Союзу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200" dirty="0" err="1" smtClean="0"/>
              <a:t>Європейська</a:t>
            </a:r>
            <a:r>
              <a:rPr lang="ru-RU" sz="3200" dirty="0" smtClean="0"/>
              <a:t> Рада</a:t>
            </a:r>
            <a:endParaRPr lang="ru-RU" sz="3200" dirty="0"/>
          </a:p>
          <a:p>
            <a:r>
              <a:rPr lang="ru-RU" sz="3200" dirty="0"/>
              <a:t>Рада </a:t>
            </a:r>
            <a:r>
              <a:rPr lang="ru-RU" sz="3200" dirty="0" err="1"/>
              <a:t>Європейського</a:t>
            </a:r>
            <a:r>
              <a:rPr lang="ru-RU" sz="3200" dirty="0"/>
              <a:t> Союзу</a:t>
            </a:r>
          </a:p>
          <a:p>
            <a:r>
              <a:rPr lang="ru-RU" sz="3200" dirty="0" err="1"/>
              <a:t>Європейська</a:t>
            </a:r>
            <a:r>
              <a:rPr lang="ru-RU" sz="3200" dirty="0"/>
              <a:t> </a:t>
            </a:r>
            <a:r>
              <a:rPr lang="ru-RU" sz="3200" dirty="0" err="1"/>
              <a:t>Комісія</a:t>
            </a:r>
            <a:endParaRPr lang="ru-RU" sz="3200" dirty="0"/>
          </a:p>
          <a:p>
            <a:r>
              <a:rPr lang="ru-RU" sz="3200" dirty="0" err="1"/>
              <a:t>Європейський</a:t>
            </a:r>
            <a:r>
              <a:rPr lang="ru-RU" sz="3200" dirty="0"/>
              <a:t> Парламент</a:t>
            </a:r>
          </a:p>
          <a:p>
            <a:r>
              <a:rPr lang="ru-RU" sz="3200" dirty="0" smtClean="0"/>
              <a:t>Суд </a:t>
            </a:r>
            <a:r>
              <a:rPr lang="ru-RU" sz="3200" dirty="0" err="1"/>
              <a:t>Європейського</a:t>
            </a:r>
            <a:r>
              <a:rPr lang="ru-RU" sz="3200" dirty="0"/>
              <a:t> Союзу</a:t>
            </a:r>
            <a:endParaRPr lang="ru-RU" sz="3200" b="0" i="0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907" y="408213"/>
            <a:ext cx="9601200" cy="805543"/>
          </a:xfrm>
        </p:spPr>
        <p:txBody>
          <a:bodyPr/>
          <a:lstStyle/>
          <a:p>
            <a:r>
              <a:rPr lang="ru-RU" dirty="0">
                <a:effectLst/>
              </a:rPr>
              <a:t>Три </a:t>
            </a:r>
            <a:r>
              <a:rPr lang="ru-RU" dirty="0" err="1">
                <a:effectLst/>
              </a:rPr>
              <a:t>головні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законодавчі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інституції</a:t>
            </a:r>
            <a:r>
              <a:rPr lang="ru-RU" dirty="0">
                <a:effectLst/>
              </a:rPr>
              <a:t> ЄС</a:t>
            </a:r>
          </a:p>
        </p:txBody>
      </p:sp>
      <p:grpSp>
        <p:nvGrpSpPr>
          <p:cNvPr id="4" name="Группа 3" descr="Сегментированная пирамида" title="SmartArt"/>
          <p:cNvGrpSpPr/>
          <p:nvPr/>
        </p:nvGrpSpPr>
        <p:grpSpPr>
          <a:xfrm>
            <a:off x="3454626" y="1899104"/>
            <a:ext cx="4117974" cy="4117974"/>
            <a:chOff x="6475412" y="1825625"/>
            <a:chExt cx="4117974" cy="4117974"/>
          </a:xfrm>
          <a:solidFill>
            <a:schemeClr val="accent1"/>
          </a:solidFill>
        </p:grpSpPr>
        <p:sp>
          <p:nvSpPr>
            <p:cNvPr id="6" name="Полилиния 5"/>
            <p:cNvSpPr/>
            <p:nvPr/>
          </p:nvSpPr>
          <p:spPr>
            <a:xfrm>
              <a:off x="7504906" y="1825625"/>
              <a:ext cx="2058987" cy="2058987"/>
            </a:xfrm>
            <a:custGeom>
              <a:avLst/>
              <a:gdLst>
                <a:gd name="connsiteX0" fmla="*/ 0 w 2058987"/>
                <a:gd name="connsiteY0" fmla="*/ 2058987 h 2058987"/>
                <a:gd name="connsiteX1" fmla="*/ 1029494 w 2058987"/>
                <a:gd name="connsiteY1" fmla="*/ 0 h 2058987"/>
                <a:gd name="connsiteX2" fmla="*/ 2058987 w 2058987"/>
                <a:gd name="connsiteY2" fmla="*/ 2058987 h 2058987"/>
                <a:gd name="connsiteX3" fmla="*/ 0 w 2058987"/>
                <a:gd name="connsiteY3" fmla="*/ 2058987 h 205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8987" h="2058987">
                  <a:moveTo>
                    <a:pt x="0" y="2058987"/>
                  </a:moveTo>
                  <a:lnTo>
                    <a:pt x="1029494" y="0"/>
                  </a:lnTo>
                  <a:lnTo>
                    <a:pt x="2058987" y="2058987"/>
                  </a:lnTo>
                  <a:lnTo>
                    <a:pt x="0" y="2058987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4757" tIns="1109504" rIns="594757" bIns="8001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475412" y="3884612"/>
              <a:ext cx="2058987" cy="2058987"/>
            </a:xfrm>
            <a:custGeom>
              <a:avLst/>
              <a:gdLst>
                <a:gd name="connsiteX0" fmla="*/ 0 w 2058987"/>
                <a:gd name="connsiteY0" fmla="*/ 2058987 h 2058987"/>
                <a:gd name="connsiteX1" fmla="*/ 1029494 w 2058987"/>
                <a:gd name="connsiteY1" fmla="*/ 0 h 2058987"/>
                <a:gd name="connsiteX2" fmla="*/ 2058987 w 2058987"/>
                <a:gd name="connsiteY2" fmla="*/ 2058987 h 2058987"/>
                <a:gd name="connsiteX3" fmla="*/ 0 w 2058987"/>
                <a:gd name="connsiteY3" fmla="*/ 2058987 h 205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8987" h="2058987">
                  <a:moveTo>
                    <a:pt x="0" y="2058987"/>
                  </a:moveTo>
                  <a:lnTo>
                    <a:pt x="1029494" y="0"/>
                  </a:lnTo>
                  <a:lnTo>
                    <a:pt x="2058987" y="2058987"/>
                  </a:lnTo>
                  <a:lnTo>
                    <a:pt x="0" y="2058987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4757" tIns="1109504" rIns="594757" bIns="8001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504906" y="3884611"/>
              <a:ext cx="2058988" cy="2058988"/>
            </a:xfrm>
            <a:custGeom>
              <a:avLst/>
              <a:gdLst>
                <a:gd name="connsiteX0" fmla="*/ 0 w 2058987"/>
                <a:gd name="connsiteY0" fmla="*/ 2058987 h 2058987"/>
                <a:gd name="connsiteX1" fmla="*/ 1029494 w 2058987"/>
                <a:gd name="connsiteY1" fmla="*/ 0 h 2058987"/>
                <a:gd name="connsiteX2" fmla="*/ 2058987 w 2058987"/>
                <a:gd name="connsiteY2" fmla="*/ 2058987 h 2058987"/>
                <a:gd name="connsiteX3" fmla="*/ 0 w 2058987"/>
                <a:gd name="connsiteY3" fmla="*/ 2058987 h 205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8987" h="2058987">
                  <a:moveTo>
                    <a:pt x="2058987" y="0"/>
                  </a:moveTo>
                  <a:lnTo>
                    <a:pt x="1029493" y="2058987"/>
                  </a:lnTo>
                  <a:lnTo>
                    <a:pt x="0" y="0"/>
                  </a:lnTo>
                  <a:lnTo>
                    <a:pt x="2058987" y="0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4757" tIns="80011" rIns="594757" bIns="1109504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8534399" y="3884612"/>
              <a:ext cx="2058987" cy="2058987"/>
            </a:xfrm>
            <a:custGeom>
              <a:avLst/>
              <a:gdLst>
                <a:gd name="connsiteX0" fmla="*/ 0 w 2058987"/>
                <a:gd name="connsiteY0" fmla="*/ 2058987 h 2058987"/>
                <a:gd name="connsiteX1" fmla="*/ 1029494 w 2058987"/>
                <a:gd name="connsiteY1" fmla="*/ 0 h 2058987"/>
                <a:gd name="connsiteX2" fmla="*/ 2058987 w 2058987"/>
                <a:gd name="connsiteY2" fmla="*/ 2058987 h 2058987"/>
                <a:gd name="connsiteX3" fmla="*/ 0 w 2058987"/>
                <a:gd name="connsiteY3" fmla="*/ 2058987 h 205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8987" h="2058987">
                  <a:moveTo>
                    <a:pt x="0" y="2058987"/>
                  </a:moveTo>
                  <a:lnTo>
                    <a:pt x="1029494" y="0"/>
                  </a:lnTo>
                  <a:lnTo>
                    <a:pt x="2058987" y="2058987"/>
                  </a:lnTo>
                  <a:lnTo>
                    <a:pt x="0" y="2058987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4757" tIns="1109504" rIns="594757" bIns="8001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78286" y="1437439"/>
            <a:ext cx="3028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514A40"/>
                </a:solidFill>
              </a:rPr>
              <a:t>Європейський парламент-представляє громадян ЄС, ними обирається</a:t>
            </a:r>
            <a:endParaRPr lang="ru-RU" dirty="0">
              <a:solidFill>
                <a:srgbClr val="514A4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1" y="4816749"/>
            <a:ext cx="2637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514A40"/>
                </a:solidFill>
              </a:rPr>
              <a:t>Рада </a:t>
            </a:r>
            <a:r>
              <a:rPr lang="uk-UA" sz="2400" dirty="0" err="1" smtClean="0">
                <a:solidFill>
                  <a:srgbClr val="514A40"/>
                </a:solidFill>
              </a:rPr>
              <a:t>ЄС-представляє</a:t>
            </a:r>
            <a:r>
              <a:rPr lang="uk-UA" sz="2400" dirty="0" smtClean="0">
                <a:solidFill>
                  <a:srgbClr val="514A40"/>
                </a:solidFill>
              </a:rPr>
              <a:t> країни-члени ЄС</a:t>
            </a:r>
            <a:endParaRPr lang="ru-RU" sz="2400" dirty="0">
              <a:solidFill>
                <a:srgbClr val="514A4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7522" y="4815983"/>
            <a:ext cx="3069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514A40"/>
                </a:solidFill>
              </a:rPr>
              <a:t>Європейська комісія – представляє інтереси ЄС в цілому</a:t>
            </a:r>
            <a:endParaRPr lang="ru-RU" sz="2400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uk-UA" dirty="0">
                <a:effectLst/>
              </a:rPr>
              <a:t>Європейська Рада – керівний політичний орган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Clr>
                <a:srgbClr val="A85229"/>
              </a:buClr>
              <a:buFont typeface="Arial"/>
              <a:buChar char="•"/>
            </a:pPr>
            <a:r>
              <a:rPr lang="uk-UA" dirty="0" smtClean="0">
                <a:solidFill>
                  <a:srgbClr val="C00000"/>
                </a:solidFill>
              </a:rPr>
              <a:t>До складу ради входять: </a:t>
            </a:r>
            <a:r>
              <a:rPr lang="uk-UA" dirty="0" smtClean="0"/>
              <a:t>глави </a:t>
            </a:r>
            <a:r>
              <a:rPr lang="uk-UA" dirty="0"/>
              <a:t>держав або урядів, міністрів закордонних справ, а також голову Європейської Комісії разом з одним зі своїх </a:t>
            </a:r>
            <a:r>
              <a:rPr lang="uk-UA" dirty="0" smtClean="0"/>
              <a:t>заступників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uk-UA" b="0" i="0" dirty="0" smtClean="0">
                <a:solidFill>
                  <a:srgbClr val="C00000"/>
                </a:solidFill>
                <a:latin typeface="Cambria"/>
              </a:rPr>
              <a:t>Функції: </a:t>
            </a:r>
            <a:r>
              <a:rPr lang="uk-UA" b="0" i="0" dirty="0" smtClean="0">
                <a:solidFill>
                  <a:srgbClr val="514A40"/>
                </a:solidFill>
                <a:latin typeface="Cambria"/>
              </a:rPr>
              <a:t>формально не належить до інституцій Союзу, однак лишається «останньою інстанцією» ухвалення багатьох рішень і уособлює міждержавний складник ЄС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ru-RU" b="0" i="0" dirty="0" smtClean="0">
                <a:solidFill>
                  <a:srgbClr val="514A40"/>
                </a:solidFill>
                <a:latin typeface="Cambria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mbria"/>
              </a:rPr>
              <a:t>Г</a:t>
            </a:r>
            <a:r>
              <a:rPr lang="ru-RU" b="0" i="0" dirty="0" err="1" smtClean="0">
                <a:solidFill>
                  <a:srgbClr val="C00000"/>
                </a:solidFill>
                <a:latin typeface="Cambria"/>
              </a:rPr>
              <a:t>оловні</a:t>
            </a:r>
            <a:r>
              <a:rPr lang="ru-RU" b="0" i="0" dirty="0" smtClean="0">
                <a:solidFill>
                  <a:srgbClr val="C00000"/>
                </a:solidFill>
                <a:latin typeface="Cambria"/>
              </a:rPr>
              <a:t> </a:t>
            </a:r>
            <a:r>
              <a:rPr lang="ru-RU" b="0" i="0" dirty="0" err="1" smtClean="0">
                <a:solidFill>
                  <a:srgbClr val="C00000"/>
                </a:solidFill>
                <a:latin typeface="Cambria"/>
              </a:rPr>
              <a:t>завдання</a:t>
            </a:r>
            <a:r>
              <a:rPr lang="ru-RU" b="0" i="0" dirty="0" smtClean="0">
                <a:solidFill>
                  <a:srgbClr val="C00000"/>
                </a:solidFill>
                <a:latin typeface="Cambria"/>
              </a:rPr>
              <a:t>: 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uk-UA" dirty="0" smtClean="0">
                <a:latin typeface="Cambria"/>
              </a:rPr>
              <a:t>Визначає середньо та довгострокову стратегію розвитку та функціонування ЄС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uk-UA" b="0" i="0" dirty="0" smtClean="0">
                <a:latin typeface="Cambria"/>
              </a:rPr>
              <a:t>Координує напрямки діяльності ЄС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uk-UA" dirty="0" smtClean="0">
                <a:latin typeface="Cambria"/>
              </a:rPr>
              <a:t>Представляє ЄС на міжнародній арені</a:t>
            </a:r>
            <a:endParaRPr lang="ru-RU" b="0" i="0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3445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uk-UA" dirty="0">
                <a:effectLst/>
              </a:rPr>
              <a:t>Рада ЄС (Європейська Рада міністрів)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Clr>
                <a:srgbClr val="A85229"/>
              </a:buClr>
              <a:buFont typeface="Arial"/>
              <a:buChar char="•"/>
            </a:pPr>
            <a:r>
              <a:rPr lang="uk-UA" sz="2400" dirty="0" smtClean="0">
                <a:solidFill>
                  <a:srgbClr val="C00000"/>
                </a:solidFill>
              </a:rPr>
              <a:t>До складу ради входять: </a:t>
            </a:r>
            <a:r>
              <a:rPr lang="uk-UA" sz="2400" dirty="0" smtClean="0"/>
              <a:t>по одному міністрові від кожної країни Союзу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uk-UA" sz="2400" b="0" i="0" dirty="0" smtClean="0">
                <a:solidFill>
                  <a:srgbClr val="C00000"/>
                </a:solidFill>
                <a:latin typeface="Cambria"/>
              </a:rPr>
              <a:t>Функції: </a:t>
            </a:r>
            <a:r>
              <a:rPr lang="uk-UA" sz="2400" b="0" i="0" dirty="0" smtClean="0">
                <a:solidFill>
                  <a:srgbClr val="514A40"/>
                </a:solidFill>
                <a:latin typeface="Cambria"/>
              </a:rPr>
              <a:t>головний орган ухвалювання рішень ЄС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ru-RU" sz="2400" b="0" i="0" dirty="0" smtClean="0">
                <a:solidFill>
                  <a:srgbClr val="514A40"/>
                </a:solidFill>
                <a:latin typeface="Cambria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ambria"/>
              </a:rPr>
              <a:t>Г</a:t>
            </a:r>
            <a:r>
              <a:rPr lang="ru-RU" sz="2400" b="0" i="0" dirty="0" err="1" smtClean="0">
                <a:solidFill>
                  <a:srgbClr val="C00000"/>
                </a:solidFill>
                <a:latin typeface="Cambria"/>
              </a:rPr>
              <a:t>оловні</a:t>
            </a:r>
            <a:r>
              <a:rPr lang="ru-RU" sz="2400" b="0" i="0" dirty="0" smtClean="0">
                <a:solidFill>
                  <a:srgbClr val="C00000"/>
                </a:solidFill>
                <a:latin typeface="Cambria"/>
              </a:rPr>
              <a:t> </a:t>
            </a:r>
            <a:r>
              <a:rPr lang="ru-RU" sz="2400" b="0" i="0" dirty="0" err="1" smtClean="0">
                <a:solidFill>
                  <a:srgbClr val="C00000"/>
                </a:solidFill>
                <a:latin typeface="Cambria"/>
              </a:rPr>
              <a:t>завдання</a:t>
            </a:r>
            <a:r>
              <a:rPr lang="ru-RU" sz="2400" b="0" i="0" dirty="0" smtClean="0">
                <a:solidFill>
                  <a:srgbClr val="C00000"/>
                </a:solidFill>
                <a:latin typeface="Cambria"/>
              </a:rPr>
              <a:t>: 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uk-UA" sz="2400" dirty="0" smtClean="0">
                <a:latin typeface="Cambria"/>
              </a:rPr>
              <a:t>Приймає європейські закони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uk-UA" sz="2400" b="0" i="0" dirty="0" smtClean="0">
                <a:latin typeface="Cambria"/>
              </a:rPr>
              <a:t>Координує загальну економічну політику держав-членів ЄС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uk-UA" sz="2400" dirty="0" smtClean="0">
                <a:latin typeface="Cambria"/>
              </a:rPr>
              <a:t>Схвалює бюджет ЄС (разом з Європарламентом)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uk-UA" sz="2400" b="0" i="0" dirty="0" smtClean="0">
                <a:latin typeface="Cambria"/>
              </a:rPr>
              <a:t>Розробляє спільну зовнішню та політику безпеки ЄС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endParaRPr lang="ru-RU" sz="2000" b="0" i="0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4763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uk-UA" dirty="0">
                <a:effectLst/>
              </a:rPr>
              <a:t>Європейський парламент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>
              <a:buClr>
                <a:srgbClr val="A85229"/>
              </a:buClr>
              <a:buFont typeface="Arial"/>
              <a:buChar char="•"/>
            </a:pPr>
            <a:r>
              <a:rPr lang="uk-UA" sz="2400" dirty="0" smtClean="0">
                <a:solidFill>
                  <a:srgbClr val="C00000"/>
                </a:solidFill>
              </a:rPr>
              <a:t>До складу ради входять: </a:t>
            </a:r>
            <a:r>
              <a:rPr lang="uk-UA" sz="2400" dirty="0" smtClean="0"/>
              <a:t>члени обираються населенням, </a:t>
            </a:r>
            <a:r>
              <a:rPr lang="uk-UA" sz="2400" dirty="0"/>
              <a:t>кожні 5 років</a:t>
            </a:r>
            <a:endParaRPr lang="uk-UA" sz="2400" dirty="0" smtClean="0"/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uk-UA" sz="2400" b="0" i="0" dirty="0" smtClean="0">
                <a:solidFill>
                  <a:srgbClr val="C00000"/>
                </a:solidFill>
                <a:latin typeface="Cambria"/>
              </a:rPr>
              <a:t>Функції: </a:t>
            </a:r>
            <a:r>
              <a:rPr lang="uk-UA" sz="2400" b="0" i="0" dirty="0" smtClean="0">
                <a:solidFill>
                  <a:srgbClr val="514A40"/>
                </a:solidFill>
                <a:latin typeface="Cambria"/>
              </a:rPr>
              <a:t>законодавчий орган ЄС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ru-RU" sz="2400" b="0" i="0" dirty="0" smtClean="0">
                <a:solidFill>
                  <a:srgbClr val="514A40"/>
                </a:solidFill>
                <a:latin typeface="Cambria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ambria"/>
              </a:rPr>
              <a:t>Г</a:t>
            </a:r>
            <a:r>
              <a:rPr lang="ru-RU" sz="2400" b="0" i="0" dirty="0" err="1" smtClean="0">
                <a:solidFill>
                  <a:srgbClr val="C00000"/>
                </a:solidFill>
                <a:latin typeface="Cambria"/>
              </a:rPr>
              <a:t>оловні</a:t>
            </a:r>
            <a:r>
              <a:rPr lang="ru-RU" sz="2400" b="0" i="0" dirty="0" smtClean="0">
                <a:solidFill>
                  <a:srgbClr val="C00000"/>
                </a:solidFill>
                <a:latin typeface="Cambria"/>
              </a:rPr>
              <a:t> </a:t>
            </a:r>
            <a:r>
              <a:rPr lang="ru-RU" sz="2400" b="0" i="0" dirty="0" err="1" smtClean="0">
                <a:solidFill>
                  <a:srgbClr val="C00000"/>
                </a:solidFill>
                <a:latin typeface="Cambria"/>
              </a:rPr>
              <a:t>завдання</a:t>
            </a:r>
            <a:r>
              <a:rPr lang="ru-RU" sz="2400" b="0" i="0" dirty="0" smtClean="0">
                <a:solidFill>
                  <a:srgbClr val="C00000"/>
                </a:solidFill>
                <a:latin typeface="Cambria"/>
              </a:rPr>
              <a:t>: </a:t>
            </a:r>
          </a:p>
          <a:p>
            <a:r>
              <a:rPr lang="ru-RU" sz="2400" dirty="0"/>
              <a:t>Разом з Радою </a:t>
            </a:r>
            <a:r>
              <a:rPr lang="ru-RU" sz="2400" dirty="0" err="1"/>
              <a:t>здійснює</a:t>
            </a:r>
            <a:r>
              <a:rPr lang="ru-RU" sz="2400" dirty="0"/>
              <a:t> </a:t>
            </a:r>
            <a:r>
              <a:rPr lang="ru-RU" sz="2400" dirty="0" err="1" smtClean="0"/>
              <a:t>законодавчі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процеси</a:t>
            </a:r>
            <a:endParaRPr lang="ru-RU" sz="2400" dirty="0"/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ru-RU" sz="2400" dirty="0" err="1"/>
              <a:t>Здійснює</a:t>
            </a:r>
            <a:r>
              <a:rPr lang="ru-RU" sz="2400" dirty="0"/>
              <a:t> </a:t>
            </a:r>
            <a:r>
              <a:rPr lang="ru-RU" sz="2400" dirty="0" err="1"/>
              <a:t>демократичний</a:t>
            </a:r>
            <a:r>
              <a:rPr lang="ru-RU" sz="2400" dirty="0"/>
              <a:t> </a:t>
            </a:r>
            <a:r>
              <a:rPr lang="ru-RU" sz="2400" dirty="0" err="1"/>
              <a:t>нагляд</a:t>
            </a:r>
            <a:r>
              <a:rPr lang="ru-RU" sz="2400" dirty="0"/>
              <a:t> за </a:t>
            </a:r>
            <a:r>
              <a:rPr lang="ru-RU" sz="2400" dirty="0" err="1"/>
              <a:t>діяльністю</a:t>
            </a:r>
            <a:r>
              <a:rPr lang="ru-RU" sz="2400" dirty="0"/>
              <a:t> </a:t>
            </a:r>
            <a:r>
              <a:rPr lang="ru-RU" sz="2400" dirty="0" err="1" smtClean="0"/>
              <a:t>інституцій</a:t>
            </a:r>
            <a:r>
              <a:rPr lang="ru-RU" sz="2400" dirty="0" smtClean="0"/>
              <a:t> </a:t>
            </a:r>
            <a:r>
              <a:rPr lang="ru-RU" sz="2400" dirty="0"/>
              <a:t>ЄС</a:t>
            </a:r>
            <a:endParaRPr lang="uk-UA" sz="2400" dirty="0" smtClean="0">
              <a:latin typeface="Cambria"/>
            </a:endParaRP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ru-RU" sz="2400" dirty="0" err="1" smtClean="0"/>
              <a:t>Здійснює</a:t>
            </a:r>
            <a:r>
              <a:rPr lang="ru-RU" sz="2400" dirty="0" smtClean="0"/>
              <a:t> </a:t>
            </a:r>
            <a:r>
              <a:rPr lang="ru-RU" sz="2400" dirty="0"/>
              <a:t>контроль за </a:t>
            </a:r>
            <a:r>
              <a:rPr lang="ru-RU" sz="2400" dirty="0" err="1"/>
              <a:t>втіленням</a:t>
            </a:r>
            <a:r>
              <a:rPr lang="ru-RU" sz="2400" dirty="0"/>
              <a:t> бюджету </a:t>
            </a:r>
            <a:r>
              <a:rPr lang="ru-RU" sz="2400" dirty="0" smtClean="0"/>
              <a:t>ЄС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uk-UA" sz="2400" dirty="0" smtClean="0"/>
              <a:t>Участь </a:t>
            </a:r>
            <a:r>
              <a:rPr lang="uk-UA" sz="2400" dirty="0"/>
              <a:t>у виборах Комісії і в процесі вироблення й ухвалення </a:t>
            </a:r>
            <a:r>
              <a:rPr lang="uk-UA" sz="2400" dirty="0" smtClean="0"/>
              <a:t>рішень (надання </a:t>
            </a:r>
            <a:r>
              <a:rPr lang="uk-UA" sz="2400" dirty="0"/>
              <a:t>згоди на асоціацію чи приєднання нових </a:t>
            </a:r>
            <a:r>
              <a:rPr lang="uk-UA" sz="2400" dirty="0" smtClean="0"/>
              <a:t>держав)</a:t>
            </a:r>
            <a:endParaRPr lang="ru-RU" sz="2000" b="0" i="0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6756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uk-UA" dirty="0">
                <a:effectLst/>
              </a:rPr>
              <a:t>Європейська Комісія (</a:t>
            </a:r>
            <a:r>
              <a:rPr lang="uk-UA" dirty="0" err="1">
                <a:effectLst/>
              </a:rPr>
              <a:t>Комісія</a:t>
            </a:r>
            <a:r>
              <a:rPr lang="uk-UA" dirty="0">
                <a:effectLst/>
              </a:rPr>
              <a:t> ЄС)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Clr>
                <a:srgbClr val="A85229"/>
              </a:buClr>
              <a:buFont typeface="Arial"/>
              <a:buChar char="•"/>
            </a:pPr>
            <a:r>
              <a:rPr lang="uk-UA" sz="2400" dirty="0" smtClean="0">
                <a:solidFill>
                  <a:srgbClr val="C00000"/>
                </a:solidFill>
              </a:rPr>
              <a:t>До складу комісії входять: </a:t>
            </a:r>
            <a:r>
              <a:rPr lang="uk-UA" sz="2400" dirty="0" smtClean="0"/>
              <a:t>28 комісарів, по одному від кожної країни Союзу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uk-UA" sz="2400" b="0" i="0" dirty="0" smtClean="0">
                <a:solidFill>
                  <a:srgbClr val="C00000"/>
                </a:solidFill>
                <a:latin typeface="Cambria"/>
              </a:rPr>
              <a:t>Функції: </a:t>
            </a:r>
            <a:r>
              <a:rPr lang="uk-UA" sz="2400" dirty="0"/>
              <a:t>виконавчий орган </a:t>
            </a:r>
            <a:r>
              <a:rPr lang="uk-UA" sz="2400" dirty="0" smtClean="0"/>
              <a:t>ЄС</a:t>
            </a:r>
          </a:p>
          <a:p>
            <a:pPr>
              <a:buClr>
                <a:srgbClr val="A85229"/>
              </a:buClr>
              <a:buFont typeface="Arial"/>
              <a:buChar char="•"/>
            </a:pPr>
            <a:r>
              <a:rPr lang="ru-RU" sz="2400" b="0" i="0" dirty="0" smtClean="0">
                <a:solidFill>
                  <a:srgbClr val="514A40"/>
                </a:solidFill>
                <a:latin typeface="Cambria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ambria"/>
              </a:rPr>
              <a:t>Г</a:t>
            </a:r>
            <a:r>
              <a:rPr lang="ru-RU" sz="2400" b="0" i="0" dirty="0" err="1" smtClean="0">
                <a:solidFill>
                  <a:srgbClr val="C00000"/>
                </a:solidFill>
                <a:latin typeface="Cambria"/>
              </a:rPr>
              <a:t>оловні</a:t>
            </a:r>
            <a:r>
              <a:rPr lang="ru-RU" sz="2400" b="0" i="0" dirty="0" smtClean="0">
                <a:solidFill>
                  <a:srgbClr val="C00000"/>
                </a:solidFill>
                <a:latin typeface="Cambria"/>
              </a:rPr>
              <a:t> </a:t>
            </a:r>
            <a:r>
              <a:rPr lang="ru-RU" sz="2400" b="0" i="0" dirty="0" err="1" smtClean="0">
                <a:solidFill>
                  <a:srgbClr val="C00000"/>
                </a:solidFill>
                <a:latin typeface="Cambria"/>
              </a:rPr>
              <a:t>завдання</a:t>
            </a:r>
            <a:r>
              <a:rPr lang="ru-RU" sz="2400" b="0" i="0" dirty="0" smtClean="0">
                <a:solidFill>
                  <a:srgbClr val="C00000"/>
                </a:solidFill>
                <a:latin typeface="Cambria"/>
              </a:rPr>
              <a:t>: </a:t>
            </a:r>
          </a:p>
          <a:p>
            <a:r>
              <a:rPr lang="uk-UA" sz="2400" dirty="0" smtClean="0"/>
              <a:t>Готує законодавчі ініціативи, </a:t>
            </a:r>
            <a:r>
              <a:rPr lang="uk-UA" sz="2400" dirty="0"/>
              <a:t>які після прийняття стають постановами та директивами</a:t>
            </a:r>
            <a:endParaRPr lang="uk-UA" sz="2400" dirty="0" smtClean="0"/>
          </a:p>
          <a:p>
            <a:r>
              <a:rPr lang="uk-UA" sz="2400" dirty="0"/>
              <a:t>З</a:t>
            </a:r>
            <a:r>
              <a:rPr lang="uk-UA" sz="2400" dirty="0" smtClean="0"/>
              <a:t>абезпечує </a:t>
            </a:r>
            <a:r>
              <a:rPr lang="uk-UA" sz="2400" dirty="0"/>
              <a:t>виконання положень договорів про </a:t>
            </a:r>
            <a:r>
              <a:rPr lang="uk-UA" sz="2400" dirty="0" smtClean="0"/>
              <a:t>ЄС</a:t>
            </a:r>
          </a:p>
          <a:p>
            <a:r>
              <a:rPr lang="uk-UA" sz="2400" dirty="0"/>
              <a:t>Г</a:t>
            </a:r>
            <a:r>
              <a:rPr lang="uk-UA" sz="2400" dirty="0" smtClean="0"/>
              <a:t>арантує </a:t>
            </a:r>
            <a:r>
              <a:rPr lang="uk-UA" sz="2400" dirty="0"/>
              <a:t>виконання затверджених законопроектів</a:t>
            </a: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61442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31023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TS103031023</Template>
  <TotalTime>0</TotalTime>
  <Words>476</Words>
  <Application>Microsoft Office PowerPoint</Application>
  <PresentationFormat>Произвольный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TS103031023</vt:lpstr>
      <vt:lpstr>Особливості правової системи європейського союзу</vt:lpstr>
      <vt:lpstr>Презентация PowerPoint</vt:lpstr>
      <vt:lpstr>правова система Євросоюзу складається з таких частин:</vt:lpstr>
      <vt:lpstr>Інституції Європейського Союзу</vt:lpstr>
      <vt:lpstr>Три головні законодавчі інституції ЄС</vt:lpstr>
      <vt:lpstr>Європейська Рада – керівний політичний орган</vt:lpstr>
      <vt:lpstr>Рада ЄС (Європейська Рада міністрів) </vt:lpstr>
      <vt:lpstr>Європейський парламент </vt:lpstr>
      <vt:lpstr>Європейська Комісія (Комісія ЄС)</vt:lpstr>
      <vt:lpstr>Суд Європейського Союзу </vt:lpstr>
      <vt:lpstr>Інші Інституції Європейського Союзу</vt:lpstr>
      <vt:lpstr>Презентация PowerPoint</vt:lpstr>
      <vt:lpstr>Презентация PowerPoint</vt:lpstr>
      <vt:lpstr>функціональна частина правової системи ЄС</vt:lpstr>
      <vt:lpstr>нормативна (регулятивна)частина правової системи ЄС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2014-04-03T16:45:00Z</dcterms:created>
  <dcterms:modified xsi:type="dcterms:W3CDTF">2014-04-10T03:48:50Z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