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9" r:id="rId4"/>
    <p:sldId id="260" r:id="rId5"/>
    <p:sldId id="261" r:id="rId6"/>
    <p:sldId id="263" r:id="rId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BAB21-7292-401D-99B2-5821432BEFC9}" type="datetimeFigureOut">
              <a:rPr lang="ru-RU" smtClean="0"/>
              <a:t>25.02.2014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0A3C2-EFAC-4B7E-A6A6-F6440626009E}" type="slidenum">
              <a:rPr lang="ru-RU" smtClean="0"/>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2/25/2014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2/25/2014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7" name="Рисунок 6" descr="6xSalsa-Finale.gif"/>
          <p:cNvPicPr>
            <a:picLocks noChangeAspect="1"/>
          </p:cNvPicPr>
          <p:nvPr/>
        </p:nvPicPr>
        <p:blipFill>
          <a:blip r:embed="rId2"/>
          <a:stretch>
            <a:fillRect/>
          </a:stretch>
        </p:blipFill>
        <p:spPr>
          <a:xfrm>
            <a:off x="-838200" y="-762000"/>
            <a:ext cx="10287000" cy="9322594"/>
          </a:xfrm>
          <a:prstGeom prst="rect">
            <a:avLst/>
          </a:prstGeom>
        </p:spPr>
      </p:pic>
      <p:pic>
        <p:nvPicPr>
          <p:cNvPr id="9" name="Рисунок 8" descr="Red-Rose-psd51854.png"/>
          <p:cNvPicPr>
            <a:picLocks noChangeAspect="1"/>
          </p:cNvPicPr>
          <p:nvPr/>
        </p:nvPicPr>
        <p:blipFill>
          <a:blip r:embed="rId3">
            <a:lum bright="-55000" contrast="4000"/>
          </a:blip>
          <a:stretch>
            <a:fillRect/>
          </a:stretch>
        </p:blipFill>
        <p:spPr>
          <a:xfrm rot="9014012">
            <a:off x="-123102" y="5050332"/>
            <a:ext cx="2040194" cy="1581150"/>
          </a:xfrm>
          <a:prstGeom prst="rect">
            <a:avLst/>
          </a:prstGeom>
        </p:spPr>
      </p:pic>
      <p:sp>
        <p:nvSpPr>
          <p:cNvPr id="8" name="Скругленный прямоугольник 7"/>
          <p:cNvSpPr/>
          <p:nvPr/>
        </p:nvSpPr>
        <p:spPr>
          <a:xfrm>
            <a:off x="228600" y="5934670"/>
            <a:ext cx="8610600" cy="1021556"/>
          </a:xfrm>
          <a:prstGeom prst="roundRect">
            <a:avLst/>
          </a:prstGeom>
          <a:gradFill>
            <a:gsLst>
              <a:gs pos="0">
                <a:srgbClr val="D6B19C">
                  <a:alpha val="0"/>
                </a:srgbClr>
              </a:gs>
              <a:gs pos="30000">
                <a:srgbClr val="D49E6C">
                  <a:alpha val="30000"/>
                </a:srgbClr>
              </a:gs>
              <a:gs pos="70000">
                <a:srgbClr val="A65528">
                  <a:alpha val="40000"/>
                </a:srgbClr>
              </a:gs>
              <a:gs pos="100000">
                <a:srgbClr val="663012">
                  <a:alpha val="0"/>
                </a:srgbClr>
              </a:gs>
            </a:gsLst>
            <a:lin ang="0" scaled="0"/>
          </a:grad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5400" b="1" cap="all" spc="0" dirty="0" smtClean="0">
                <a:ln w="9000" cmpd="sng">
                  <a:solidFill>
                    <a:schemeClr val="tx1">
                      <a:lumMod val="95000"/>
                      <a:lumOff val="5000"/>
                    </a:schemeClr>
                  </a:solidFill>
                  <a:prstDash val="solid"/>
                </a:ln>
                <a:solidFill>
                  <a:srgbClr val="990000"/>
                </a:solidFill>
                <a:effectLst>
                  <a:reflection blurRad="12700" stA="28000" endPos="45000" dist="1000" dir="5400000" sy="-100000" algn="bl" rotWithShape="0"/>
                </a:effectLst>
                <a:latin typeface="Bradley Hand ITC" pitchFamily="66" charset="0"/>
              </a:rPr>
              <a:t>Rhythm of salsa</a:t>
            </a:r>
            <a:endParaRPr lang="ru-RU" sz="5400" b="1" cap="all" spc="0" dirty="0">
              <a:ln w="9000" cmpd="sng">
                <a:solidFill>
                  <a:schemeClr val="tx1">
                    <a:lumMod val="95000"/>
                    <a:lumOff val="5000"/>
                  </a:schemeClr>
                </a:solidFill>
                <a:prstDash val="solid"/>
              </a:ln>
              <a:solidFill>
                <a:srgbClr val="99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eSMqXI.jpg"/>
          <p:cNvPicPr>
            <a:picLocks noChangeAspect="1"/>
          </p:cNvPicPr>
          <p:nvPr/>
        </p:nvPicPr>
        <p:blipFill>
          <a:blip r:embed="rId2"/>
          <a:stretch>
            <a:fillRect/>
          </a:stretch>
        </p:blipFill>
        <p:spPr>
          <a:xfrm>
            <a:off x="685800" y="4191000"/>
            <a:ext cx="2049517" cy="1981200"/>
          </a:xfrm>
          <a:prstGeom prst="roundRect">
            <a:avLst>
              <a:gd name="adj" fmla="val 8594"/>
            </a:avLst>
          </a:prstGeom>
          <a:solidFill>
            <a:srgbClr val="FFFFFF">
              <a:shade val="85000"/>
            </a:srgbClr>
          </a:solidFill>
          <a:ln w="28575">
            <a:solidFill>
              <a:schemeClr val="tx1">
                <a:lumMod val="95000"/>
                <a:lumOff val="5000"/>
              </a:schemeClr>
            </a:solidFill>
          </a:ln>
          <a:effectLst>
            <a:reflection blurRad="12700" stA="38000" endPos="28000" dist="5000" dir="5400000" sy="-100000" algn="bl" rotWithShape="0"/>
          </a:effectLst>
        </p:spPr>
      </p:pic>
      <p:pic>
        <p:nvPicPr>
          <p:cNvPr id="5" name="Рисунок 4" descr="meSMq0Q.jpg"/>
          <p:cNvPicPr>
            <a:picLocks noChangeAspect="1"/>
          </p:cNvPicPr>
          <p:nvPr/>
        </p:nvPicPr>
        <p:blipFill>
          <a:blip r:embed="rId3"/>
          <a:stretch>
            <a:fillRect/>
          </a:stretch>
        </p:blipFill>
        <p:spPr>
          <a:xfrm>
            <a:off x="6248400" y="4191000"/>
            <a:ext cx="2057400" cy="198882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6" name="Рисунок 5" descr="meSMrXE.jpg"/>
          <p:cNvPicPr>
            <a:picLocks noChangeAspect="1"/>
          </p:cNvPicPr>
          <p:nvPr/>
        </p:nvPicPr>
        <p:blipFill>
          <a:blip r:embed="rId4"/>
          <a:stretch>
            <a:fillRect/>
          </a:stretch>
        </p:blipFill>
        <p:spPr>
          <a:xfrm>
            <a:off x="3505200" y="4191000"/>
            <a:ext cx="2052918" cy="2013438"/>
          </a:xfrm>
          <a:prstGeom prst="roundRect">
            <a:avLst>
              <a:gd name="adj" fmla="val 8594"/>
            </a:avLst>
          </a:prstGeom>
          <a:solidFill>
            <a:srgbClr val="FFFFFF">
              <a:shade val="85000"/>
            </a:srgbClr>
          </a:solidFill>
          <a:ln w="28575">
            <a:solidFill>
              <a:schemeClr val="tx1">
                <a:lumMod val="95000"/>
                <a:lumOff val="5000"/>
              </a:schemeClr>
            </a:solidFill>
          </a:ln>
          <a:effectLst>
            <a:reflection blurRad="12700" stA="38000" endPos="28000" dist="5000" dir="5400000" sy="-100000" algn="bl" rotWithShape="0"/>
          </a:effectLst>
        </p:spPr>
      </p:pic>
      <p:sp>
        <p:nvSpPr>
          <p:cNvPr id="7" name="TextBox 6"/>
          <p:cNvSpPr txBox="1"/>
          <p:nvPr/>
        </p:nvSpPr>
        <p:spPr>
          <a:xfrm>
            <a:off x="152400" y="838200"/>
            <a:ext cx="8839200" cy="2485787"/>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smtClean="0">
                <a:latin typeface="Belwe Bd BT" pitchFamily="18" charset="0"/>
              </a:rPr>
              <a:t>Salsa</a:t>
            </a:r>
            <a:r>
              <a:rPr lang="en-US" sz="2000" dirty="0" smtClean="0">
                <a:latin typeface="Belwe Bd BT" pitchFamily="18" charset="0"/>
              </a:rPr>
              <a:t> is a popular form of social dance that originated in New York with strong influences from Latin America, particularly Cuba and Puerto Rico. The movements of salsa have its origins in Cuban Son, Cha </a:t>
            </a:r>
            <a:r>
              <a:rPr lang="en-US" sz="2000" dirty="0" err="1" smtClean="0">
                <a:latin typeface="Belwe Bd BT" pitchFamily="18" charset="0"/>
              </a:rPr>
              <a:t>cha</a:t>
            </a:r>
            <a:r>
              <a:rPr lang="en-US" sz="2000" dirty="0" smtClean="0">
                <a:latin typeface="Belwe Bd BT" pitchFamily="18" charset="0"/>
              </a:rPr>
              <a:t> </a:t>
            </a:r>
            <a:r>
              <a:rPr lang="en-US" sz="2000" dirty="0" err="1" smtClean="0">
                <a:latin typeface="Belwe Bd BT" pitchFamily="18" charset="0"/>
              </a:rPr>
              <a:t>cha</a:t>
            </a:r>
            <a:r>
              <a:rPr lang="en-US" sz="2000" dirty="0" smtClean="0">
                <a:latin typeface="Belwe Bd BT" pitchFamily="18" charset="0"/>
              </a:rPr>
              <a:t>, Mambo and other dance forms, and the dance, along with the </a:t>
            </a:r>
            <a:r>
              <a:rPr lang="en-US" sz="2000" dirty="0" smtClean="0">
                <a:latin typeface="Belwe Bd BT" pitchFamily="18" charset="0"/>
              </a:rPr>
              <a:t>music, originated </a:t>
            </a:r>
            <a:r>
              <a:rPr lang="en-US" sz="2000" dirty="0" smtClean="0">
                <a:latin typeface="Belwe Bd BT" pitchFamily="18" charset="0"/>
              </a:rPr>
              <a:t>in the mid-1970s in New York</a:t>
            </a:r>
            <a:r>
              <a:rPr lang="en-US" sz="2000" dirty="0" smtClean="0">
                <a:latin typeface="Belwe Bd BT" pitchFamily="18" charset="0"/>
              </a:rPr>
              <a:t>. </a:t>
            </a:r>
            <a:r>
              <a:rPr lang="en-US" sz="2000" dirty="0" smtClean="0">
                <a:latin typeface="Belwe Bd BT" pitchFamily="18" charset="0"/>
              </a:rPr>
              <a:t>It is commonly danced to salsa music, although the steps can be danced to any type of music with an 8-count rhythm.</a:t>
            </a: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alsa1.jpg"/>
          <p:cNvPicPr>
            <a:picLocks noChangeAspect="1"/>
          </p:cNvPicPr>
          <p:nvPr/>
        </p:nvPicPr>
        <p:blipFill>
          <a:blip r:embed="rId2"/>
          <a:stretch>
            <a:fillRect/>
          </a:stretch>
        </p:blipFill>
        <p:spPr>
          <a:xfrm>
            <a:off x="304800" y="3505200"/>
            <a:ext cx="2233523" cy="31314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6" name="Рисунок 5" descr="1313343596_salsa20dance20bw.jpg"/>
          <p:cNvPicPr>
            <a:picLocks noChangeAspect="1"/>
          </p:cNvPicPr>
          <p:nvPr/>
        </p:nvPicPr>
        <p:blipFill>
          <a:blip r:embed="rId3"/>
          <a:stretch>
            <a:fillRect/>
          </a:stretch>
        </p:blipFill>
        <p:spPr>
          <a:xfrm>
            <a:off x="6477000" y="3505200"/>
            <a:ext cx="2209800" cy="3124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7" name="Рисунок 6" descr="salsa_by_s1yk-d3b3ql4.jpg"/>
          <p:cNvPicPr>
            <a:picLocks noChangeAspect="1"/>
          </p:cNvPicPr>
          <p:nvPr/>
        </p:nvPicPr>
        <p:blipFill>
          <a:blip r:embed="rId4" cstate="print"/>
          <a:stretch>
            <a:fillRect/>
          </a:stretch>
        </p:blipFill>
        <p:spPr>
          <a:xfrm>
            <a:off x="3429000" y="3505200"/>
            <a:ext cx="2209800" cy="3124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8" name="TextBox 7"/>
          <p:cNvSpPr txBox="1"/>
          <p:nvPr/>
        </p:nvSpPr>
        <p:spPr>
          <a:xfrm>
            <a:off x="914400" y="0"/>
            <a:ext cx="8229600" cy="1021556"/>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b="1" dirty="0" smtClean="0">
                <a:ln>
                  <a:solidFill>
                    <a:schemeClr val="tx1">
                      <a:lumMod val="95000"/>
                      <a:lumOff val="5000"/>
                    </a:schemeClr>
                  </a:solidFill>
                </a:ln>
                <a:solidFill>
                  <a:schemeClr val="accent5">
                    <a:lumMod val="75000"/>
                  </a:schemeClr>
                </a:solidFill>
                <a:latin typeface="Bradley Hand ITC" pitchFamily="66" charset="0"/>
              </a:rPr>
              <a:t>Salsa Dancing Locations</a:t>
            </a:r>
            <a:endParaRPr lang="ru-RU" sz="5400" b="1" dirty="0">
              <a:ln>
                <a:solidFill>
                  <a:schemeClr val="tx1">
                    <a:lumMod val="95000"/>
                    <a:lumOff val="5000"/>
                  </a:schemeClr>
                </a:solidFill>
              </a:ln>
              <a:solidFill>
                <a:schemeClr val="accent5">
                  <a:lumMod val="75000"/>
                </a:schemeClr>
              </a:solidFill>
            </a:endParaRPr>
          </a:p>
        </p:txBody>
      </p:sp>
      <p:pic>
        <p:nvPicPr>
          <p:cNvPr id="4" name="Содержимое 3" descr="free-vector-salsa-dancers-clip-art_114196_Salsa_Dancers_clip_art_hight.png"/>
          <p:cNvPicPr>
            <a:picLocks noGrp="1" noChangeAspect="1"/>
          </p:cNvPicPr>
          <p:nvPr>
            <p:ph idx="1"/>
          </p:nvPr>
        </p:nvPicPr>
        <p:blipFill>
          <a:blip r:embed="rId5" cstate="print"/>
          <a:stretch>
            <a:fillRect/>
          </a:stretch>
        </p:blipFill>
        <p:spPr>
          <a:xfrm>
            <a:off x="0" y="0"/>
            <a:ext cx="1581141" cy="2066579"/>
          </a:xfrm>
        </p:spPr>
      </p:pic>
      <p:sp>
        <p:nvSpPr>
          <p:cNvPr id="10" name="TextBox 9"/>
          <p:cNvSpPr txBox="1"/>
          <p:nvPr/>
        </p:nvSpPr>
        <p:spPr>
          <a:xfrm>
            <a:off x="1600200" y="1676400"/>
            <a:ext cx="7391400" cy="1328023"/>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chemeClr val="accent5">
                    <a:lumMod val="75000"/>
                  </a:schemeClr>
                </a:solidFill>
                <a:latin typeface="Belwe Bd BT" pitchFamily="18" charset="0"/>
              </a:rPr>
              <a:t>Salsa dance socials are commonly held in night clubs, bars, ballrooms, restaurants, and outside, especially if part of an outdoor festival. Salsa dancing is an international dance that can be found in most metropolitan cities in the world.</a:t>
            </a:r>
            <a:endParaRPr lang="ru-RU"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0"/>
            <a:ext cx="8229600" cy="1021556"/>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400" b="1" dirty="0" smtClean="0">
                <a:ln>
                  <a:solidFill>
                    <a:schemeClr val="tx1">
                      <a:lumMod val="95000"/>
                      <a:lumOff val="5000"/>
                    </a:schemeClr>
                  </a:solidFill>
                </a:ln>
                <a:solidFill>
                  <a:schemeClr val="accent5">
                    <a:lumMod val="75000"/>
                  </a:schemeClr>
                </a:solidFill>
                <a:latin typeface="Bradley Hand ITC" pitchFamily="66" charset="0"/>
              </a:rPr>
              <a:t>Salsa Dancing Styles</a:t>
            </a:r>
            <a:endParaRPr lang="ru-RU" sz="5400" b="1" dirty="0">
              <a:ln>
                <a:solidFill>
                  <a:schemeClr val="tx1">
                    <a:lumMod val="95000"/>
                    <a:lumOff val="5000"/>
                  </a:schemeClr>
                </a:solidFill>
              </a:ln>
              <a:solidFill>
                <a:schemeClr val="accent5">
                  <a:lumMod val="75000"/>
                </a:schemeClr>
              </a:solidFill>
            </a:endParaRPr>
          </a:p>
        </p:txBody>
      </p:sp>
      <p:pic>
        <p:nvPicPr>
          <p:cNvPr id="7" name="Содержимое 3" descr="free-vector-salsa-dancers-clip-art_114196_Salsa_Dancers_clip_art_hight.png"/>
          <p:cNvPicPr>
            <a:picLocks noChangeAspect="1"/>
          </p:cNvPicPr>
          <p:nvPr/>
        </p:nvPicPr>
        <p:blipFill>
          <a:blip r:embed="rId2" cstate="print"/>
          <a:stretch>
            <a:fillRect/>
          </a:stretch>
        </p:blipFill>
        <p:spPr>
          <a:xfrm>
            <a:off x="0" y="0"/>
            <a:ext cx="1581141" cy="2066579"/>
          </a:xfrm>
          <a:prstGeom prst="rect">
            <a:avLst/>
          </a:prstGeom>
        </p:spPr>
      </p:pic>
      <p:pic>
        <p:nvPicPr>
          <p:cNvPr id="10" name="Рисунок 9" descr="1308589259_hustle_tretyakova_4.jpg"/>
          <p:cNvPicPr>
            <a:picLocks noChangeAspect="1"/>
          </p:cNvPicPr>
          <p:nvPr/>
        </p:nvPicPr>
        <p:blipFill>
          <a:blip r:embed="rId3"/>
          <a:stretch>
            <a:fillRect/>
          </a:stretch>
        </p:blipFill>
        <p:spPr>
          <a:xfrm>
            <a:off x="6781800" y="1219200"/>
            <a:ext cx="2150568" cy="324485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1" name="Рисунок 10" descr="9.jpg"/>
          <p:cNvPicPr>
            <a:picLocks noChangeAspect="1"/>
          </p:cNvPicPr>
          <p:nvPr/>
        </p:nvPicPr>
        <p:blipFill>
          <a:blip r:embed="rId4" cstate="print"/>
          <a:stretch>
            <a:fillRect/>
          </a:stretch>
        </p:blipFill>
        <p:spPr>
          <a:xfrm>
            <a:off x="4419600" y="2286000"/>
            <a:ext cx="2133600" cy="32766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2" name="Рисунок 11" descr="94f-4.jpg"/>
          <p:cNvPicPr>
            <a:picLocks noChangeAspect="1"/>
          </p:cNvPicPr>
          <p:nvPr/>
        </p:nvPicPr>
        <p:blipFill>
          <a:blip r:embed="rId5"/>
          <a:stretch>
            <a:fillRect/>
          </a:stretch>
        </p:blipFill>
        <p:spPr>
          <a:xfrm>
            <a:off x="2057400" y="3581400"/>
            <a:ext cx="2133600" cy="32766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13" name="TextBox 12"/>
          <p:cNvSpPr txBox="1"/>
          <p:nvPr/>
        </p:nvSpPr>
        <p:spPr>
          <a:xfrm>
            <a:off x="1524000" y="1219200"/>
            <a:ext cx="4419600" cy="461665"/>
          </a:xfrm>
          <a:prstGeom prst="rect">
            <a:avLst/>
          </a:prstGeom>
          <a:noFill/>
        </p:spPr>
        <p:txBody>
          <a:bodyPr wrap="square" rtlCol="0">
            <a:spAutoFit/>
          </a:bodyPr>
          <a:lstStyle/>
          <a:p>
            <a:r>
              <a:rPr lang="en-US" sz="2400" b="1" dirty="0" smtClean="0">
                <a:ln>
                  <a:solidFill>
                    <a:schemeClr val="accent5">
                      <a:lumMod val="50000"/>
                    </a:schemeClr>
                  </a:solidFill>
                </a:ln>
                <a:solidFill>
                  <a:schemeClr val="accent5">
                    <a:lumMod val="75000"/>
                  </a:schemeClr>
                </a:solidFill>
                <a:latin typeface="Belwe Bd BT" pitchFamily="18" charset="0"/>
              </a:rPr>
              <a:t>1.Colombian style</a:t>
            </a:r>
            <a:endParaRPr lang="en-US" sz="2400" b="1" dirty="0">
              <a:ln>
                <a:solidFill>
                  <a:schemeClr val="accent5">
                    <a:lumMod val="50000"/>
                  </a:schemeClr>
                </a:solidFill>
              </a:ln>
              <a:solidFill>
                <a:schemeClr val="accent5">
                  <a:lumMod val="75000"/>
                </a:schemeClr>
              </a:solidFill>
              <a:latin typeface="Belwe Bd BT" pitchFamily="18" charset="0"/>
            </a:endParaRPr>
          </a:p>
        </p:txBody>
      </p:sp>
      <p:sp>
        <p:nvSpPr>
          <p:cNvPr id="14" name="TextBox 13"/>
          <p:cNvSpPr txBox="1"/>
          <p:nvPr/>
        </p:nvSpPr>
        <p:spPr>
          <a:xfrm>
            <a:off x="3352800" y="1600200"/>
            <a:ext cx="3352800" cy="461665"/>
          </a:xfrm>
          <a:prstGeom prst="rect">
            <a:avLst/>
          </a:prstGeom>
          <a:noFill/>
        </p:spPr>
        <p:txBody>
          <a:bodyPr wrap="square" rtlCol="0">
            <a:spAutoFit/>
          </a:bodyPr>
          <a:lstStyle/>
          <a:p>
            <a:r>
              <a:rPr lang="en-US" sz="2400" b="1" dirty="0" smtClean="0">
                <a:ln>
                  <a:solidFill>
                    <a:schemeClr val="accent5">
                      <a:lumMod val="50000"/>
                    </a:schemeClr>
                  </a:solidFill>
                </a:ln>
                <a:solidFill>
                  <a:schemeClr val="accent5">
                    <a:lumMod val="60000"/>
                    <a:lumOff val="40000"/>
                  </a:schemeClr>
                </a:solidFill>
                <a:latin typeface="Belwe Bd BT" pitchFamily="18" charset="0"/>
              </a:rPr>
              <a:t>2. Cuban style</a:t>
            </a:r>
            <a:endParaRPr lang="ru-RU" sz="2400" b="1" dirty="0">
              <a:ln>
                <a:solidFill>
                  <a:schemeClr val="accent5">
                    <a:lumMod val="50000"/>
                  </a:schemeClr>
                </a:solidFill>
              </a:ln>
              <a:solidFill>
                <a:schemeClr val="accent5">
                  <a:lumMod val="60000"/>
                  <a:lumOff val="40000"/>
                </a:schemeClr>
              </a:solidFill>
            </a:endParaRPr>
          </a:p>
        </p:txBody>
      </p:sp>
      <p:sp>
        <p:nvSpPr>
          <p:cNvPr id="15" name="TextBox 14"/>
          <p:cNvSpPr txBox="1"/>
          <p:nvPr/>
        </p:nvSpPr>
        <p:spPr>
          <a:xfrm>
            <a:off x="1828800" y="2057400"/>
            <a:ext cx="2514600" cy="461665"/>
          </a:xfrm>
          <a:prstGeom prst="rect">
            <a:avLst/>
          </a:prstGeom>
          <a:noFill/>
        </p:spPr>
        <p:txBody>
          <a:bodyPr wrap="square" rtlCol="0">
            <a:spAutoFit/>
          </a:bodyPr>
          <a:lstStyle/>
          <a:p>
            <a:r>
              <a:rPr lang="en-US" sz="2400" b="1" dirty="0" smtClean="0">
                <a:ln>
                  <a:solidFill>
                    <a:schemeClr val="accent5">
                      <a:lumMod val="50000"/>
                    </a:schemeClr>
                  </a:solidFill>
                </a:ln>
                <a:solidFill>
                  <a:schemeClr val="accent5">
                    <a:lumMod val="75000"/>
                  </a:schemeClr>
                </a:solidFill>
                <a:latin typeface="Belwe Bd BT" pitchFamily="18" charset="0"/>
              </a:rPr>
              <a:t>3. Miami style</a:t>
            </a:r>
            <a:endParaRPr lang="ru-RU" sz="2400" b="1" dirty="0">
              <a:ln>
                <a:solidFill>
                  <a:schemeClr val="accent5">
                    <a:lumMod val="50000"/>
                  </a:schemeClr>
                </a:solidFill>
              </a:ln>
              <a:solidFill>
                <a:schemeClr val="accent5">
                  <a:lumMod val="75000"/>
                </a:schemeClr>
              </a:solidFill>
            </a:endParaRPr>
          </a:p>
        </p:txBody>
      </p:sp>
      <p:sp>
        <p:nvSpPr>
          <p:cNvPr id="16" name="TextBox 15"/>
          <p:cNvSpPr txBox="1"/>
          <p:nvPr/>
        </p:nvSpPr>
        <p:spPr>
          <a:xfrm>
            <a:off x="-228600" y="2514600"/>
            <a:ext cx="3810000" cy="461665"/>
          </a:xfrm>
          <a:prstGeom prst="rect">
            <a:avLst/>
          </a:prstGeom>
          <a:noFill/>
        </p:spPr>
        <p:txBody>
          <a:bodyPr wrap="square" rtlCol="0">
            <a:spAutoFit/>
          </a:bodyPr>
          <a:lstStyle/>
          <a:p>
            <a:pPr algn="ctr"/>
            <a:r>
              <a:rPr lang="en-US" sz="2400" b="1" dirty="0" smtClean="0">
                <a:ln>
                  <a:solidFill>
                    <a:schemeClr val="accent5">
                      <a:lumMod val="50000"/>
                    </a:schemeClr>
                  </a:solidFill>
                </a:ln>
                <a:solidFill>
                  <a:schemeClr val="accent5">
                    <a:lumMod val="60000"/>
                    <a:lumOff val="40000"/>
                  </a:schemeClr>
                </a:solidFill>
                <a:latin typeface="Belwe Bd BT" pitchFamily="18" charset="0"/>
              </a:rPr>
              <a:t>4. Los-Angeles style</a:t>
            </a:r>
            <a:endParaRPr lang="ru-RU" sz="2400" b="1" dirty="0">
              <a:ln>
                <a:solidFill>
                  <a:schemeClr val="accent5">
                    <a:lumMod val="50000"/>
                  </a:schemeClr>
                </a:solidFill>
              </a:ln>
              <a:solidFill>
                <a:schemeClr val="accent5">
                  <a:lumMod val="60000"/>
                  <a:lumOff val="40000"/>
                </a:schemeClr>
              </a:solidFill>
            </a:endParaRPr>
          </a:p>
        </p:txBody>
      </p:sp>
      <p:sp>
        <p:nvSpPr>
          <p:cNvPr id="17" name="TextBox 16"/>
          <p:cNvSpPr txBox="1"/>
          <p:nvPr/>
        </p:nvSpPr>
        <p:spPr>
          <a:xfrm>
            <a:off x="1447800" y="3048000"/>
            <a:ext cx="3200400" cy="461665"/>
          </a:xfrm>
          <a:prstGeom prst="rect">
            <a:avLst/>
          </a:prstGeom>
          <a:noFill/>
        </p:spPr>
        <p:txBody>
          <a:bodyPr wrap="square" rtlCol="0">
            <a:spAutoFit/>
          </a:bodyPr>
          <a:lstStyle/>
          <a:p>
            <a:pPr algn="ctr"/>
            <a:r>
              <a:rPr lang="en-US" sz="2400" b="1" dirty="0" smtClean="0">
                <a:ln>
                  <a:solidFill>
                    <a:schemeClr val="accent5">
                      <a:lumMod val="50000"/>
                    </a:schemeClr>
                  </a:solidFill>
                </a:ln>
                <a:solidFill>
                  <a:schemeClr val="accent5">
                    <a:lumMod val="75000"/>
                  </a:schemeClr>
                </a:solidFill>
                <a:latin typeface="Belwe Bd BT" pitchFamily="18" charset="0"/>
              </a:rPr>
              <a:t>5. New York style</a:t>
            </a:r>
            <a:endParaRPr lang="ru-RU" sz="2400" b="1" dirty="0">
              <a:ln>
                <a:solidFill>
                  <a:schemeClr val="accent5">
                    <a:lumMod val="50000"/>
                  </a:schemeClr>
                </a:solidFill>
              </a:ln>
              <a:solidFill>
                <a:schemeClr val="accent5">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362200"/>
            <a:ext cx="9144000" cy="214526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solidFill>
                  <a:schemeClr val="accent5">
                    <a:lumMod val="75000"/>
                  </a:schemeClr>
                </a:solidFill>
                <a:latin typeface="Belwe Bd BT" pitchFamily="18" charset="0"/>
              </a:rPr>
              <a:t>In many styles of salsa dancing, as a dancer changes weight by stepping, the upper body remains level and nearly unaffected by the weight changes. Weight shifts cause the hips to move. Arm and shoulder movements are also incorporated. The Cuban Casino style of salsa dancing involves significant movement above the waist, with up-and-down shoulder movements and shifting of the ribcage.</a:t>
            </a:r>
            <a:endParaRPr lang="ru-RU" sz="2000" dirty="0">
              <a:solidFill>
                <a:schemeClr val="accent5">
                  <a:lumMod val="75000"/>
                </a:schemeClr>
              </a:solidFill>
            </a:endParaRPr>
          </a:p>
        </p:txBody>
      </p:sp>
      <p:pic>
        <p:nvPicPr>
          <p:cNvPr id="5" name="Рисунок 4" descr="salsa_by_tweaqr-d6uhaoq.png"/>
          <p:cNvPicPr>
            <a:picLocks noChangeAspect="1"/>
          </p:cNvPicPr>
          <p:nvPr/>
        </p:nvPicPr>
        <p:blipFill>
          <a:blip r:embed="rId2"/>
          <a:stretch>
            <a:fillRect/>
          </a:stretch>
        </p:blipFill>
        <p:spPr>
          <a:xfrm>
            <a:off x="0" y="-2540508"/>
            <a:ext cx="9144000" cy="5081015"/>
          </a:xfrm>
          <a:prstGeom prst="rect">
            <a:avLst/>
          </a:prstGeom>
        </p:spPr>
      </p:pic>
      <p:pic>
        <p:nvPicPr>
          <p:cNvPr id="6" name="Рисунок 5" descr="salsa_by_tweaqr-d6uhaoq.png"/>
          <p:cNvPicPr>
            <a:picLocks noChangeAspect="1"/>
          </p:cNvPicPr>
          <p:nvPr/>
        </p:nvPicPr>
        <p:blipFill>
          <a:blip r:embed="rId2"/>
          <a:stretch>
            <a:fillRect/>
          </a:stretch>
        </p:blipFill>
        <p:spPr>
          <a:xfrm>
            <a:off x="0" y="4317492"/>
            <a:ext cx="9144000" cy="50810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Содержимое 6" descr="background-img-6.jpg"/>
          <p:cNvPicPr>
            <a:picLocks noGrp="1" noChangeAspect="1"/>
          </p:cNvPicPr>
          <p:nvPr>
            <p:ph idx="1"/>
          </p:nvPr>
        </p:nvPicPr>
        <p:blipFill>
          <a:blip r:embed="rId2"/>
          <a:stretch>
            <a:fillRect/>
          </a:stretch>
        </p:blipFill>
        <p:spPr>
          <a:xfrm>
            <a:off x="0" y="609600"/>
            <a:ext cx="9144000" cy="522226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859299">
            <a:off x="21056" y="3412542"/>
            <a:ext cx="7398217" cy="1099715"/>
          </a:xfrm>
          <a:prstGeom prst="rect">
            <a:avLst/>
          </a:prstGeom>
          <a:noFill/>
        </p:spPr>
        <p:txBody>
          <a:bodyPr wrap="square" rtlCol="0">
            <a:prstTxWarp prst="textCurveDown">
              <a:avLst/>
            </a:prstTxWarp>
            <a:spAutoFit/>
          </a:bodyPr>
          <a:lstStyle/>
          <a:p>
            <a:pPr algn="ctr"/>
            <a:r>
              <a:rPr lang="en-US" sz="4400" b="1" dirty="0" smtClean="0">
                <a:ln w="10541" cmpd="sng">
                  <a:solidFill>
                    <a:schemeClr val="tx1">
                      <a:lumMod val="95000"/>
                      <a:lumOff val="5000"/>
                    </a:schemeClr>
                  </a:solidFill>
                  <a:prstDash val="solid"/>
                </a:ln>
                <a:solidFill>
                  <a:srgbClr val="C00000"/>
                </a:solidFill>
                <a:latin typeface="Bradley Hand ITC" pitchFamily="66" charset="0"/>
              </a:rPr>
              <a:t>Thank you for attention</a:t>
            </a:r>
            <a:endParaRPr lang="ru-RU" sz="4400" b="1" dirty="0">
              <a:ln w="10541" cmpd="sng">
                <a:solidFill>
                  <a:schemeClr val="tx1">
                    <a:lumMod val="95000"/>
                    <a:lumOff val="5000"/>
                  </a:schemeClr>
                </a:solidFill>
                <a:prstDash val="solid"/>
              </a:ln>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EEEB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EEEBA"/>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233</Words>
  <PresentationFormat>Экран (4:3)</PresentationFormat>
  <Paragraphs>12</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Office Theme</vt:lpstr>
      <vt:lpstr>Слайд 1</vt:lpstr>
      <vt:lpstr>Слайд 2</vt:lpstr>
      <vt:lpstr>Слайд 3</vt:lpstr>
      <vt:lpstr>Слайд 4</vt:lpstr>
      <vt:lpstr>Слайд 5</vt:lpstr>
      <vt:lpstr>Слайд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8</cp:revision>
  <dcterms:modified xsi:type="dcterms:W3CDTF">2014-02-25T16:01:13Z</dcterms:modified>
</cp:coreProperties>
</file>