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96" y="-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D26C-B5E8-45C8-B233-F6A87B4D1D03}" type="datetimeFigureOut">
              <a:rPr lang="uk-UA" smtClean="0"/>
              <a:t>12.02.2012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24A52-D7C2-4AB7-8307-7B33B8CE5220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D26C-B5E8-45C8-B233-F6A87B4D1D03}" type="datetimeFigureOut">
              <a:rPr lang="uk-UA" smtClean="0"/>
              <a:t>12.02.2012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4A52-D7C2-4AB7-8307-7B33B8CE52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D26C-B5E8-45C8-B233-F6A87B4D1D03}" type="datetimeFigureOut">
              <a:rPr lang="uk-UA" smtClean="0"/>
              <a:t>12.02.2012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4A52-D7C2-4AB7-8307-7B33B8CE52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53D26C-B5E8-45C8-B233-F6A87B4D1D03}" type="datetimeFigureOut">
              <a:rPr lang="uk-UA" smtClean="0"/>
              <a:t>12.02.2012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F624A52-D7C2-4AB7-8307-7B33B8CE5220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D26C-B5E8-45C8-B233-F6A87B4D1D03}" type="datetimeFigureOut">
              <a:rPr lang="uk-UA" smtClean="0"/>
              <a:t>12.02.2012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4A52-D7C2-4AB7-8307-7B33B8CE5220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D26C-B5E8-45C8-B233-F6A87B4D1D03}" type="datetimeFigureOut">
              <a:rPr lang="uk-UA" smtClean="0"/>
              <a:t>12.02.2012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4A52-D7C2-4AB7-8307-7B33B8CE5220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4A52-D7C2-4AB7-8307-7B33B8CE5220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D26C-B5E8-45C8-B233-F6A87B4D1D03}" type="datetimeFigureOut">
              <a:rPr lang="uk-UA" smtClean="0"/>
              <a:t>12.02.2012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D26C-B5E8-45C8-B233-F6A87B4D1D03}" type="datetimeFigureOut">
              <a:rPr lang="uk-UA" smtClean="0"/>
              <a:t>12.02.2012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4A52-D7C2-4AB7-8307-7B33B8CE5220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D26C-B5E8-45C8-B233-F6A87B4D1D03}" type="datetimeFigureOut">
              <a:rPr lang="uk-UA" smtClean="0"/>
              <a:t>12.02.2012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4A52-D7C2-4AB7-8307-7B33B8CE52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53D26C-B5E8-45C8-B233-F6A87B4D1D03}" type="datetimeFigureOut">
              <a:rPr lang="uk-UA" smtClean="0"/>
              <a:t>12.02.2012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624A52-D7C2-4AB7-8307-7B33B8CE522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D26C-B5E8-45C8-B233-F6A87B4D1D03}" type="datetimeFigureOut">
              <a:rPr lang="uk-UA" smtClean="0"/>
              <a:t>12.02.2012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24A52-D7C2-4AB7-8307-7B33B8CE522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53D26C-B5E8-45C8-B233-F6A87B4D1D03}" type="datetimeFigureOut">
              <a:rPr lang="uk-UA" smtClean="0"/>
              <a:t>12.02.2012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F624A52-D7C2-4AB7-8307-7B33B8CE5220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29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9.gif"/><Relationship Id="rId5" Type="http://schemas.openxmlformats.org/officeDocument/2006/relationships/image" Target="../media/image24.jpeg"/><Relationship Id="rId10" Type="http://schemas.openxmlformats.org/officeDocument/2006/relationships/image" Target="../media/image8.gif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071810"/>
            <a:ext cx="8305800" cy="1143000"/>
          </a:xfrm>
        </p:spPr>
        <p:txBody>
          <a:bodyPr/>
          <a:lstStyle/>
          <a:p>
            <a:r>
              <a:rPr lang="uk-UA" dirty="0" smtClean="0"/>
              <a:t>Загальна характеристика та представники</a:t>
            </a:r>
          </a:p>
          <a:p>
            <a:r>
              <a:rPr lang="uk-UA" dirty="0" smtClean="0"/>
              <a:t>папоротеподібних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8305800" cy="1981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uk-UA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1748" t="45898" r="24560" b="47266"/>
          <a:stretch>
            <a:fillRect/>
          </a:stretch>
        </p:blipFill>
        <p:spPr bwMode="auto">
          <a:xfrm>
            <a:off x="1428728" y="785794"/>
            <a:ext cx="642942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929066"/>
            <a:ext cx="1514475" cy="1857375"/>
          </a:xfrm>
          <a:prstGeom prst="rect">
            <a:avLst/>
          </a:prstGeom>
          <a:noFill/>
        </p:spPr>
      </p:pic>
      <p:pic>
        <p:nvPicPr>
          <p:cNvPr id="1029" name="Рисунок 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929066"/>
            <a:ext cx="1514475" cy="1847850"/>
          </a:xfrm>
          <a:prstGeom prst="rect">
            <a:avLst/>
          </a:prstGeom>
          <a:noFill/>
        </p:spPr>
      </p:pic>
      <p:pic>
        <p:nvPicPr>
          <p:cNvPr id="1028" name="Рисунок 7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929066"/>
            <a:ext cx="1524000" cy="1838325"/>
          </a:xfrm>
          <a:prstGeom prst="rect">
            <a:avLst/>
          </a:prstGeom>
          <a:noFill/>
        </p:spPr>
      </p:pic>
      <p:pic>
        <p:nvPicPr>
          <p:cNvPr id="1027" name="Рисунок 7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3929066"/>
            <a:ext cx="1390650" cy="184785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428596" y="5786454"/>
            <a:ext cx="1322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карликова </a:t>
            </a:r>
          </a:p>
          <a:p>
            <a:pPr algn="ctr"/>
            <a:r>
              <a:rPr lang="uk-UA" dirty="0" smtClean="0"/>
              <a:t>маратія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2571736" y="5786454"/>
            <a:ext cx="1426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Ангіоптеріс</a:t>
            </a:r>
          </a:p>
          <a:p>
            <a:pPr algn="ctr"/>
            <a:r>
              <a:rPr lang="uk-UA" dirty="0" smtClean="0"/>
              <a:t> </a:t>
            </a:r>
            <a:r>
              <a:rPr lang="uk-UA" dirty="0"/>
              <a:t>Сміта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7752" y="5786454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вужівник </a:t>
            </a:r>
            <a:endParaRPr lang="uk-UA" dirty="0" smtClean="0"/>
          </a:p>
          <a:p>
            <a:pPr algn="ctr"/>
            <a:r>
              <a:rPr lang="uk-UA" dirty="0" smtClean="0"/>
              <a:t>звичайний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7215206" y="5715016"/>
            <a:ext cx="1399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гроздівник </a:t>
            </a:r>
            <a:endParaRPr lang="uk-UA" dirty="0" smtClean="0"/>
          </a:p>
          <a:p>
            <a:pPr algn="ctr"/>
            <a:r>
              <a:rPr lang="uk-UA" dirty="0" smtClean="0"/>
              <a:t>простий</a:t>
            </a:r>
            <a:endParaRPr lang="uk-UA" dirty="0"/>
          </a:p>
          <a:p>
            <a:endParaRPr lang="uk-UA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29600" cy="12192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Ще раз про будову!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27216" t="33817" r="11146" b="41079"/>
          <a:stretch>
            <a:fillRect/>
          </a:stretch>
        </p:blipFill>
        <p:spPr bwMode="auto">
          <a:xfrm>
            <a:off x="285720" y="1500174"/>
            <a:ext cx="850112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2967335"/>
            <a:ext cx="84296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algn="ctr"/>
            <a:r>
              <a:rPr lang="uk-UA" sz="3200" dirty="0" smtClean="0"/>
              <a:t>Зліва </a:t>
            </a:r>
            <a:r>
              <a:rPr lang="uk-UA" sz="3200" dirty="0"/>
              <a:t>направо: марсилія чотирилиста, пілюльниця шароносна, сальвінія плаваюча, азолла каролінська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05600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Різноспорові папоротеподібні представлені двома підкласами: марсилієві (Marsileidae) - близько 70 видів, і сальвінієві (Salviniidae) - 2 сімейства, близько 15 видів; обидва підкласи - водні рослини, що прикріпляються до дна або плавають на поверхні води.</a:t>
            </a:r>
            <a:br>
              <a:rPr lang="uk-UA" sz="3600" dirty="0" smtClean="0"/>
            </a:br>
            <a:r>
              <a:rPr lang="uk-UA" sz="3600" dirty="0" smtClean="0"/>
              <a:t>Господарське значення папоротей невелике. Деякі види - декоративні рослини в оранжереях. Стовбури деревоподібних папоротей служать в тропіках будівельним матеріалом, а їх серцевину, багату крохмалем, використовують в їжу.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Папоротеподібні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 smtClean="0"/>
              <a:t>(Pterophyta</a:t>
            </a:r>
            <a:r>
              <a:rPr lang="uk-UA" dirty="0" smtClean="0"/>
              <a:t>) – відділ вищих рослин, що відомий з девона і займає проміжне положення між псилофітами і голонасінними. На відміну від мохоподібних папороті мають провідну тканину, що транспортує воду і поживні речовини до всіх органів. У папоротей є добре розвинені листки і стебло, у багатьох - кореневище (з </a:t>
            </a:r>
            <a:r>
              <a:rPr lang="uk-UA" dirty="0" smtClean="0"/>
              <a:t>додатковими коренями), </a:t>
            </a:r>
            <a:r>
              <a:rPr lang="uk-UA" dirty="0" smtClean="0"/>
              <a:t>однак немає ні квіток, ні насіння.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5" name="Picture 7" descr="C:\Documents and Settings\Admin\Local Settings\Temporary Internet Files\Content.IE5\ZJBV8SVF\MM900283572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214950"/>
            <a:ext cx="1314450" cy="895350"/>
          </a:xfrm>
          <a:prstGeom prst="rect">
            <a:avLst/>
          </a:prstGeom>
          <a:noFill/>
        </p:spPr>
      </p:pic>
      <p:pic>
        <p:nvPicPr>
          <p:cNvPr id="10" name="Picture 7" descr="C:\Documents and Settings\Admin\Local Settings\Temporary Internet Files\Content.IE5\ZJBV8SVF\MM900283572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143512"/>
            <a:ext cx="1314450" cy="895350"/>
          </a:xfrm>
          <a:prstGeom prst="rect">
            <a:avLst/>
          </a:prstGeom>
          <a:noFill/>
        </p:spPr>
      </p:pic>
      <p:pic>
        <p:nvPicPr>
          <p:cNvPr id="2057" name="Picture 9" descr="C:\Documents and Settings\Admin\Local Settings\Temporary Internet Files\Content.IE5\X8ZWHUIC\MM900318055[2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357826"/>
            <a:ext cx="847725" cy="4762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-0.00995 C 0.01389 -0.02338 0.02101 -0.03796 0.02795 -0.05671 C 0.04687 -0.10995 0.05191 -0.16203 0.03802 -0.16991 C 0.02396 -0.1794 -0.00313 -0.1419 -0.02205 -0.08866 C -0.03212 -0.06065 -0.03802 -0.03403 -0.0401 -0.01389 C -0.04306 0.00209 -0.0441 0.01806 -0.0441 0.03681 C -0.0441 0.09676 -0.03108 0.14607 -0.01597 0.14607 C -0.00104 0.14607 0.01198 0.09676 0.01198 0.03681 C 0.01198 0.0088 0.00903 -0.01805 0.00399 -0.03657 C 0.00191 -0.05254 -0.00313 -0.06991 -0.00903 -0.08727 C -0.02899 -0.1419 -0.05608 -0.1794 -0.07014 -0.16991 C -0.08403 -0.16065 -0.07899 -0.10995 -0.05903 -0.05532 C -0.05104 -0.02986 -0.0401 -0.00856 -0.02899 0.00602 C -0.02101 0.01945 -0.01198 0.03148 8.33333E-7 0.04329 C 0.03594 0.08195 0.07187 0.09931 0.08194 0.08334 C 0.09097 0.06736 0.07101 0.02338 0.0349 -0.01389 C 0.01996 -0.02986 0.00399 -0.0419 -0.00903 -0.05 C -0.02101 -0.05787 -0.03611 -0.06458 -0.05208 -0.06852 C -0.09601 -0.08194 -0.13403 -0.07801 -0.13698 -0.05671 C -0.14097 -0.03657 -0.10799 -0.00995 -0.06406 0.00347 C -0.0441 0.0088 -0.025 0.01134 -0.01007 0.00996 C 0.00295 0.00996 0.01701 0.00741 0.03194 0.00347 C 0.07587 -0.00995 0.10903 -0.03796 0.10486 -0.05787 C 0.10191 -0.07801 0.06389 -0.08333 0.01996 -0.06991 C -0.00104 -0.06319 -0.02014 -0.05393 -0.03299 -0.04328 C -0.0441 -0.03518 -0.05504 -0.02592 -0.06701 -0.01389 C -0.10208 0.02477 -0.12309 0.06736 -0.11302 0.08334 C -0.10399 0.09931 -0.06701 0.08195 -0.03212 0.04468 C -0.0151 0.02616 -0.00104 0.00741 0.00694 -0.00995 Z " pathEditMode="relative" rAng="0" ptsTypes="fffffffffffffffffffffffffffff">
                                      <p:cBhvr>
                                        <p:cTn id="30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76 -0.00926 C -0.03282 -0.02269 -0.0257 -0.03727 -0.01875 -0.05602 C 0.00018 -0.10926 0.00521 -0.16134 -0.00868 -0.16922 C -0.02275 -0.17871 -0.04983 -0.14121 -0.06875 -0.08797 C -0.07882 -0.05996 -0.08472 -0.03334 -0.0868 -0.0132 C -0.08975 0.00278 -0.09079 0.01875 -0.09079 0.0375 C -0.09079 0.09745 -0.07778 0.14676 -0.06268 0.14676 C -0.04775 0.14676 -0.03473 0.09745 -0.03473 0.0375 C -0.03473 0.00949 -0.03768 -0.01736 -0.04271 -0.03588 C -0.0448 -0.05185 -0.04983 -0.06922 -0.05573 -0.08658 C -0.0757 -0.14121 -0.10278 -0.17871 -0.11685 -0.16922 C -0.13073 -0.15996 -0.1257 -0.10926 -0.10573 -0.05463 C -0.09774 -0.02917 -0.0868 -0.00787 -0.0757 0.00671 C -0.06771 0.02014 -0.05869 0.03217 -0.04671 0.04398 C -0.01077 0.08264 0.02518 0.1 0.03525 0.08403 C 0.04428 0.06805 0.02431 0.02407 -0.01181 -0.0132 C -0.02673 -0.02917 -0.04271 -0.04121 -0.05573 -0.04931 C -0.06771 -0.05718 -0.08282 -0.06389 -0.09878 -0.06783 C -0.14271 -0.08125 -0.18073 -0.07732 -0.18369 -0.05602 C -0.18768 -0.03588 -0.15469 -0.00926 -0.11077 0.00416 C -0.09079 0.00949 -0.07171 0.01203 -0.05678 0.01065 C -0.04375 0.01065 -0.02969 0.0081 -0.01476 0.00416 C 0.02917 -0.00926 0.06233 -0.03727 0.05815 -0.05718 C 0.0552 -0.07732 0.01719 -0.08264 -0.02673 -0.06922 C -0.04775 -0.0625 -0.06685 -0.05324 -0.07969 -0.04259 C -0.09079 -0.03449 -0.10174 -0.02523 -0.11372 -0.0132 C -0.14879 0.02546 -0.1698 0.06805 -0.15973 0.08403 C -0.1507 0.1 -0.11372 0.08264 -0.07882 0.04537 C -0.06181 0.02685 -0.04775 0.0081 -0.03976 -0.00926 Z " pathEditMode="relative" rAng="0" ptsTypes="fffffffffffffffffffffffffffff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1967 C 0.00938 -0.0331 0.0165 -0.04768 0.02344 -0.06643 C 0.04236 -0.11967 0.0474 -0.17175 0.03351 -0.17963 C 0.01945 -0.18912 -0.00764 -0.15162 -0.02656 -0.09838 C -0.03663 -0.07037 -0.04253 -0.04375 -0.04462 -0.02361 C -0.04757 -0.00763 -0.04861 0.00834 -0.04861 0.02709 C -0.04861 0.08704 -0.03559 0.13635 -0.02048 0.13635 C -0.00555 0.13635 0.00747 0.08704 0.00747 0.02709 C 0.00747 -0.00092 0.00452 -0.02777 -0.00052 -0.04629 C -0.0026 -0.06226 -0.00764 -0.07963 -0.01354 -0.09699 C -0.0335 -0.15162 -0.06059 -0.18912 -0.07465 -0.17963 C -0.08854 -0.17037 -0.0835 -0.11967 -0.06354 -0.06504 C -0.05555 -0.03958 -0.04462 -0.01828 -0.0335 -0.0037 C -0.02552 0.00973 -0.01649 0.02176 -0.00451 0.03357 C 0.03143 0.07223 0.06736 0.08959 0.07743 0.07362 C 0.08646 0.05764 0.0665 0.01366 0.03038 -0.02361 C 0.01545 -0.03958 -0.00052 -0.05162 -0.01354 -0.05972 C -0.02552 -0.06759 -0.04062 -0.0743 -0.05659 -0.07824 C -0.10052 -0.09166 -0.13854 -0.08773 -0.14149 -0.06643 C -0.14548 -0.04629 -0.1125 -0.01967 -0.06857 -0.00625 C -0.04861 -0.00092 -0.02951 0.00162 -0.01458 0.00024 C -0.00156 0.00024 0.0125 -0.00231 0.02743 -0.00625 C 0.07136 -0.01967 0.10452 -0.04768 0.10035 -0.06759 C 0.0974 -0.08773 0.05938 -0.09305 0.01545 -0.07963 C -0.00555 -0.07291 -0.02465 -0.06365 -0.0375 -0.053 C -0.04861 -0.0449 -0.05955 -0.03564 -0.07153 -0.02361 C -0.10659 0.01505 -0.1276 0.05764 -0.11753 0.07362 C -0.1085 0.08959 -0.07153 0.07223 -0.03663 0.03496 C -0.01962 0.01644 -0.00555 -0.00231 0.00243 -0.01967 Z " pathEditMode="relative" rAng="0" ptsTypes="fffffffffffffffffffffffffffff">
                                      <p:cBhvr>
                                        <p:cTn id="34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5032381" cy="466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71604" y="5429264"/>
            <a:ext cx="2685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Будова папороті-орляка</a:t>
            </a:r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57166"/>
            <a:ext cx="2853690" cy="238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00694" y="3071810"/>
            <a:ext cx="3429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Ще </a:t>
            </a:r>
            <a:r>
              <a:rPr lang="uk-UA" dirty="0"/>
              <a:t>нерозкрите листя папороті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500438"/>
            <a:ext cx="33813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643702" y="5429264"/>
            <a:ext cx="1157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 smtClean="0"/>
          </a:p>
          <a:p>
            <a:pPr algn="ctr"/>
            <a:r>
              <a:rPr lang="uk-UA" dirty="0" smtClean="0"/>
              <a:t>Диксонія</a:t>
            </a:r>
            <a:endParaRPr lang="uk-UA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7241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42852"/>
            <a:ext cx="4059936" cy="4572000"/>
          </a:xfrm>
        </p:spPr>
        <p:txBody>
          <a:bodyPr>
            <a:normAutofit fontScale="25000" lnSpcReduction="20000"/>
          </a:bodyPr>
          <a:lstStyle/>
          <a:p>
            <a:r>
              <a:rPr lang="uk-UA" sz="7600" dirty="0" smtClean="0">
                <a:latin typeface="Times New Roman"/>
                <a:ea typeface="Calibri"/>
              </a:rPr>
              <a:t>Як і у всіх вищих рослин, для папоротеподібних характерне чергування двох поколінь з явною перевагою спорофіта. Спорофіт папороті - трав'яниста або деревоподібна рослина з великим пір'ястим листям, спірально згорнутим в нирках. Характерна надзвичайна різноманітність форм; вони бувають підземними і надземними, прямостоячими і кучерявими, простими і крислатими. Довжина стебел сучасних папоротей варіює від декількох сантиметрів до 25 м. Основну опорну функцію стебел виконують клітини кори. У папоротей відсутній камбій, у зв'язку з чим у них не утворюються річні кільця, а зростання і міцність обмежені. Провідна тканина не так досконала, як у насіннєвих рослин: так, ксилема у більшості з них утворена не судинами, а трахеїдами, флоема - ситоподібними клітинами, а не ситоподібними трубками.</a:t>
            </a:r>
          </a:p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42852"/>
            <a:ext cx="4059936" cy="4572000"/>
          </a:xfrm>
        </p:spPr>
        <p:txBody>
          <a:bodyPr>
            <a:normAutofit fontScale="25000" lnSpcReduction="20000"/>
          </a:bodyPr>
          <a:lstStyle/>
          <a:p>
            <a:r>
              <a:rPr lang="uk-UA" sz="7200" dirty="0" smtClean="0">
                <a:latin typeface="Times New Roman"/>
                <a:ea typeface="Calibri"/>
              </a:rPr>
              <a:t>Листя (вайя) - зазвичай найбільш помітна частина папороті. Вважається, що вони походять від вільчатих розгалужень псилофітів в результаті їх сплощення, обмеження в зростанні і подальшої диференціації нижньої і верхньої листових поверхонь. Листя </a:t>
            </a:r>
            <a:r>
              <a:rPr lang="uk-UA" sz="7600" dirty="0" smtClean="0">
                <a:latin typeface="Times New Roman"/>
                <a:ea typeface="Calibri"/>
              </a:rPr>
              <a:t>деяких</a:t>
            </a:r>
            <a:r>
              <a:rPr lang="uk-UA" sz="7200" dirty="0" smtClean="0">
                <a:latin typeface="Times New Roman"/>
                <a:ea typeface="Calibri"/>
              </a:rPr>
              <a:t> гіменофілових мають розміри всього 3-4 мм, у той час як у ціатейних їх довжина складає 5-6 м (кучеряве листя лігодіума досягають 30 м).</a:t>
            </a:r>
          </a:p>
          <a:p>
            <a:endParaRPr lang="uk-UA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214686"/>
            <a:ext cx="4288155" cy="190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57752" y="5214950"/>
            <a:ext cx="3771802" cy="40011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Down">
              <a:avLst>
                <a:gd name="adj" fmla="val 1872589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000" dirty="0">
                <a:solidFill>
                  <a:srgbClr val="FFC000"/>
                </a:solidFill>
              </a:rPr>
              <a:t>Можлива схема еволюції </a:t>
            </a:r>
            <a:r>
              <a:rPr lang="uk-UA" sz="2000" dirty="0" smtClean="0">
                <a:solidFill>
                  <a:srgbClr val="FFC000"/>
                </a:solidFill>
              </a:rPr>
              <a:t>листя</a:t>
            </a:r>
            <a:endParaRPr lang="uk-UA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На </a:t>
            </a:r>
            <a:r>
              <a:rPr lang="uk-UA" dirty="0" smtClean="0"/>
              <a:t>нижній стороні листя дозрівають спорофіли, іноді зібрані в групи - соруси. У деяких папоротей листя або їх окремі фрагменти диференційовані на зелені і спороносні. Спори потрапляють на землю і проростають в двостатеві гаметофіти (заростки). Це ніжні недовговічні платівки серцеподібної форми діаметром близько 1 см з розсіяними на поверхні статевими органами - антеридіями і архегоніями, в яких дозрівають гамети. Заросток вкорінюється одноклітинними ризоїдами і здатний до фотосинтезу. Гамети виникають шляхом мітозу з материнських клітин. Архегонії виділяють хімічні речовини (наприклад, яблучну кислоту), що "приваблюють" сперматозоїди. Запліднення зазвичай перехресне. Багатоджгутикові сперматозоїди з антеридія з капельнорідкою водою потрапляють в архегонії; один з них запліднює яйцеклітину, в результаті чого утворюється зигота. Зигота інтенсивно ділиться, проростаючи прямо в архегонії в новий спорофіт; заросток ж в'яне і відмирає.</a:t>
            </a:r>
          </a:p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 sz="1200" dirty="0" smtClean="0"/>
          </a:p>
          <a:p>
            <a:endParaRPr lang="uk-UA" sz="1200" dirty="0" smtClean="0"/>
          </a:p>
          <a:p>
            <a:pPr algn="ctr"/>
            <a:r>
              <a:rPr lang="uk-UA" sz="1200" dirty="0" smtClean="0"/>
              <a:t>Нижня </a:t>
            </a:r>
            <a:r>
              <a:rPr lang="uk-UA" sz="1200" dirty="0" smtClean="0"/>
              <a:t>сторона листя папороті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28604"/>
            <a:ext cx="2000264" cy="190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071810"/>
            <a:ext cx="1907540" cy="143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29454" y="4786322"/>
            <a:ext cx="18138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200" dirty="0">
                <a:solidFill>
                  <a:schemeClr val="tx2"/>
                </a:solidFill>
              </a:rPr>
              <a:t>Сорус в збільшеному </a:t>
            </a:r>
            <a:endParaRPr lang="uk-UA" sz="1200" dirty="0" smtClean="0">
              <a:solidFill>
                <a:schemeClr val="tx2"/>
              </a:solidFill>
            </a:endParaRPr>
          </a:p>
          <a:p>
            <a:pPr algn="ctr"/>
            <a:r>
              <a:rPr lang="uk-UA" sz="1200" dirty="0" smtClean="0">
                <a:solidFill>
                  <a:schemeClr val="tx2"/>
                </a:solidFill>
              </a:rPr>
              <a:t>вигляді</a:t>
            </a:r>
            <a:endParaRPr lang="uk-UA" sz="1200" dirty="0">
              <a:solidFill>
                <a:schemeClr val="tx2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43"/>
                                  </p:iterate>
                                  <p:childTnLst>
                                    <p:set>
                                      <p:cBhvr override="childStyle"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500"/>
                                  </p:iterate>
                                  <p:childTnLst>
                                    <p:set>
                                      <p:cBhvr override="childStyle">
                                        <p:cTn id="4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85786" y="571480"/>
            <a:ext cx="7924800" cy="984736"/>
          </a:xfrm>
        </p:spPr>
        <p:txBody>
          <a:bodyPr>
            <a:normAutofit fontScale="25000" lnSpcReduction="20000"/>
          </a:bodyPr>
          <a:lstStyle/>
          <a:p>
            <a:r>
              <a:rPr lang="uk-UA" sz="8000" dirty="0" smtClean="0"/>
              <a:t>	У </a:t>
            </a:r>
            <a:r>
              <a:rPr lang="uk-UA" sz="8000" dirty="0" smtClean="0"/>
              <a:t>деяких папоротей (їх називають різноспоровими) утворюються суперечки двох типів. З дрібних чоловічих суперечок розвиваються чоловічі мікрозаростки, які розносяться вітром. У них розвиваються спермії, які після дозрівання і розриву оболонки виходять у зовнішнє середовище. З більш великих жіночих спор (мегаспор), розвивається жіночий заросток з архегонієм, що містить яйцеклітину. Спермій потрапляє до яйцеклітини також з водою</a:t>
            </a:r>
            <a:r>
              <a:rPr lang="uk-UA" sz="8000" dirty="0" smtClean="0"/>
              <a:t>. </a:t>
            </a:r>
          </a:p>
          <a:p>
            <a:r>
              <a:rPr lang="uk-UA" sz="8000" dirty="0" smtClean="0"/>
              <a:t>	Спорофіти </a:t>
            </a:r>
            <a:r>
              <a:rPr lang="uk-UA" sz="8000" dirty="0" smtClean="0"/>
              <a:t>можуть розмножуватися також вегетативним способом. На листках, що лежать на землі, можуть утворюватися нові рослини, що потім вкорінюються в ґрунт.</a:t>
            </a:r>
          </a:p>
          <a:p>
            <a:endParaRPr lang="uk-U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929066"/>
            <a:ext cx="2245460" cy="25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714752"/>
            <a:ext cx="2214577" cy="255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000364" y="5000636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Щитник чоловічий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4786314" y="5000636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Орляк </a:t>
            </a:r>
          </a:p>
          <a:p>
            <a:r>
              <a:rPr lang="uk-UA" dirty="0" smtClean="0"/>
              <a:t>звичайний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6248400" cy="57150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Відділ папоротеподібні включає один клас, підрозділений на вісім підкласів. Три з них (Protopteridiidae, Archaeopteridiidae, Noeggerathiidae) вимерли ще в Пермі. Сучасних папоротеподібних близько десяти тисяч видів (300 родів). Найбільш примітивними серед них є відомі з карбону мараттієві (Marattiidae, 1 сімейство, 6 родів, 190 видів) і вужівникові (Ophioglossidae - 1 сімейство, 4 роди, 70 видів).</a:t>
            </a:r>
          </a:p>
          <a:p>
            <a:r>
              <a:rPr lang="uk-UA" dirty="0" smtClean="0"/>
              <a:t>Найбільший сучасний підклас - справжні папороті (Polypodiidae або Filicidae), відомий, в основному, з тріасу (деякі сімейства - з карбону) і налічує до десяти тисяч видів. Справжні папороті розселені по всьому світу; особливо багато їх в тропічних дощових лісах, де вони становлять важливий елемент гірської рослинності. В помірному поясі вони ростуть найчастіше в тінистих лісах, глибоких ярах та на болотах. Одні види папоротей посухостійкі і зустрічаються на сухих кам'янистих схилах і навіть у пустелі. Їх листя покрите шаром воску, густими волосками або лусочками, що запобігають втраті води. Листя інших видів складаються з одного шару клітин; відсутність засобів для захисту від висихання обмежує їх розповсюдження місцями, постійно закутуваними туманом. Деякі папороті селяться на гілках дерев</a:t>
            </a:r>
            <a:r>
              <a:rPr lang="uk-UA" dirty="0" smtClean="0"/>
              <a:t>.</a:t>
            </a:r>
            <a:endParaRPr lang="uk-UA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28604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143768" y="1928802"/>
            <a:ext cx="1242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Сальвінія </a:t>
            </a:r>
          </a:p>
          <a:p>
            <a:r>
              <a:rPr lang="uk-UA" dirty="0" smtClean="0"/>
              <a:t>плаваюча</a:t>
            </a:r>
            <a:endParaRPr lang="uk-UA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571744"/>
            <a:ext cx="203598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143768" y="4143380"/>
            <a:ext cx="115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Диксонія</a:t>
            </a:r>
            <a:endParaRPr lang="uk-UA" dirty="0"/>
          </a:p>
        </p:txBody>
      </p:sp>
      <p:pic>
        <p:nvPicPr>
          <p:cNvPr id="12" name="Рисунок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500570"/>
            <a:ext cx="199643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429388" y="5786454"/>
            <a:ext cx="2545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Відбиток копалин </a:t>
            </a:r>
            <a:endParaRPr lang="uk-UA" dirty="0" smtClean="0"/>
          </a:p>
          <a:p>
            <a:pPr algn="ctr"/>
            <a:r>
              <a:rPr lang="uk-UA" dirty="0" smtClean="0"/>
              <a:t>папороті </a:t>
            </a:r>
            <a:r>
              <a:rPr lang="uk-UA" dirty="0"/>
              <a:t>- кладоксилії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4857760"/>
            <a:ext cx="8229600" cy="121920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FFC000"/>
                </a:solidFill>
              </a:rPr>
              <a:t>З </a:t>
            </a:r>
            <a:r>
              <a:rPr lang="uk-UA" sz="2400" dirty="0" smtClean="0">
                <a:solidFill>
                  <a:srgbClr val="00B050"/>
                </a:solidFill>
              </a:rPr>
              <a:t>1-8</a:t>
            </a:r>
            <a:r>
              <a:rPr lang="uk-UA" sz="2400" dirty="0" smtClean="0">
                <a:solidFill>
                  <a:srgbClr val="FFC000"/>
                </a:solidFill>
              </a:rPr>
              <a:t> : </a:t>
            </a:r>
            <a:r>
              <a:rPr lang="uk-UA" sz="2400" dirty="0" smtClean="0">
                <a:solidFill>
                  <a:srgbClr val="FFC000"/>
                </a:solidFill>
              </a:rPr>
              <a:t>орляк </a:t>
            </a:r>
            <a:r>
              <a:rPr lang="uk-UA" sz="2400" dirty="0" smtClean="0">
                <a:solidFill>
                  <a:srgbClr val="FFC000"/>
                </a:solidFill>
              </a:rPr>
              <a:t>звичайний, </a:t>
            </a:r>
            <a:r>
              <a:rPr lang="uk-UA" sz="2400" dirty="0" smtClean="0">
                <a:solidFill>
                  <a:srgbClr val="FFC000"/>
                </a:solidFill>
              </a:rPr>
              <a:t>аспленій степовий, щитник чоловічий, криптограма </a:t>
            </a:r>
            <a:r>
              <a:rPr lang="uk-UA" sz="2400" dirty="0" smtClean="0">
                <a:solidFill>
                  <a:srgbClr val="FFC000"/>
                </a:solidFill>
              </a:rPr>
              <a:t>кучерява, </a:t>
            </a:r>
            <a:r>
              <a:rPr lang="uk-UA" sz="2400" dirty="0" smtClean="0">
                <a:solidFill>
                  <a:srgbClr val="FFC000"/>
                </a:solidFill>
              </a:rPr>
              <a:t>лігодіум, багатоніжка звичайна, циботиум Мензиса, страусник </a:t>
            </a:r>
            <a:r>
              <a:rPr lang="uk-UA" sz="2400" dirty="0" smtClean="0">
                <a:solidFill>
                  <a:srgbClr val="FFC000"/>
                </a:solidFill>
              </a:rPr>
              <a:t>звичайний.</a:t>
            </a:r>
            <a:endParaRPr lang="uk-UA" sz="2400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 t="578"/>
          <a:stretch>
            <a:fillRect/>
          </a:stretch>
        </p:blipFill>
        <p:spPr bwMode="auto">
          <a:xfrm>
            <a:off x="0" y="0"/>
            <a:ext cx="185735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 l="2997" t="578" r="1935"/>
          <a:stretch>
            <a:fillRect/>
          </a:stretch>
        </p:blipFill>
        <p:spPr bwMode="auto">
          <a:xfrm>
            <a:off x="1857356" y="0"/>
            <a:ext cx="178595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0"/>
            <a:ext cx="1873253" cy="228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-1"/>
            <a:ext cx="1857356" cy="227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5992"/>
            <a:ext cx="1857356" cy="229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2285992"/>
            <a:ext cx="18142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2285992"/>
            <a:ext cx="18573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2285992"/>
            <a:ext cx="18364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1285852" y="1285860"/>
            <a:ext cx="500066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43240" y="1285860"/>
            <a:ext cx="519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86578" y="1285860"/>
            <a:ext cx="506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90643" y="1357298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14414" y="3429000"/>
            <a:ext cx="514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00364" y="3571876"/>
            <a:ext cx="57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86578" y="3500438"/>
            <a:ext cx="51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582629" y="3571876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588" name="Picture 12" descr="C:\Documents and Settings\Admin\Local Settings\Temporary Internet Files\Content.IE5\22SWDBLO\MM900283572[1]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7620" y="285728"/>
            <a:ext cx="1314450" cy="895350"/>
          </a:xfrm>
          <a:prstGeom prst="rect">
            <a:avLst/>
          </a:prstGeom>
          <a:noFill/>
        </p:spPr>
      </p:pic>
      <p:pic>
        <p:nvPicPr>
          <p:cNvPr id="24589" name="Picture 13" descr="C:\Documents and Settings\Admin\Local Settings\Temporary Internet Files\Content.IE5\X8ZWHUIC\MM900318055[1]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71934" y="2071678"/>
            <a:ext cx="847725" cy="476250"/>
          </a:xfrm>
          <a:prstGeom prst="rect">
            <a:avLst/>
          </a:prstGeom>
          <a:noFill/>
        </p:spPr>
      </p:pic>
      <p:pic>
        <p:nvPicPr>
          <p:cNvPr id="24590" name="Picture 14" descr="C:\Documents and Settings\Admin\Local Settings\Temporary Internet Files\Content.IE5\MA02MIP2\MM900318056[1]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14810" y="3714752"/>
            <a:ext cx="762000" cy="47625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62" dur="5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64" dur="5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66" dur="5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192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72000"/>
          </a:xfrm>
        </p:spPr>
        <p:txBody>
          <a:bodyPr>
            <a:normAutofit fontScale="775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Справжні папороті. Верхній ряд, зліва направо: аспленій північний, багаторядник списоподібний, Діксон антарктична, віттарія лінійна (звисає бахромою з дерева). Нижній ряд: міхурник ламкий, згубниця бульбаста, скребниця аптечна, листовик сколопендровий</a:t>
            </a:r>
            <a:endParaRPr lang="uk-UA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7099" t="28320" r="11377" b="21875"/>
          <a:stretch>
            <a:fillRect/>
          </a:stretch>
        </p:blipFill>
        <p:spPr bwMode="auto">
          <a:xfrm>
            <a:off x="285720" y="357166"/>
            <a:ext cx="842968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3"/>
          <a:srcRect l="27232" t="24689" r="10990" b="25519"/>
          <a:stretch>
            <a:fillRect/>
          </a:stretch>
        </p:blipFill>
        <p:spPr bwMode="auto">
          <a:xfrm>
            <a:off x="285720" y="357166"/>
            <a:ext cx="842968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215</TotalTime>
  <Words>793</Words>
  <Application>Microsoft Office PowerPoint</Application>
  <PresentationFormat>Экран (4:3)</PresentationFormat>
  <Paragraphs>66</Paragraphs>
  <Slides>12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З 1-8 : орляк звичайний, аспленій степовий, щитник чоловічий, криптограма кучерява, лігодіум, багатоніжка звичайна, циботиум Мензиса, страусник звичайний.</vt:lpstr>
      <vt:lpstr>Слайд 9</vt:lpstr>
      <vt:lpstr>Ще раз про будову!</vt:lpstr>
      <vt:lpstr>Слайд 11</vt:lpstr>
      <vt:lpstr>Різноспорові папоротеподібні представлені двома підкласами: марсилієві (Marsileidae) - близько 70 видів, і сальвінієві (Salviniidae) - 2 сімейства, близько 15 видів; обидва підкласи - водні рослини, що прикріпляються до дна або плавають на поверхні води. Господарське значення папоротей невелике. Деякі види - декоративні рослини в оранжереях. Стовбури деревоподібних папоротей служать в тропіках будівельним матеріалом, а їх серцевину, багату крохмалем, використовують в їжу.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2012-02-12T16:01:02Z</dcterms:created>
  <dcterms:modified xsi:type="dcterms:W3CDTF">2012-02-12T19:36:17Z</dcterms:modified>
</cp:coreProperties>
</file>