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1" r:id="rId7"/>
    <p:sldId id="262" r:id="rId8"/>
    <p:sldId id="263" r:id="rId9"/>
    <p:sldId id="264" r:id="rId10"/>
    <p:sldId id="265" r:id="rId11"/>
    <p:sldId id="275" r:id="rId12"/>
    <p:sldId id="266" r:id="rId13"/>
    <p:sldId id="267" r:id="rId14"/>
    <p:sldId id="268" r:id="rId15"/>
    <p:sldId id="269" r:id="rId16"/>
    <p:sldId id="270" r:id="rId17"/>
    <p:sldId id="272" r:id="rId18"/>
    <p:sldId id="273" r:id="rId19"/>
    <p:sldId id="274" r:id="rId20"/>
    <p:sldId id="276" r:id="rId21"/>
    <p:sldId id="277" r:id="rId22"/>
    <p:sldId id="278"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1110" y="-7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ru-RU" smtClean="0"/>
              <a:t>Образец заголовка</a:t>
            </a:r>
            <a:endParaRPr kumimoji="0" lang="en-US"/>
          </a:p>
        </p:txBody>
      </p:sp>
      <p:sp>
        <p:nvSpPr>
          <p:cNvPr id="28" name="Дата 27"/>
          <p:cNvSpPr>
            <a:spLocks noGrp="1"/>
          </p:cNvSpPr>
          <p:nvPr>
            <p:ph type="dt" sz="half" idx="10"/>
          </p:nvPr>
        </p:nvSpPr>
        <p:spPr/>
        <p:txBody>
          <a:bodyPr/>
          <a:lstStyle/>
          <a:p>
            <a:fld id="{14B984FF-3C01-4E6B-ACF7-14A0C11DB967}" type="datetimeFigureOut">
              <a:rPr lang="ru-RU" smtClean="0"/>
              <a:t>05.12.2012</a:t>
            </a:fld>
            <a:endParaRPr lang="ru-RU"/>
          </a:p>
        </p:txBody>
      </p:sp>
      <p:sp>
        <p:nvSpPr>
          <p:cNvPr id="17" name="Нижний колонтитул 16"/>
          <p:cNvSpPr>
            <a:spLocks noGrp="1"/>
          </p:cNvSpPr>
          <p:nvPr>
            <p:ph type="ftr" sz="quarter" idx="11"/>
          </p:nvPr>
        </p:nvSpPr>
        <p:spPr/>
        <p:txBody>
          <a:bodyPr/>
          <a:lstStyle/>
          <a:p>
            <a:endParaRPr lang="ru-RU"/>
          </a:p>
        </p:txBody>
      </p:sp>
      <p:sp>
        <p:nvSpPr>
          <p:cNvPr id="29" name="Номер слайда 28"/>
          <p:cNvSpPr>
            <a:spLocks noGrp="1"/>
          </p:cNvSpPr>
          <p:nvPr>
            <p:ph type="sldNum" sz="quarter" idx="12"/>
          </p:nvPr>
        </p:nvSpPr>
        <p:spPr/>
        <p:txBody>
          <a:bodyPr/>
          <a:lstStyle/>
          <a:p>
            <a:fld id="{71579D68-372D-4A95-8A53-2953C9A35C5E}" type="slidenum">
              <a:rPr lang="ru-RU" smtClean="0"/>
              <a:t>‹#›</a:t>
            </a:fld>
            <a:endParaRPr lang="ru-RU"/>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984FF-3C01-4E6B-ACF7-14A0C11DB967}" type="datetimeFigureOut">
              <a:rPr lang="ru-RU" smtClean="0"/>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984FF-3C01-4E6B-ACF7-14A0C11DB967}" type="datetimeFigureOut">
              <a:rPr lang="ru-RU" smtClean="0"/>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14B984FF-3C01-4E6B-ACF7-14A0C11DB967}" type="datetimeFigureOut">
              <a:rPr lang="ru-RU" smtClean="0"/>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14B984FF-3C01-4E6B-ACF7-14A0C11DB967}" type="datetimeFigureOut">
              <a:rPr lang="ru-RU" smtClean="0"/>
              <a:t>05.12.2012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a:xfrm>
            <a:off x="7924800" y="6416675"/>
            <a:ext cx="762000" cy="365125"/>
          </a:xfrm>
        </p:spPr>
        <p:txBody>
          <a:bodyPr/>
          <a:lstStyle/>
          <a:p>
            <a:fld id="{71579D68-372D-4A95-8A53-2953C9A35C5E}" type="slidenum">
              <a:rPr lang="ru-RU" smtClean="0"/>
              <a:t>‹#›</a:t>
            </a:fld>
            <a:endParaRPr lang="ru-RU"/>
          </a:p>
        </p:txBody>
      </p:sp>
    </p:spTree>
  </p:cSld>
  <p:clrMapOvr>
    <a:overrideClrMapping bg1="dk1" tx1="lt1" bg2="dk2" tx2="lt2" accent1="accent1" accent2="accent2" accent3="accent3" accent4="accent4" accent5="accent5" accent6="accent6" hlink="hlink" folHlink="folHlink"/>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B984FF-3C01-4E6B-ACF7-14A0C11DB967}" type="datetimeFigureOut">
              <a:rPr lang="ru-RU" smtClean="0"/>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nchor="ctr"/>
          <a:lstStyle>
            <a:lvl1pPr>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14B984FF-3C01-4E6B-ACF7-14A0C11DB967}" type="datetimeFigureOut">
              <a:rPr lang="ru-RU" smtClean="0"/>
              <a:t>05.12.2012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14B984FF-3C01-4E6B-ACF7-14A0C11DB967}" type="datetimeFigureOut">
              <a:rPr lang="ru-RU" smtClean="0"/>
              <a:t>05.12.2012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4B984FF-3C01-4E6B-ACF7-14A0C11DB967}" type="datetimeFigureOut">
              <a:rPr lang="ru-RU" smtClean="0"/>
              <a:t>05.12.2012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ru-RU" smtClean="0"/>
              <a:t>Образец заголовка</a:t>
            </a:r>
            <a:endParaRPr kumimoji="0" lang="en-US"/>
          </a:p>
        </p:txBody>
      </p:sp>
      <p:sp>
        <p:nvSpPr>
          <p:cNvPr id="3" name="Текст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14B984FF-3C01-4E6B-ACF7-14A0C11DB967}" type="datetimeFigureOut">
              <a:rPr lang="ru-RU" smtClean="0"/>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4" name="Текст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14B984FF-3C01-4E6B-ACF7-14A0C11DB967}" type="datetimeFigureOut">
              <a:rPr lang="ru-RU" smtClean="0"/>
              <a:t>05.12.2012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1579D68-372D-4A95-8A53-2953C9A35C5E}" type="slidenum">
              <a:rPr lang="ru-RU" smtClean="0"/>
              <a:t>‹#›</a:t>
            </a:fld>
            <a:endParaRPr lang="ru-RU"/>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4B984FF-3C01-4E6B-ACF7-14A0C11DB967}" type="datetimeFigureOut">
              <a:rPr lang="ru-RU" smtClean="0"/>
              <a:t>05.12.2012</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71579D68-372D-4A95-8A53-2953C9A35C5E}"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med">
    <p:fade thruBlk="1"/>
  </p:transition>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9.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comunidade.sol.pt/" TargetMode="External"/><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hyperlink" Target="http://www.timetravel-britain.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274638"/>
            <a:ext cx="8229600" cy="5583254"/>
          </a:xfrm>
        </p:spPr>
        <p:txBody>
          <a:bodyPr/>
          <a:lstStyle/>
          <a:p>
            <a:r>
              <a:rPr lang="en-US" dirty="0" err="1" smtClean="0"/>
              <a:t>Prezentation</a:t>
            </a:r>
            <a:r>
              <a:rPr lang="en-US" dirty="0" smtClean="0"/>
              <a:t/>
            </a:r>
            <a:br>
              <a:rPr lang="en-US" dirty="0" smtClean="0"/>
            </a:br>
            <a:r>
              <a:rPr lang="en-US" dirty="0" smtClean="0"/>
              <a:t>Topic: Oxford</a:t>
            </a:r>
            <a:br>
              <a:rPr lang="en-US" dirty="0" smtClean="0"/>
            </a:br>
            <a:r>
              <a:rPr lang="en-US" dirty="0" smtClean="0"/>
              <a:t>Form 10-a</a:t>
            </a:r>
            <a:br>
              <a:rPr lang="en-US" dirty="0" smtClean="0"/>
            </a:br>
            <a:r>
              <a:rPr lang="en-US" dirty="0" smtClean="0"/>
              <a:t>School 3</a:t>
            </a:r>
            <a:br>
              <a:rPr lang="en-US" dirty="0" smtClean="0"/>
            </a:br>
            <a:r>
              <a:rPr lang="en-US" dirty="0" smtClean="0"/>
              <a:t>Valeria Vasiljeva</a:t>
            </a:r>
            <a:br>
              <a:rPr lang="en-US" dirty="0" smtClean="0"/>
            </a:br>
            <a:endParaRPr lang="ru-RU" dirty="0"/>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Лера\Оксфорд\3.jpg"/>
          <p:cNvPicPr>
            <a:picLocks noChangeAspect="1" noChangeArrowheads="1"/>
          </p:cNvPicPr>
          <p:nvPr/>
        </p:nvPicPr>
        <p:blipFill>
          <a:blip r:embed="rId2" cstate="print"/>
          <a:srcRect/>
          <a:stretch>
            <a:fillRect/>
          </a:stretch>
        </p:blipFill>
        <p:spPr bwMode="auto">
          <a:xfrm>
            <a:off x="0" y="-1"/>
            <a:ext cx="9144000" cy="6858001"/>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4" name="Picture 3" descr="D:\Лера\Оксфорд\3674246813_68cf5edd74_o.jpg"/>
          <p:cNvPicPr>
            <a:picLocks noChangeAspect="1" noChangeArrowheads="1"/>
          </p:cNvPicPr>
          <p:nvPr/>
        </p:nvPicPr>
        <p:blipFill>
          <a:blip r:embed="rId2" cstate="print"/>
          <a:srcRect/>
          <a:stretch>
            <a:fillRect/>
          </a:stretch>
        </p:blipFill>
        <p:spPr bwMode="auto">
          <a:xfrm>
            <a:off x="0" y="1"/>
            <a:ext cx="9144000" cy="6857999"/>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одержимое 6"/>
          <p:cNvSpPr>
            <a:spLocks noGrp="1"/>
          </p:cNvSpPr>
          <p:nvPr>
            <p:ph idx="1"/>
          </p:nvPr>
        </p:nvSpPr>
        <p:spPr>
          <a:xfrm>
            <a:off x="142844" y="142852"/>
            <a:ext cx="8786874" cy="1857388"/>
          </a:xfrm>
        </p:spPr>
        <p:txBody>
          <a:bodyPr>
            <a:normAutofit fontScale="92500"/>
          </a:bodyPr>
          <a:lstStyle/>
          <a:p>
            <a:r>
              <a:rPr lang="en-US" dirty="0" smtClean="0"/>
              <a:t>The </a:t>
            </a:r>
            <a:r>
              <a:rPr lang="en-US" b="1" dirty="0" smtClean="0"/>
              <a:t>Oxford University Parks</a:t>
            </a:r>
            <a:r>
              <a:rPr lang="en-US" dirty="0" smtClean="0"/>
              <a:t> is one large parkland area slightly northeast of the Oxford city centre in England. It is open to the public during the day, and has beautiful gardens, large sports fields, and rare and exotic plants.</a:t>
            </a:r>
            <a:endParaRPr lang="ru-RU" dirty="0" smtClean="0"/>
          </a:p>
          <a:p>
            <a:endParaRPr lang="ru-RU" dirty="0"/>
          </a:p>
        </p:txBody>
      </p:sp>
      <p:pic>
        <p:nvPicPr>
          <p:cNvPr id="9218" name="Picture 2" descr="D:\Лера\Оксфорд\14.jpg"/>
          <p:cNvPicPr>
            <a:picLocks noChangeAspect="1" noChangeArrowheads="1"/>
          </p:cNvPicPr>
          <p:nvPr/>
        </p:nvPicPr>
        <p:blipFill>
          <a:blip r:embed="rId2" cstate="print"/>
          <a:srcRect/>
          <a:stretch>
            <a:fillRect/>
          </a:stretch>
        </p:blipFill>
        <p:spPr bwMode="auto">
          <a:xfrm>
            <a:off x="357158" y="1857364"/>
            <a:ext cx="8358246" cy="4833971"/>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42844" y="214290"/>
            <a:ext cx="8858312" cy="1500198"/>
          </a:xfrm>
        </p:spPr>
        <p:txBody>
          <a:bodyPr>
            <a:normAutofit fontScale="92500"/>
          </a:bodyPr>
          <a:lstStyle/>
          <a:p>
            <a:r>
              <a:rPr lang="en-US" b="1" i="1" dirty="0" smtClean="0"/>
              <a:t>The Headington Shark</a:t>
            </a:r>
            <a:r>
              <a:rPr lang="en-US" dirty="0" smtClean="0"/>
              <a:t> is a sculpture situated at 2 New High Street, Headington, Oxford, England, depicting a shark embedded head-first in the roof of the house.</a:t>
            </a:r>
            <a:endParaRPr lang="ru-RU" dirty="0" smtClean="0"/>
          </a:p>
          <a:p>
            <a:endParaRPr lang="ru-RU" dirty="0"/>
          </a:p>
        </p:txBody>
      </p:sp>
      <p:pic>
        <p:nvPicPr>
          <p:cNvPr id="10243" name="Picture 3" descr="D:\Лера\Оксфорд\headingtonSharkSUM_2093041i.jpg"/>
          <p:cNvPicPr>
            <a:picLocks noChangeAspect="1" noChangeArrowheads="1"/>
          </p:cNvPicPr>
          <p:nvPr/>
        </p:nvPicPr>
        <p:blipFill>
          <a:blip r:embed="rId2" cstate="print"/>
          <a:srcRect/>
          <a:stretch>
            <a:fillRect/>
          </a:stretch>
        </p:blipFill>
        <p:spPr bwMode="auto">
          <a:xfrm>
            <a:off x="642910" y="1571612"/>
            <a:ext cx="7874000" cy="49276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86874" cy="928694"/>
          </a:xfrm>
        </p:spPr>
        <p:txBody>
          <a:bodyPr>
            <a:normAutofit lnSpcReduction="10000"/>
          </a:bodyPr>
          <a:lstStyle/>
          <a:p>
            <a:r>
              <a:rPr lang="de-DE" b="1" dirty="0" smtClean="0"/>
              <a:t>Christ Church </a:t>
            </a:r>
            <a:r>
              <a:rPr lang="de-DE" b="1" dirty="0" smtClean="0"/>
              <a:t>College - </a:t>
            </a:r>
            <a:r>
              <a:rPr lang="en-US" dirty="0" smtClean="0"/>
              <a:t>one of the most famous, beautiful and richest colleges of Oxford. </a:t>
            </a:r>
            <a:endParaRPr lang="ru-RU" dirty="0"/>
          </a:p>
        </p:txBody>
      </p:sp>
      <p:pic>
        <p:nvPicPr>
          <p:cNvPr id="11266" name="Picture 2" descr="D:\Лера\Оксфорд\Колледж Christ Church.jpg"/>
          <p:cNvPicPr>
            <a:picLocks noChangeAspect="1" noChangeArrowheads="1"/>
          </p:cNvPicPr>
          <p:nvPr/>
        </p:nvPicPr>
        <p:blipFill>
          <a:blip r:embed="rId2" cstate="print"/>
          <a:srcRect/>
          <a:stretch>
            <a:fillRect/>
          </a:stretch>
        </p:blipFill>
        <p:spPr bwMode="auto">
          <a:xfrm>
            <a:off x="214282" y="1071546"/>
            <a:ext cx="8572560" cy="5500726"/>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descr="D:\Лера\Оксфорд\131894616.jpg"/>
          <p:cNvPicPr>
            <a:picLocks noChangeAspect="1" noChangeArrowheads="1"/>
          </p:cNvPicPr>
          <p:nvPr/>
        </p:nvPicPr>
        <p:blipFill>
          <a:blip r:embed="rId2" cstate="print"/>
          <a:srcRect/>
          <a:stretch>
            <a:fillRect/>
          </a:stretch>
        </p:blipFill>
        <p:spPr bwMode="auto">
          <a:xfrm>
            <a:off x="0" y="-1"/>
            <a:ext cx="9144000" cy="6858001"/>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D:\Лера\Оксфорд\19.jpg"/>
          <p:cNvPicPr>
            <a:picLocks noChangeAspect="1" noChangeArrowheads="1"/>
          </p:cNvPicPr>
          <p:nvPr/>
        </p:nvPicPr>
        <p:blipFill>
          <a:blip r:embed="rId2" cstate="print"/>
          <a:srcRect/>
          <a:stretch>
            <a:fillRect/>
          </a:stretch>
        </p:blipFill>
        <p:spPr bwMode="auto">
          <a:xfrm>
            <a:off x="0" y="0"/>
            <a:ext cx="9144000" cy="6858000"/>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Лера\Оксфорд\2.jpg"/>
          <p:cNvPicPr>
            <a:picLocks noChangeAspect="1" noChangeArrowheads="1"/>
          </p:cNvPicPr>
          <p:nvPr/>
        </p:nvPicPr>
        <p:blipFill>
          <a:blip r:embed="rId2" cstate="print"/>
          <a:srcRect/>
          <a:stretch>
            <a:fillRect/>
          </a:stretch>
        </p:blipFill>
        <p:spPr bwMode="auto">
          <a:xfrm>
            <a:off x="0" y="0"/>
            <a:ext cx="5357818" cy="3071834"/>
          </a:xfrm>
          <a:prstGeom prst="rect">
            <a:avLst/>
          </a:prstGeom>
          <a:ln>
            <a:noFill/>
          </a:ln>
          <a:effectLst>
            <a:outerShdw blurRad="190500" algn="tl" rotWithShape="0">
              <a:srgbClr val="000000">
                <a:alpha val="70000"/>
              </a:srgbClr>
            </a:outerShdw>
          </a:effectLst>
        </p:spPr>
      </p:pic>
      <p:pic>
        <p:nvPicPr>
          <p:cNvPr id="15363" name="Picture 3" descr="D:\Лера\Оксфорд\medium_5efd71cb878fca8fae3dad6722664513.jpeg"/>
          <p:cNvPicPr>
            <a:picLocks noChangeAspect="1" noChangeArrowheads="1"/>
          </p:cNvPicPr>
          <p:nvPr/>
        </p:nvPicPr>
        <p:blipFill>
          <a:blip r:embed="rId3" cstate="print"/>
          <a:srcRect/>
          <a:stretch>
            <a:fillRect/>
          </a:stretch>
        </p:blipFill>
        <p:spPr bwMode="auto">
          <a:xfrm>
            <a:off x="0" y="3071810"/>
            <a:ext cx="5357818" cy="3786190"/>
          </a:xfrm>
          <a:prstGeom prst="rect">
            <a:avLst/>
          </a:prstGeom>
          <a:ln>
            <a:noFill/>
          </a:ln>
          <a:effectLst>
            <a:outerShdw blurRad="190500" algn="tl" rotWithShape="0">
              <a:srgbClr val="000000">
                <a:alpha val="70000"/>
              </a:srgbClr>
            </a:outerShdw>
          </a:effectLst>
        </p:spPr>
      </p:pic>
      <p:sp>
        <p:nvSpPr>
          <p:cNvPr id="9" name="Содержимое 8"/>
          <p:cNvSpPr>
            <a:spLocks noGrp="1"/>
          </p:cNvSpPr>
          <p:nvPr>
            <p:ph idx="1"/>
          </p:nvPr>
        </p:nvSpPr>
        <p:spPr>
          <a:xfrm>
            <a:off x="5500694" y="1428736"/>
            <a:ext cx="3500462" cy="5166376"/>
          </a:xfrm>
        </p:spPr>
        <p:txBody>
          <a:bodyPr/>
          <a:lstStyle/>
          <a:p>
            <a:r>
              <a:rPr lang="en-US" dirty="0" smtClean="0"/>
              <a:t>You can imagine what it looks like thanks to the Harry Potter films: scenes of lunch with students and teachers of Hogwarts </a:t>
            </a:r>
            <a:r>
              <a:rPr lang="en-US" dirty="0" smtClean="0"/>
              <a:t>were </a:t>
            </a:r>
            <a:r>
              <a:rPr lang="en-US" dirty="0" smtClean="0"/>
              <a:t>filmed here.</a:t>
            </a:r>
            <a:endParaRPr lang="ru-RU" dirty="0" smtClean="0"/>
          </a:p>
          <a:p>
            <a:endParaRPr lang="ru-RU" dirty="0"/>
          </a:p>
        </p:txBody>
      </p:sp>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Лера\Оксфорд\3674245183_9fba05be1d_o.jpg"/>
          <p:cNvPicPr>
            <a:picLocks noChangeAspect="1" noChangeArrowheads="1"/>
          </p:cNvPicPr>
          <p:nvPr/>
        </p:nvPicPr>
        <p:blipFill>
          <a:blip r:embed="rId2" cstate="print"/>
          <a:srcRect/>
          <a:stretch>
            <a:fillRect/>
          </a:stretch>
        </p:blipFill>
        <p:spPr bwMode="auto">
          <a:xfrm>
            <a:off x="0" y="0"/>
            <a:ext cx="5000628" cy="3357562"/>
          </a:xfrm>
          <a:prstGeom prst="rect">
            <a:avLst/>
          </a:prstGeom>
          <a:ln>
            <a:noFill/>
          </a:ln>
          <a:effectLst>
            <a:outerShdw blurRad="190500" algn="tl" rotWithShape="0">
              <a:srgbClr val="000000">
                <a:alpha val="70000"/>
              </a:srgbClr>
            </a:outerShdw>
          </a:effectLst>
        </p:spPr>
      </p:pic>
      <p:pic>
        <p:nvPicPr>
          <p:cNvPr id="3" name="Picture 5" descr="D:\Лера\Оксфорд\inet_harry_02.jpg"/>
          <p:cNvPicPr>
            <a:picLocks noChangeAspect="1" noChangeArrowheads="1"/>
          </p:cNvPicPr>
          <p:nvPr/>
        </p:nvPicPr>
        <p:blipFill>
          <a:blip r:embed="rId3" cstate="print"/>
          <a:srcRect/>
          <a:stretch>
            <a:fillRect/>
          </a:stretch>
        </p:blipFill>
        <p:spPr bwMode="auto">
          <a:xfrm>
            <a:off x="0" y="3357562"/>
            <a:ext cx="5000628" cy="3500438"/>
          </a:xfrm>
          <a:prstGeom prst="rect">
            <a:avLst/>
          </a:prstGeom>
          <a:ln>
            <a:noFill/>
          </a:ln>
          <a:effectLst>
            <a:outerShdw blurRad="190500" algn="tl" rotWithShape="0">
              <a:srgbClr val="000000">
                <a:alpha val="70000"/>
              </a:srgbClr>
            </a:outerShdw>
          </a:effectLst>
        </p:spPr>
      </p:pic>
      <p:pic>
        <p:nvPicPr>
          <p:cNvPr id="4" name="Picture 2" descr="D:\Лера\Оксфорд\4 (1).jpg"/>
          <p:cNvPicPr>
            <a:picLocks noChangeAspect="1" noChangeArrowheads="1"/>
          </p:cNvPicPr>
          <p:nvPr/>
        </p:nvPicPr>
        <p:blipFill>
          <a:blip r:embed="rId4" cstate="print"/>
          <a:srcRect/>
          <a:stretch>
            <a:fillRect/>
          </a:stretch>
        </p:blipFill>
        <p:spPr bwMode="auto">
          <a:xfrm>
            <a:off x="5000628" y="0"/>
            <a:ext cx="4143372" cy="6858000"/>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214290"/>
            <a:ext cx="8715404" cy="1285884"/>
          </a:xfrm>
        </p:spPr>
        <p:txBody>
          <a:bodyPr>
            <a:normAutofit fontScale="85000" lnSpcReduction="20000"/>
          </a:bodyPr>
          <a:lstStyle/>
          <a:p>
            <a:r>
              <a:rPr lang="en-US" dirty="0" smtClean="0"/>
              <a:t>Charles Dodgson - known under the nickname Lewis Carroll - studied and later taught </a:t>
            </a:r>
            <a:r>
              <a:rPr lang="en-US" dirty="0" smtClean="0"/>
              <a:t>here. </a:t>
            </a:r>
            <a:r>
              <a:rPr lang="en-US" dirty="0" smtClean="0"/>
              <a:t>Opposite the gate leading to the college across the street is another </a:t>
            </a:r>
            <a:r>
              <a:rPr lang="en-US" dirty="0" smtClean="0"/>
              <a:t>attraction - a </a:t>
            </a:r>
            <a:r>
              <a:rPr lang="en-US" dirty="0" smtClean="0"/>
              <a:t>famous shop </a:t>
            </a:r>
            <a:r>
              <a:rPr lang="en-US" b="1" dirty="0" smtClean="0"/>
              <a:t>"Alice's Shop"</a:t>
            </a:r>
            <a:r>
              <a:rPr lang="en-US" dirty="0" smtClean="0"/>
              <a:t>. </a:t>
            </a:r>
            <a:endParaRPr lang="ru-RU" dirty="0" smtClean="0"/>
          </a:p>
          <a:p>
            <a:endParaRPr lang="en-US" dirty="0" smtClean="0"/>
          </a:p>
        </p:txBody>
      </p:sp>
      <p:pic>
        <p:nvPicPr>
          <p:cNvPr id="16386" name="Picture 2" descr="D:\Лера\Оксфорд\15.jpg"/>
          <p:cNvPicPr>
            <a:picLocks noChangeAspect="1" noChangeArrowheads="1"/>
          </p:cNvPicPr>
          <p:nvPr/>
        </p:nvPicPr>
        <p:blipFill>
          <a:blip r:embed="rId2" cstate="print"/>
          <a:srcRect/>
          <a:stretch>
            <a:fillRect/>
          </a:stretch>
        </p:blipFill>
        <p:spPr bwMode="auto">
          <a:xfrm>
            <a:off x="214282" y="1571612"/>
            <a:ext cx="8715436" cy="5076825"/>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858312" cy="642942"/>
          </a:xfrm>
        </p:spPr>
        <p:txBody>
          <a:bodyPr>
            <a:noAutofit/>
          </a:bodyPr>
          <a:lstStyle/>
          <a:p>
            <a:r>
              <a:rPr lang="en-US" sz="3200" dirty="0" smtClean="0"/>
              <a:t>Oxford is a </a:t>
            </a:r>
            <a:r>
              <a:rPr lang="en-US" sz="3200" dirty="0" smtClean="0"/>
              <a:t>city</a:t>
            </a:r>
            <a:r>
              <a:rPr lang="en-US" sz="3200" dirty="0" smtClean="0"/>
              <a:t> in central </a:t>
            </a:r>
            <a:r>
              <a:rPr lang="en-US" sz="3200" dirty="0" smtClean="0"/>
              <a:t>southern England. </a:t>
            </a:r>
            <a:endParaRPr lang="ru-RU" sz="3200" dirty="0"/>
          </a:p>
        </p:txBody>
      </p:sp>
      <p:pic>
        <p:nvPicPr>
          <p:cNvPr id="4" name="Содержимое 3" descr="3674240349_afd6b92bbf_o.jpg"/>
          <p:cNvPicPr>
            <a:picLocks noGrp="1" noChangeAspect="1"/>
          </p:cNvPicPr>
          <p:nvPr>
            <p:ph idx="1"/>
          </p:nvPr>
        </p:nvPicPr>
        <p:blipFill>
          <a:blip r:embed="rId2" cstate="print"/>
          <a:stretch>
            <a:fillRect/>
          </a:stretch>
        </p:blipFill>
        <p:spPr>
          <a:xfrm>
            <a:off x="357158" y="928670"/>
            <a:ext cx="8429684" cy="5715040"/>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p:txBody>
          <a:bodyPr/>
          <a:lstStyle/>
          <a:p>
            <a:endParaRPr lang="ru-RU"/>
          </a:p>
        </p:txBody>
      </p:sp>
      <p:pic>
        <p:nvPicPr>
          <p:cNvPr id="17411" name="Picture 3" descr="D:\Лера\Оксфорд\Задние ворота Оксфордского университета..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D:\Лера\Оксфорд\3674247523_5eb68b7c5e_o.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D:\Лера\Оксфорд\9.jpg"/>
          <p:cNvPicPr>
            <a:picLocks noChangeAspect="1" noChangeArrowheads="1"/>
          </p:cNvPicPr>
          <p:nvPr/>
        </p:nvPicPr>
        <p:blipFill>
          <a:blip r:embed="rId2" cstate="print"/>
          <a:srcRect/>
          <a:stretch>
            <a:fillRect/>
          </a:stretch>
        </p:blipFill>
        <p:spPr bwMode="auto">
          <a:xfrm>
            <a:off x="214281" y="214290"/>
            <a:ext cx="4279583" cy="6429420"/>
          </a:xfrm>
          <a:prstGeom prst="rect">
            <a:avLst/>
          </a:prstGeom>
          <a:noFill/>
        </p:spPr>
      </p:pic>
      <p:sp>
        <p:nvSpPr>
          <p:cNvPr id="4" name="Содержимое 3"/>
          <p:cNvSpPr>
            <a:spLocks noGrp="1"/>
          </p:cNvSpPr>
          <p:nvPr>
            <p:ph idx="1"/>
          </p:nvPr>
        </p:nvSpPr>
        <p:spPr>
          <a:xfrm>
            <a:off x="4500562" y="1857364"/>
            <a:ext cx="4429156" cy="4786346"/>
          </a:xfrm>
        </p:spPr>
        <p:txBody>
          <a:bodyPr/>
          <a:lstStyle/>
          <a:p>
            <a:r>
              <a:rPr lang="de-DE" dirty="0" smtClean="0"/>
              <a:t>References</a:t>
            </a:r>
          </a:p>
          <a:p>
            <a:pPr>
              <a:buNone/>
            </a:pPr>
            <a:r>
              <a:rPr lang="de-DE" dirty="0" smtClean="0">
                <a:hlinkClick r:id="rId3"/>
              </a:rPr>
              <a:t>http://en.wikipedia.org</a:t>
            </a:r>
          </a:p>
          <a:p>
            <a:pPr>
              <a:buNone/>
            </a:pPr>
            <a:r>
              <a:rPr lang="de-DE" dirty="0" smtClean="0">
                <a:hlinkClick r:id="rId3"/>
              </a:rPr>
              <a:t>http</a:t>
            </a:r>
            <a:r>
              <a:rPr lang="de-DE" dirty="0" smtClean="0">
                <a:hlinkClick r:id="rId3"/>
              </a:rPr>
              <a:t>://</a:t>
            </a:r>
            <a:r>
              <a:rPr lang="de-DE" dirty="0" smtClean="0">
                <a:hlinkClick r:id="rId3"/>
              </a:rPr>
              <a:t>comunidade.sol.pt</a:t>
            </a:r>
            <a:endParaRPr lang="de-DE" dirty="0" smtClean="0"/>
          </a:p>
          <a:p>
            <a:pPr>
              <a:buNone/>
            </a:pPr>
            <a:r>
              <a:rPr lang="de-DE" dirty="0" smtClean="0">
                <a:hlinkClick r:id="rId4"/>
              </a:rPr>
              <a:t>http://</a:t>
            </a:r>
            <a:r>
              <a:rPr lang="de-DE" dirty="0" smtClean="0">
                <a:hlinkClick r:id="rId4"/>
              </a:rPr>
              <a:t>www.timetravel-britain.com</a:t>
            </a:r>
            <a:endParaRPr lang="de-DE" dirty="0" smtClean="0"/>
          </a:p>
          <a:p>
            <a:pPr>
              <a:buNone/>
            </a:pPr>
            <a:endParaRPr lang="ru-RU" dirty="0"/>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286380" y="357166"/>
            <a:ext cx="3714776" cy="5952194"/>
          </a:xfrm>
        </p:spPr>
        <p:txBody>
          <a:bodyPr>
            <a:normAutofit fontScale="92500" lnSpcReduction="10000"/>
          </a:bodyPr>
          <a:lstStyle/>
          <a:p>
            <a:r>
              <a:rPr lang="en-US" dirty="0" smtClean="0"/>
              <a:t>The city is known for being </a:t>
            </a:r>
            <a:r>
              <a:rPr lang="en-US" dirty="0" smtClean="0"/>
              <a:t>a university town</a:t>
            </a:r>
            <a:r>
              <a:rPr lang="en-US" dirty="0" smtClean="0"/>
              <a:t> as home of the </a:t>
            </a:r>
            <a:r>
              <a:rPr lang="en-US" sz="3500" dirty="0" smtClean="0"/>
              <a:t>University of Oxford</a:t>
            </a:r>
            <a:r>
              <a:rPr lang="en-US" dirty="0" smtClean="0"/>
              <a:t>, </a:t>
            </a:r>
            <a:r>
              <a:rPr lang="en-US" dirty="0" smtClean="0"/>
              <a:t>the oldest university in the country and the English-speaking world</a:t>
            </a:r>
            <a:r>
              <a:rPr lang="ru-RU" dirty="0" smtClean="0"/>
              <a:t> </a:t>
            </a:r>
            <a:r>
              <a:rPr lang="en-US" dirty="0" smtClean="0"/>
              <a:t>and one of the most famous and prestigious higher education institutions of the world.  </a:t>
            </a:r>
            <a:endParaRPr lang="ru-RU" dirty="0" smtClean="0"/>
          </a:p>
          <a:p>
            <a:endParaRPr lang="ru-RU" dirty="0"/>
          </a:p>
        </p:txBody>
      </p:sp>
      <p:pic>
        <p:nvPicPr>
          <p:cNvPr id="1026" name="Picture 2" descr="D:\Лера\Оксфорд\oxford-4.JPG"/>
          <p:cNvPicPr>
            <a:picLocks noChangeAspect="1" noChangeArrowheads="1"/>
          </p:cNvPicPr>
          <p:nvPr/>
        </p:nvPicPr>
        <p:blipFill>
          <a:blip r:embed="rId2" cstate="print"/>
          <a:srcRect/>
          <a:stretch>
            <a:fillRect/>
          </a:stretch>
        </p:blipFill>
        <p:spPr bwMode="auto">
          <a:xfrm>
            <a:off x="428596" y="428604"/>
            <a:ext cx="5286412" cy="5519749"/>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28596" y="142852"/>
            <a:ext cx="8229600" cy="1971676"/>
          </a:xfrm>
        </p:spPr>
        <p:txBody>
          <a:bodyPr/>
          <a:lstStyle/>
          <a:p>
            <a:r>
              <a:rPr lang="en-US" dirty="0" smtClean="0"/>
              <a:t>Buildings in Oxford demonstrate an example of every English architectural period since the arrival of the Saxons, including the iconic, mid-18th-century </a:t>
            </a:r>
            <a:r>
              <a:rPr lang="en-US" sz="3200" dirty="0" smtClean="0"/>
              <a:t>Radcliffe Camera</a:t>
            </a:r>
            <a:r>
              <a:rPr lang="en-US" dirty="0" smtClean="0"/>
              <a:t>. </a:t>
            </a:r>
            <a:endParaRPr lang="ru-RU" dirty="0" smtClean="0"/>
          </a:p>
          <a:p>
            <a:endParaRPr lang="ru-RU" dirty="0"/>
          </a:p>
        </p:txBody>
      </p:sp>
      <p:pic>
        <p:nvPicPr>
          <p:cNvPr id="2050" name="Picture 2" descr="D:\Лера\Оксфорд\img55b.jpg"/>
          <p:cNvPicPr>
            <a:picLocks noChangeAspect="1" noChangeArrowheads="1"/>
          </p:cNvPicPr>
          <p:nvPr/>
        </p:nvPicPr>
        <p:blipFill>
          <a:blip r:embed="rId2" cstate="print"/>
          <a:srcRect/>
          <a:stretch>
            <a:fillRect/>
          </a:stretch>
        </p:blipFill>
        <p:spPr bwMode="auto">
          <a:xfrm>
            <a:off x="571472" y="2000240"/>
            <a:ext cx="8143932" cy="4643470"/>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1643074"/>
          </a:xfrm>
        </p:spPr>
        <p:txBody>
          <a:bodyPr>
            <a:normAutofit fontScale="85000" lnSpcReduction="10000"/>
          </a:bodyPr>
          <a:lstStyle/>
          <a:p>
            <a:endParaRPr lang="en-US" dirty="0" smtClean="0"/>
          </a:p>
          <a:p>
            <a:r>
              <a:rPr lang="en-US" sz="3300" i="1" dirty="0" smtClean="0"/>
              <a:t>Blackwell's </a:t>
            </a:r>
            <a:r>
              <a:rPr lang="en-US" sz="3300" i="1" dirty="0" smtClean="0"/>
              <a:t>Bookshop</a:t>
            </a:r>
            <a:r>
              <a:rPr lang="en-US" dirty="0" smtClean="0"/>
              <a:t> is a large bookshop which claims the largest single room devoted to book sales in the whole of Europe, the cavernous Norrington Room (10,000 sq ft).</a:t>
            </a:r>
            <a:endParaRPr lang="ru-RU" dirty="0" smtClean="0"/>
          </a:p>
          <a:p>
            <a:endParaRPr lang="ru-RU" dirty="0"/>
          </a:p>
        </p:txBody>
      </p:sp>
      <p:pic>
        <p:nvPicPr>
          <p:cNvPr id="3074" name="Picture 2" descr="D:\Лера\Оксфорд\3675051676_c94ef5c6ef_o.jpg"/>
          <p:cNvPicPr>
            <a:picLocks noChangeAspect="1" noChangeArrowheads="1"/>
          </p:cNvPicPr>
          <p:nvPr/>
        </p:nvPicPr>
        <p:blipFill>
          <a:blip r:embed="rId2" cstate="print"/>
          <a:srcRect/>
          <a:stretch>
            <a:fillRect/>
          </a:stretch>
        </p:blipFill>
        <p:spPr bwMode="auto">
          <a:xfrm>
            <a:off x="357158" y="1857364"/>
            <a:ext cx="8286808" cy="4857784"/>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71472" y="142852"/>
            <a:ext cx="8229600" cy="1614486"/>
          </a:xfrm>
        </p:spPr>
        <p:txBody>
          <a:bodyPr>
            <a:normAutofit fontScale="92500"/>
          </a:bodyPr>
          <a:lstStyle/>
          <a:p>
            <a:r>
              <a:rPr lang="en-US" sz="3600" dirty="0" smtClean="0"/>
              <a:t>Modern Art Oxford</a:t>
            </a:r>
            <a:r>
              <a:rPr lang="en-US" dirty="0" smtClean="0"/>
              <a:t> is an art gallery established in 1965 in Oxford, England. From 1965 to 2002, it was called The Museum of Modern Art, Oxford.</a:t>
            </a:r>
            <a:endParaRPr lang="ru-RU" dirty="0" smtClean="0"/>
          </a:p>
          <a:p>
            <a:endParaRPr lang="ru-RU" dirty="0" smtClean="0"/>
          </a:p>
        </p:txBody>
      </p:sp>
      <p:pic>
        <p:nvPicPr>
          <p:cNvPr id="4099" name="Picture 3" descr="D:\Лера\Оксфорд\86595_original.jpg"/>
          <p:cNvPicPr>
            <a:picLocks noChangeAspect="1" noChangeArrowheads="1"/>
          </p:cNvPicPr>
          <p:nvPr/>
        </p:nvPicPr>
        <p:blipFill>
          <a:blip r:embed="rId2" cstate="print"/>
          <a:srcRect/>
          <a:stretch>
            <a:fillRect/>
          </a:stretch>
        </p:blipFill>
        <p:spPr bwMode="auto">
          <a:xfrm>
            <a:off x="928662" y="1857364"/>
            <a:ext cx="7286676" cy="4819644"/>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1. Michael Sailstorfer, Wolken, 2010. Photography by Achim Kukulies.jpg"/>
          <p:cNvPicPr>
            <a:picLocks noGrp="1" noChangeAspect="1"/>
          </p:cNvPicPr>
          <p:nvPr>
            <p:ph idx="1"/>
          </p:nvPr>
        </p:nvPicPr>
        <p:blipFill>
          <a:blip r:embed="rId2" cstate="print"/>
          <a:stretch>
            <a:fillRect/>
          </a:stretch>
        </p:blipFill>
        <p:spPr>
          <a:xfrm>
            <a:off x="285720" y="214290"/>
            <a:ext cx="8572560" cy="6429420"/>
          </a:xfrm>
          <a:prstGeom prst="rect">
            <a:avLst/>
          </a:prstGeom>
          <a:ln>
            <a:noFill/>
          </a:ln>
          <a:effectLst>
            <a:outerShdw blurRad="190500" algn="tl" rotWithShape="0">
              <a:srgbClr val="000000">
                <a:alpha val="70000"/>
              </a:srgbClr>
            </a:outerShdw>
          </a:effectLst>
        </p:spPr>
      </p:pic>
      <p:pic>
        <p:nvPicPr>
          <p:cNvPr id="5123" name="Picture 3" descr="D:\Лера\Оксфорд\86464_640.jpg"/>
          <p:cNvPicPr>
            <a:picLocks noChangeAspect="1" noChangeArrowheads="1"/>
          </p:cNvPicPr>
          <p:nvPr/>
        </p:nvPicPr>
        <p:blipFill>
          <a:blip r:embed="rId3" cstate="print"/>
          <a:srcRect/>
          <a:stretch>
            <a:fillRect/>
          </a:stretch>
        </p:blipFill>
        <p:spPr bwMode="auto">
          <a:xfrm>
            <a:off x="547617" y="410712"/>
            <a:ext cx="8096349" cy="6018684"/>
          </a:xfrm>
          <a:prstGeom prst="rect">
            <a:avLst/>
          </a:prstGeom>
          <a:ln>
            <a:noFill/>
          </a:ln>
          <a:effectLst>
            <a:outerShdw blurRad="190500" algn="tl" rotWithShape="0">
              <a:srgbClr val="000000">
                <a:alpha val="70000"/>
              </a:srgbClr>
            </a:outerShdw>
          </a:effectLst>
        </p:spPr>
      </p:pic>
      <p:pic>
        <p:nvPicPr>
          <p:cNvPr id="5124" name="Picture 4" descr="D:\Лера\Оксфорд\254838_10151157094032308_1109573346_n.jpg"/>
          <p:cNvPicPr>
            <a:picLocks noChangeAspect="1" noChangeArrowheads="1"/>
          </p:cNvPicPr>
          <p:nvPr/>
        </p:nvPicPr>
        <p:blipFill>
          <a:blip r:embed="rId4" cstate="print"/>
          <a:srcRect/>
          <a:stretch>
            <a:fillRect/>
          </a:stretch>
        </p:blipFill>
        <p:spPr bwMode="auto">
          <a:xfrm>
            <a:off x="714348" y="642918"/>
            <a:ext cx="7715304" cy="5652664"/>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5123"/>
                                        </p:tgtEl>
                                        <p:attrNameLst>
                                          <p:attrName>style.visibility</p:attrName>
                                        </p:attrNameLst>
                                      </p:cBhvr>
                                      <p:to>
                                        <p:strVal val="visible"/>
                                      </p:to>
                                    </p:set>
                                    <p:animEffect transition="in" filter="strips(downLeft)">
                                      <p:cBhvr>
                                        <p:cTn id="7" dur="1000"/>
                                        <p:tgtEl>
                                          <p:spTgt spid="51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fade">
                                      <p:cBhvr>
                                        <p:cTn id="12" dur="10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1643074"/>
          </a:xfrm>
        </p:spPr>
        <p:txBody>
          <a:bodyPr/>
          <a:lstStyle/>
          <a:p>
            <a:r>
              <a:rPr lang="en-US" dirty="0" smtClean="0"/>
              <a:t>The </a:t>
            </a:r>
            <a:r>
              <a:rPr lang="en-US" b="1" dirty="0" smtClean="0"/>
              <a:t>Pitt Rivers Museum</a:t>
            </a:r>
            <a:r>
              <a:rPr lang="en-US" dirty="0" smtClean="0"/>
              <a:t> is a museum displaying the archaeological and anthropological collections of the University of Oxford in Oxford, England.</a:t>
            </a:r>
            <a:endParaRPr lang="ru-RU" dirty="0" smtClean="0"/>
          </a:p>
          <a:p>
            <a:endParaRPr lang="ru-RU" dirty="0"/>
          </a:p>
        </p:txBody>
      </p:sp>
      <p:pic>
        <p:nvPicPr>
          <p:cNvPr id="6146" name="Picture 2" descr="D:\Лера\Оксфорд\Pitt Rivers Conference March 2011 142.jpg"/>
          <p:cNvPicPr>
            <a:picLocks noChangeAspect="1" noChangeArrowheads="1"/>
          </p:cNvPicPr>
          <p:nvPr/>
        </p:nvPicPr>
        <p:blipFill>
          <a:blip r:embed="rId2" cstate="print"/>
          <a:srcRect/>
          <a:stretch>
            <a:fillRect/>
          </a:stretch>
        </p:blipFill>
        <p:spPr bwMode="auto">
          <a:xfrm>
            <a:off x="214282" y="2285992"/>
            <a:ext cx="5786478" cy="4339860"/>
          </a:xfrm>
          <a:prstGeom prst="rect">
            <a:avLst/>
          </a:prstGeom>
          <a:ln w="127000" cap="sq">
            <a:solidFill>
              <a:srgbClr val="000000"/>
            </a:solidFill>
            <a:miter lim="800000"/>
          </a:ln>
          <a:effectLst>
            <a:outerShdw blurRad="57150" dist="50800" dir="2700000" algn="tl" rotWithShape="0">
              <a:srgbClr val="000000">
                <a:alpha val="40000"/>
              </a:srgbClr>
            </a:outerShdw>
          </a:effectLst>
        </p:spPr>
      </p:pic>
      <p:pic>
        <p:nvPicPr>
          <p:cNvPr id="6147" name="Picture 3" descr="D:\Лера\Оксфорд\3824170054_0221538662.jpg"/>
          <p:cNvPicPr>
            <a:picLocks noChangeAspect="1" noChangeArrowheads="1"/>
          </p:cNvPicPr>
          <p:nvPr/>
        </p:nvPicPr>
        <p:blipFill>
          <a:blip r:embed="rId3" cstate="print"/>
          <a:srcRect/>
          <a:stretch>
            <a:fillRect/>
          </a:stretch>
        </p:blipFill>
        <p:spPr bwMode="auto">
          <a:xfrm>
            <a:off x="2857488" y="1571612"/>
            <a:ext cx="5953010" cy="4123401"/>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147"/>
                                        </p:tgtEl>
                                        <p:attrNameLst>
                                          <p:attrName>style.visibility</p:attrName>
                                        </p:attrNameLst>
                                      </p:cBhvr>
                                      <p:to>
                                        <p:strVal val="visible"/>
                                      </p:to>
                                    </p:set>
                                    <p:animEffect transition="in" filter="fade">
                                      <p:cBhvr>
                                        <p:cTn id="12" dur="1000"/>
                                        <p:tgtEl>
                                          <p:spTgt spid="6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14282" y="142852"/>
            <a:ext cx="8715436" cy="1500198"/>
          </a:xfrm>
        </p:spPr>
        <p:txBody>
          <a:bodyPr>
            <a:normAutofit fontScale="92500" lnSpcReduction="20000"/>
          </a:bodyPr>
          <a:lstStyle/>
          <a:p>
            <a:r>
              <a:rPr lang="en-US" dirty="0" smtClean="0"/>
              <a:t>The </a:t>
            </a:r>
            <a:r>
              <a:rPr lang="en-US" b="1" dirty="0" smtClean="0"/>
              <a:t>University of Oxford Botanic Garden</a:t>
            </a:r>
            <a:r>
              <a:rPr lang="en-US" dirty="0" smtClean="0"/>
              <a:t> is an historic botanic garden in Oxford, England. It is the oldest botanic garden in Great Britain and one of the oldest scientific gardens in the world. </a:t>
            </a:r>
            <a:endParaRPr lang="ru-RU" dirty="0" smtClean="0"/>
          </a:p>
          <a:p>
            <a:endParaRPr lang="ru-RU" dirty="0"/>
          </a:p>
        </p:txBody>
      </p:sp>
      <p:pic>
        <p:nvPicPr>
          <p:cNvPr id="7171" name="Picture 3" descr="D:\Лера\Оксфорд\9 (1).jpg"/>
          <p:cNvPicPr>
            <a:picLocks noChangeAspect="1" noChangeArrowheads="1"/>
          </p:cNvPicPr>
          <p:nvPr/>
        </p:nvPicPr>
        <p:blipFill>
          <a:blip r:embed="rId2" cstate="print"/>
          <a:srcRect/>
          <a:stretch>
            <a:fillRect/>
          </a:stretch>
        </p:blipFill>
        <p:spPr bwMode="auto">
          <a:xfrm>
            <a:off x="500034" y="1500174"/>
            <a:ext cx="8143932" cy="5149116"/>
          </a:xfrm>
          <a:prstGeom prst="rect">
            <a:avLst/>
          </a:prstGeom>
          <a:ln>
            <a:noFill/>
          </a:ln>
          <a:effectLst>
            <a:outerShdw blurRad="190500" algn="tl" rotWithShape="0">
              <a:srgbClr val="000000">
                <a:alpha val="70000"/>
              </a:srgbClr>
            </a:outerShdw>
          </a:effectLst>
        </p:spPr>
      </p:pic>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Другая 4">
      <a:dk1>
        <a:srgbClr val="AD1F1F"/>
      </a:dk1>
      <a:lt1>
        <a:srgbClr val="352616"/>
      </a:lt1>
      <a:dk2>
        <a:srgbClr val="C08900"/>
      </a:dk2>
      <a:lt2>
        <a:srgbClr val="906600"/>
      </a:lt2>
      <a:accent1>
        <a:srgbClr val="F9DDB3"/>
      </a:accent1>
      <a:accent2>
        <a:srgbClr val="FFDB82"/>
      </a:accent2>
      <a:accent3>
        <a:srgbClr val="92D050"/>
      </a:accent3>
      <a:accent4>
        <a:srgbClr val="7B7153"/>
      </a:accent4>
      <a:accent5>
        <a:srgbClr val="A19574"/>
      </a:accent5>
      <a:accent6>
        <a:srgbClr val="694F07"/>
      </a:accent6>
      <a:hlink>
        <a:srgbClr val="AD1F1F"/>
      </a:hlink>
      <a:folHlink>
        <a:srgbClr val="976C00"/>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124</TotalTime>
  <Words>168</Words>
  <Application>Microsoft Office PowerPoint</Application>
  <PresentationFormat>Экран (4:3)</PresentationFormat>
  <Paragraphs>18</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Апекс</vt:lpstr>
      <vt:lpstr>Prezentation Topic: Oxford Form 10-a School 3 Valeria Vasiljeva </vt:lpstr>
      <vt:lpstr>Oxford is a city in central southern England. </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Prezentation Topic: Oxford Form 10-a School 3 Valeria Vasiljeva </dc:title>
  <dc:creator>WindowsXP</dc:creator>
  <cp:lastModifiedBy>WindowsXP</cp:lastModifiedBy>
  <cp:revision>12</cp:revision>
  <dcterms:created xsi:type="dcterms:W3CDTF">2012-12-05T17:38:35Z</dcterms:created>
  <dcterms:modified xsi:type="dcterms:W3CDTF">2012-12-05T19:43:19Z</dcterms:modified>
</cp:coreProperties>
</file>