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28802"/>
            <a:ext cx="9144000" cy="3643338"/>
          </a:xfrm>
        </p:spPr>
        <p:txBody>
          <a:bodyPr>
            <a:normAutofit/>
          </a:bodyPr>
          <a:lstStyle/>
          <a:p>
            <a:pPr algn="ctr"/>
            <a:r>
              <a:rPr lang="uk-UA" sz="8000" i="1" dirty="0" smtClean="0"/>
              <a:t>Народна Картина </a:t>
            </a:r>
            <a:r>
              <a:rPr lang="uk-UA" sz="8000" i="1" dirty="0" err="1" smtClean="0"/>
              <a:t>“Козак</a:t>
            </a:r>
            <a:r>
              <a:rPr lang="uk-UA" sz="8000" i="1" dirty="0" smtClean="0"/>
              <a:t> </a:t>
            </a:r>
            <a:r>
              <a:rPr lang="uk-UA" sz="8000" i="1" dirty="0" err="1" smtClean="0"/>
              <a:t>мамай”</a:t>
            </a:r>
            <a:r>
              <a:rPr lang="uk-UA" sz="8000" i="1" dirty="0" smtClean="0"/>
              <a:t> </a:t>
            </a:r>
            <a:endParaRPr lang="uk-UA" sz="8000" i="1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0px-Cossack_Mamay_1st_half_of_19th_c_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785926"/>
            <a:ext cx="5750729" cy="492919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0030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uk-UA" b="1" dirty="0" smtClean="0"/>
              <a:t>       </a:t>
            </a:r>
          </a:p>
          <a:p>
            <a:pPr algn="just">
              <a:lnSpc>
                <a:spcPct val="120000"/>
              </a:lnSpc>
              <a:buNone/>
            </a:pPr>
            <a:r>
              <a:rPr lang="uk-UA" sz="11200" b="1" dirty="0" smtClean="0">
                <a:latin typeface="Times New Roman" pitchFamily="18" charset="0"/>
                <a:cs typeface="Times New Roman" pitchFamily="18" charset="0"/>
              </a:rPr>
              <a:t>Козак </a:t>
            </a:r>
            <a:r>
              <a:rPr lang="uk-UA" sz="11200" b="1" dirty="0" smtClean="0">
                <a:latin typeface="Times New Roman" pitchFamily="18" charset="0"/>
                <a:cs typeface="Times New Roman" pitchFamily="18" charset="0"/>
              </a:rPr>
              <a:t>Мамай</a:t>
            </a:r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6400" dirty="0" err="1" smtClean="0">
                <a:latin typeface="Times New Roman" pitchFamily="18" charset="0"/>
                <a:cs typeface="Times New Roman" pitchFamily="18" charset="0"/>
              </a:rPr>
              <a:t>козак-мамай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козак-бродяга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ідеалізований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 образ козака і українців загалом в Україні. Захисник 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українського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народу, степовик, мандрівник, воїн, мудрець, казкар 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і характерник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 в одній особі. Його образи можна зустріти майже в кожній хаті поряд з іконами. З іменем (назвою) тісно пов'язаний стародавній термін «</a:t>
            </a:r>
            <a:r>
              <a:rPr lang="uk-UA" sz="6400" dirty="0" err="1" smtClean="0">
                <a:latin typeface="Times New Roman" pitchFamily="18" charset="0"/>
                <a:cs typeface="Times New Roman" pitchFamily="18" charset="0"/>
              </a:rPr>
              <a:t>мамаювати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» (мандрувати, козакувати, вести козачий спосіб життя), «ходити на </a:t>
            </a:r>
            <a:r>
              <a:rPr lang="uk-UA" sz="6400" dirty="0" err="1" smtClean="0">
                <a:latin typeface="Times New Roman" pitchFamily="18" charset="0"/>
                <a:cs typeface="Times New Roman" pitchFamily="18" charset="0"/>
              </a:rPr>
              <a:t>мамая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» (іти навмання, куди очі дивляться).</a:t>
            </a:r>
            <a:endParaRPr lang="uk-UA" sz="6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0"/>
            <a:ext cx="4714876" cy="68580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sz="3300" dirty="0" err="1" smtClean="0"/>
              <a:t>Оповіді</a:t>
            </a:r>
            <a:r>
              <a:rPr lang="ru-RU" sz="3300" dirty="0" smtClean="0"/>
              <a:t> </a:t>
            </a:r>
            <a:r>
              <a:rPr lang="ru-RU" sz="3300" dirty="0" smtClean="0"/>
              <a:t>про </a:t>
            </a:r>
            <a:r>
              <a:rPr lang="ru-RU" sz="3300" dirty="0" err="1" smtClean="0"/>
              <a:t>козака</a:t>
            </a:r>
            <a:r>
              <a:rPr lang="ru-RU" sz="3300" dirty="0" smtClean="0"/>
              <a:t> Мамая </a:t>
            </a:r>
            <a:r>
              <a:rPr lang="ru-RU" sz="3300" dirty="0" err="1" smtClean="0"/>
              <a:t>можна</a:t>
            </a:r>
            <a:r>
              <a:rPr lang="ru-RU" sz="3300" dirty="0" smtClean="0"/>
              <a:t> </a:t>
            </a:r>
            <a:r>
              <a:rPr lang="ru-RU" sz="3300" dirty="0" err="1" smtClean="0"/>
              <a:t>зустріти</a:t>
            </a:r>
            <a:r>
              <a:rPr lang="ru-RU" sz="3300" dirty="0" smtClean="0"/>
              <a:t> </a:t>
            </a:r>
            <a:r>
              <a:rPr lang="ru-RU" sz="3300" dirty="0" err="1" smtClean="0"/>
              <a:t>серед</a:t>
            </a:r>
            <a:r>
              <a:rPr lang="ru-RU" sz="3300" dirty="0" smtClean="0"/>
              <a:t> </a:t>
            </a:r>
            <a:r>
              <a:rPr lang="ru-RU" sz="3300" dirty="0" err="1" smtClean="0"/>
              <a:t>народних</a:t>
            </a:r>
            <a:r>
              <a:rPr lang="ru-RU" sz="3300" dirty="0" smtClean="0"/>
              <a:t> легенд, </a:t>
            </a:r>
            <a:r>
              <a:rPr lang="ru-RU" sz="3300" dirty="0" err="1" smtClean="0"/>
              <a:t>переказів</a:t>
            </a:r>
            <a:r>
              <a:rPr lang="ru-RU" sz="3300" dirty="0" smtClean="0"/>
              <a:t>, </a:t>
            </a:r>
            <a:r>
              <a:rPr lang="ru-RU" sz="3300" dirty="0" err="1" smtClean="0"/>
              <a:t>примовок</a:t>
            </a:r>
            <a:r>
              <a:rPr lang="ru-RU" sz="3300" dirty="0" smtClean="0"/>
              <a:t>. Та </a:t>
            </a:r>
            <a:r>
              <a:rPr lang="ru-RU" sz="3300" dirty="0" err="1" smtClean="0"/>
              <a:t>чи</a:t>
            </a:r>
            <a:r>
              <a:rPr lang="ru-RU" sz="3300" dirty="0" smtClean="0"/>
              <a:t> не </a:t>
            </a:r>
            <a:r>
              <a:rPr lang="ru-RU" sz="3300" dirty="0" err="1" smtClean="0"/>
              <a:t>найкраще</a:t>
            </a:r>
            <a:r>
              <a:rPr lang="ru-RU" sz="3300" dirty="0" smtClean="0"/>
              <a:t> </a:t>
            </a:r>
            <a:r>
              <a:rPr lang="ru-RU" sz="3300" dirty="0" err="1" smtClean="0"/>
              <a:t>його</a:t>
            </a:r>
            <a:r>
              <a:rPr lang="ru-RU" sz="3300" dirty="0" smtClean="0"/>
              <a:t> образ </a:t>
            </a:r>
            <a:r>
              <a:rPr lang="ru-RU" sz="3300" dirty="0" err="1" smtClean="0"/>
              <a:t>відтворений</a:t>
            </a:r>
            <a:r>
              <a:rPr lang="ru-RU" sz="3300" dirty="0" smtClean="0"/>
              <a:t> у народному </a:t>
            </a:r>
            <a:r>
              <a:rPr lang="ru-RU" sz="3300" dirty="0" err="1" smtClean="0"/>
              <a:t>живописі</a:t>
            </a:r>
            <a:r>
              <a:rPr lang="ru-RU" sz="3300" dirty="0" smtClean="0"/>
              <a:t>: в </a:t>
            </a:r>
            <a:r>
              <a:rPr lang="ru-RU" sz="3300" dirty="0" err="1" smtClean="0"/>
              <a:t>оксамитному</a:t>
            </a:r>
            <a:r>
              <a:rPr lang="ru-RU" sz="3300" dirty="0" smtClean="0"/>
              <a:t> </a:t>
            </a:r>
            <a:r>
              <a:rPr lang="ru-RU" sz="3300" dirty="0" err="1" smtClean="0"/>
              <a:t>жупані</a:t>
            </a:r>
            <a:r>
              <a:rPr lang="ru-RU" sz="3300" dirty="0" smtClean="0"/>
              <a:t>, </a:t>
            </a:r>
            <a:r>
              <a:rPr lang="ru-RU" sz="3300" dirty="0" err="1" smtClean="0"/>
              <a:t>сап'янових</a:t>
            </a:r>
            <a:r>
              <a:rPr lang="ru-RU" sz="3300" dirty="0" smtClean="0"/>
              <a:t> </a:t>
            </a:r>
            <a:r>
              <a:rPr lang="ru-RU" sz="3300" dirty="0" err="1" smtClean="0"/>
              <a:t>чоботях</a:t>
            </a:r>
            <a:r>
              <a:rPr lang="ru-RU" sz="3300" dirty="0" smtClean="0"/>
              <a:t> та </a:t>
            </a:r>
            <a:r>
              <a:rPr lang="ru-RU" sz="3300" dirty="0" err="1" smtClean="0"/>
              <a:t>синіх</a:t>
            </a:r>
            <a:r>
              <a:rPr lang="ru-RU" sz="3300" dirty="0" smtClean="0"/>
              <a:t> шароварах; кругла </a:t>
            </a:r>
            <a:r>
              <a:rPr lang="ru-RU" sz="3300" dirty="0" err="1" smtClean="0"/>
              <a:t>поголена</a:t>
            </a:r>
            <a:r>
              <a:rPr lang="ru-RU" sz="3300" dirty="0" smtClean="0"/>
              <a:t> голова </a:t>
            </a:r>
            <a:r>
              <a:rPr lang="ru-RU" sz="3300" dirty="0" err="1" smtClean="0"/>
              <a:t>з</a:t>
            </a:r>
            <a:r>
              <a:rPr lang="ru-RU" sz="3300" dirty="0" smtClean="0"/>
              <a:t> </a:t>
            </a:r>
            <a:r>
              <a:rPr lang="ru-RU" sz="3300" dirty="0" err="1" smtClean="0"/>
              <a:t>хвацько</a:t>
            </a:r>
            <a:r>
              <a:rPr lang="ru-RU" sz="3300" dirty="0" smtClean="0"/>
              <a:t> </a:t>
            </a:r>
            <a:r>
              <a:rPr lang="ru-RU" sz="3300" dirty="0" err="1" smtClean="0"/>
              <a:t>закрученим</a:t>
            </a:r>
            <a:r>
              <a:rPr lang="ru-RU" sz="3300" dirty="0" smtClean="0"/>
              <a:t> за </a:t>
            </a:r>
            <a:r>
              <a:rPr lang="ru-RU" sz="3300" dirty="0" err="1" smtClean="0"/>
              <a:t>вухо</a:t>
            </a:r>
            <a:r>
              <a:rPr lang="ru-RU" sz="3300" dirty="0" smtClean="0"/>
              <a:t> «оселедцем», </a:t>
            </a:r>
            <a:r>
              <a:rPr lang="ru-RU" sz="3300" dirty="0" err="1" smtClean="0"/>
              <a:t>довгі</a:t>
            </a:r>
            <a:r>
              <a:rPr lang="ru-RU" sz="3300" dirty="0" smtClean="0"/>
              <a:t> </a:t>
            </a:r>
            <a:r>
              <a:rPr lang="ru-RU" sz="3300" dirty="0" err="1" smtClean="0"/>
              <a:t>вуса</a:t>
            </a:r>
            <a:r>
              <a:rPr lang="ru-RU" sz="3300" dirty="0" smtClean="0"/>
              <a:t>, </a:t>
            </a:r>
            <a:r>
              <a:rPr lang="ru-RU" sz="3300" dirty="0" err="1" smtClean="0"/>
              <a:t>чорні</a:t>
            </a:r>
            <a:r>
              <a:rPr lang="ru-RU" sz="3300" dirty="0" smtClean="0"/>
              <a:t> брови, </a:t>
            </a:r>
            <a:r>
              <a:rPr lang="ru-RU" sz="3300" dirty="0" err="1" smtClean="0"/>
              <a:t>карі</a:t>
            </a:r>
            <a:r>
              <a:rPr lang="ru-RU" sz="3300" dirty="0" smtClean="0"/>
              <a:t> </a:t>
            </a:r>
            <a:r>
              <a:rPr lang="ru-RU" sz="3300" dirty="0" err="1" smtClean="0"/>
              <a:t>очі</a:t>
            </a:r>
            <a:r>
              <a:rPr lang="ru-RU" sz="3300" dirty="0" smtClean="0"/>
              <a:t>, тонкий </a:t>
            </a:r>
            <a:r>
              <a:rPr lang="ru-RU" sz="3300" dirty="0" err="1" smtClean="0"/>
              <a:t>ніс</a:t>
            </a:r>
            <a:r>
              <a:rPr lang="ru-RU" sz="3300" dirty="0" smtClean="0"/>
              <a:t>, </a:t>
            </a:r>
            <a:r>
              <a:rPr lang="ru-RU" sz="3300" dirty="0" err="1" smtClean="0"/>
              <a:t>рум'яні</a:t>
            </a:r>
            <a:r>
              <a:rPr lang="ru-RU" sz="3300" dirty="0" smtClean="0"/>
              <a:t> </a:t>
            </a:r>
            <a:r>
              <a:rPr lang="ru-RU" sz="3300" dirty="0" err="1" smtClean="0"/>
              <a:t>щоки</a:t>
            </a:r>
            <a:r>
              <a:rPr lang="ru-RU" sz="3300" dirty="0" smtClean="0"/>
              <a:t> — перед вами портрет </a:t>
            </a:r>
            <a:r>
              <a:rPr lang="ru-RU" sz="3300" dirty="0" err="1" smtClean="0"/>
              <a:t>красеня-молодця</a:t>
            </a:r>
            <a:r>
              <a:rPr lang="ru-RU" sz="3300" dirty="0" smtClean="0"/>
              <a:t>, </a:t>
            </a:r>
            <a:r>
              <a:rPr lang="ru-RU" sz="3300" dirty="0" err="1" smtClean="0"/>
              <a:t>яким</a:t>
            </a:r>
            <a:r>
              <a:rPr lang="ru-RU" sz="3300" dirty="0" smtClean="0"/>
              <a:t> </a:t>
            </a:r>
            <a:r>
              <a:rPr lang="ru-RU" sz="3300" dirty="0" err="1" smtClean="0"/>
              <a:t>він</a:t>
            </a:r>
            <a:r>
              <a:rPr lang="ru-RU" sz="3300" dirty="0" smtClean="0"/>
              <a:t> </a:t>
            </a:r>
            <a:r>
              <a:rPr lang="ru-RU" sz="3300" dirty="0" err="1" smtClean="0"/>
              <a:t>склався</a:t>
            </a:r>
            <a:r>
              <a:rPr lang="ru-RU" sz="3300" dirty="0" smtClean="0"/>
              <a:t> в </a:t>
            </a:r>
            <a:r>
              <a:rPr lang="ru-RU" sz="3300" dirty="0" err="1" smtClean="0"/>
              <a:t>народній</a:t>
            </a:r>
            <a:r>
              <a:rPr lang="ru-RU" sz="3300" dirty="0" smtClean="0"/>
              <a:t> </a:t>
            </a:r>
            <a:r>
              <a:rPr lang="ru-RU" sz="3300" dirty="0" err="1" smtClean="0"/>
              <a:t>уяві</a:t>
            </a:r>
            <a:r>
              <a:rPr lang="ru-RU" sz="3300" dirty="0" smtClean="0"/>
              <a:t>.</a:t>
            </a:r>
            <a:endParaRPr lang="uk-UA" sz="3300" dirty="0"/>
          </a:p>
        </p:txBody>
      </p:sp>
      <p:pic>
        <p:nvPicPr>
          <p:cNvPr id="4" name="Рисунок 3" descr="800px-Cossack_Mamay_1st_half_of_19th_c_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44" y="1000108"/>
            <a:ext cx="4429156" cy="3017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0" y="407194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Козак</a:t>
            </a:r>
            <a:r>
              <a:rPr lang="ru-RU" dirty="0" smtClean="0"/>
              <a:t> Мамай,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чорт</a:t>
            </a:r>
            <a:r>
              <a:rPr lang="ru-RU" dirty="0" smtClean="0"/>
              <a:t> </a:t>
            </a:r>
            <a:r>
              <a:rPr lang="ru-RU" dirty="0" err="1" smtClean="0"/>
              <a:t>спокушає</a:t>
            </a:r>
            <a:r>
              <a:rPr lang="ru-RU" dirty="0" smtClean="0"/>
              <a:t> до </a:t>
            </a:r>
            <a:r>
              <a:rPr lang="ru-RU" dirty="0" err="1" smtClean="0"/>
              <a:t>випивки</a:t>
            </a:r>
            <a:r>
              <a:rPr lang="ru-RU" dirty="0" smtClean="0"/>
              <a:t>. 19 ст.</a:t>
            </a:r>
            <a:endParaRPr lang="uk-UA" dirty="0"/>
          </a:p>
        </p:txBody>
      </p:sp>
    </p:spTree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maj1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864616"/>
            <a:ext cx="5572164" cy="399338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64331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Козака</a:t>
            </a:r>
            <a:r>
              <a:rPr lang="ru-RU" dirty="0" smtClean="0"/>
              <a:t> </a:t>
            </a:r>
            <a:r>
              <a:rPr lang="ru-RU" dirty="0" smtClean="0"/>
              <a:t>Мамая на таких картинах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малювали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 кобзою,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символом </a:t>
            </a:r>
            <a:r>
              <a:rPr lang="ru-RU" dirty="0" err="1" smtClean="0"/>
              <a:t>співучої</a:t>
            </a:r>
            <a:r>
              <a:rPr lang="ru-RU" dirty="0" smtClean="0"/>
              <a:t> </a:t>
            </a:r>
            <a:r>
              <a:rPr lang="ru-RU" dirty="0" err="1" smtClean="0"/>
              <a:t>душі</a:t>
            </a:r>
            <a:r>
              <a:rPr lang="ru-RU" dirty="0" smtClean="0"/>
              <a:t> народу. </a:t>
            </a:r>
            <a:r>
              <a:rPr lang="ru-RU" dirty="0" err="1" smtClean="0"/>
              <a:t>Кінь</a:t>
            </a:r>
            <a:r>
              <a:rPr lang="ru-RU" dirty="0" smtClean="0"/>
              <a:t> на </a:t>
            </a:r>
            <a:r>
              <a:rPr lang="ru-RU" dirty="0" err="1" smtClean="0"/>
              <a:t>картині</a:t>
            </a:r>
            <a:r>
              <a:rPr lang="ru-RU" dirty="0" smtClean="0"/>
              <a:t> </a:t>
            </a:r>
            <a:r>
              <a:rPr lang="ru-RU" dirty="0" err="1" smtClean="0"/>
              <a:t>символізував</a:t>
            </a:r>
            <a:r>
              <a:rPr lang="ru-RU" dirty="0" smtClean="0"/>
              <a:t> </a:t>
            </a:r>
            <a:r>
              <a:rPr lang="ru-RU" dirty="0" err="1" smtClean="0"/>
              <a:t>народну</a:t>
            </a:r>
            <a:r>
              <a:rPr lang="ru-RU" dirty="0" smtClean="0"/>
              <a:t> волю, дуб —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могутність</a:t>
            </a:r>
            <a:r>
              <a:rPr lang="ru-RU" dirty="0" smtClean="0"/>
              <a:t>. Часто на </a:t>
            </a:r>
            <a:r>
              <a:rPr lang="ru-RU" dirty="0" err="1" smtClean="0"/>
              <a:t>малюнках</a:t>
            </a:r>
            <a:r>
              <a:rPr lang="ru-RU" dirty="0" smtClean="0"/>
              <a:t> ми </a:t>
            </a:r>
            <a:r>
              <a:rPr lang="ru-RU" dirty="0" err="1" smtClean="0"/>
              <a:t>бачимо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списа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прапорцем</a:t>
            </a:r>
            <a:r>
              <a:rPr lang="ru-RU" dirty="0" smtClean="0"/>
              <a:t>, </a:t>
            </a:r>
            <a:r>
              <a:rPr lang="ru-RU" dirty="0" err="1" smtClean="0"/>
              <a:t>козацького</a:t>
            </a:r>
            <a:r>
              <a:rPr lang="ru-RU" dirty="0" smtClean="0"/>
              <a:t> штофа </a:t>
            </a:r>
            <a:r>
              <a:rPr lang="ru-RU" dirty="0" err="1" smtClean="0"/>
              <a:t>і</a:t>
            </a:r>
            <a:r>
              <a:rPr lang="ru-RU" dirty="0" smtClean="0"/>
              <a:t> чарки.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,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смертю</a:t>
            </a:r>
            <a:r>
              <a:rPr lang="ru-RU" dirty="0" smtClean="0"/>
              <a:t> </a:t>
            </a:r>
            <a:r>
              <a:rPr lang="ru-RU" dirty="0" err="1" smtClean="0"/>
              <a:t>козака</a:t>
            </a:r>
            <a:r>
              <a:rPr lang="ru-RU" dirty="0" smtClean="0"/>
              <a:t> — </a:t>
            </a:r>
            <a:r>
              <a:rPr lang="ru-RU" dirty="0" err="1" smtClean="0"/>
              <a:t>спис</a:t>
            </a:r>
            <a:r>
              <a:rPr lang="ru-RU" dirty="0" smtClean="0"/>
              <a:t> ставили на </a:t>
            </a:r>
            <a:r>
              <a:rPr lang="ru-RU" dirty="0" err="1" smtClean="0"/>
              <a:t>місці</a:t>
            </a:r>
            <a:r>
              <a:rPr lang="ru-RU" dirty="0" smtClean="0"/>
              <a:t> </a:t>
            </a:r>
            <a:r>
              <a:rPr lang="ru-RU" dirty="0" err="1" smtClean="0"/>
              <a:t>поховання</a:t>
            </a:r>
            <a:r>
              <a:rPr lang="ru-RU" dirty="0" smtClean="0"/>
              <a:t>, штоф </a:t>
            </a:r>
            <a:r>
              <a:rPr lang="ru-RU" dirty="0" err="1" smtClean="0"/>
              <a:t>і</a:t>
            </a:r>
            <a:r>
              <a:rPr lang="ru-RU" dirty="0" smtClean="0"/>
              <a:t> чарку клали в могилу — вони </a:t>
            </a:r>
            <a:r>
              <a:rPr lang="ru-RU" dirty="0" err="1" smtClean="0"/>
              <a:t>нагадували</a:t>
            </a:r>
            <a:r>
              <a:rPr lang="ru-RU" dirty="0" smtClean="0"/>
              <a:t> про </a:t>
            </a:r>
            <a:r>
              <a:rPr lang="ru-RU" dirty="0" err="1" smtClean="0"/>
              <a:t>скороминущість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та </a:t>
            </a:r>
            <a:r>
              <a:rPr lang="ru-RU" dirty="0" err="1" smtClean="0"/>
              <a:t>козацьку</a:t>
            </a:r>
            <a:r>
              <a:rPr lang="ru-RU" dirty="0" smtClean="0"/>
              <a:t> долю, в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загроза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бою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повсякденною</a:t>
            </a:r>
            <a:r>
              <a:rPr lang="ru-RU" dirty="0" smtClean="0"/>
              <a:t> </a:t>
            </a:r>
            <a:r>
              <a:rPr lang="ru-RU" dirty="0" err="1" smtClean="0"/>
              <a:t>реальністю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checke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-142900"/>
            <a:ext cx="4929190" cy="6858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700" dirty="0" smtClean="0"/>
              <a:t>     </a:t>
            </a:r>
            <a:r>
              <a:rPr lang="ru-RU" sz="2700" dirty="0" err="1" smtClean="0"/>
              <a:t>Такі</a:t>
            </a:r>
            <a:r>
              <a:rPr lang="ru-RU" sz="2700" dirty="0" smtClean="0"/>
              <a:t> </a:t>
            </a:r>
            <a:r>
              <a:rPr lang="ru-RU" sz="2700" dirty="0" err="1" smtClean="0"/>
              <a:t>картини</a:t>
            </a:r>
            <a:r>
              <a:rPr lang="ru-RU" sz="2700" dirty="0" smtClean="0"/>
              <a:t> </a:t>
            </a:r>
            <a:r>
              <a:rPr lang="ru-RU" sz="2700" dirty="0" err="1" smtClean="0"/>
              <a:t>малювали</a:t>
            </a:r>
            <a:r>
              <a:rPr lang="ru-RU" sz="2700" dirty="0" smtClean="0"/>
              <a:t> на </a:t>
            </a:r>
            <a:r>
              <a:rPr lang="ru-RU" sz="2700" dirty="0" err="1" smtClean="0"/>
              <a:t>полотні</a:t>
            </a:r>
            <a:r>
              <a:rPr lang="ru-RU" sz="2700" dirty="0" smtClean="0"/>
              <a:t>, </a:t>
            </a:r>
            <a:r>
              <a:rPr lang="ru-RU" sz="2700" dirty="0" err="1" smtClean="0"/>
              <a:t>на</a:t>
            </a:r>
            <a:r>
              <a:rPr lang="ru-RU" sz="2700" dirty="0" smtClean="0"/>
              <a:t> </a:t>
            </a:r>
            <a:r>
              <a:rPr lang="ru-RU" sz="2700" dirty="0" err="1" smtClean="0"/>
              <a:t>стінах</a:t>
            </a:r>
            <a:r>
              <a:rPr lang="ru-RU" sz="2700" dirty="0" smtClean="0"/>
              <a:t> </a:t>
            </a:r>
            <a:r>
              <a:rPr lang="ru-RU" sz="2700" dirty="0" err="1" smtClean="0"/>
              <a:t>будівель</a:t>
            </a:r>
            <a:r>
              <a:rPr lang="ru-RU" sz="2700" dirty="0" smtClean="0"/>
              <a:t>, </a:t>
            </a:r>
            <a:r>
              <a:rPr lang="ru-RU" sz="2700" dirty="0" err="1" smtClean="0"/>
              <a:t>віконцях</a:t>
            </a:r>
            <a:r>
              <a:rPr lang="ru-RU" sz="2700" dirty="0" smtClean="0"/>
              <a:t>, </a:t>
            </a:r>
            <a:r>
              <a:rPr lang="ru-RU" sz="2700" dirty="0" err="1" smtClean="0"/>
              <a:t>кахлях</a:t>
            </a:r>
            <a:r>
              <a:rPr lang="ru-RU" sz="2700" dirty="0" smtClean="0"/>
              <a:t>, </a:t>
            </a:r>
            <a:r>
              <a:rPr lang="ru-RU" sz="2700" dirty="0" err="1" smtClean="0"/>
              <a:t>скринях</a:t>
            </a:r>
            <a:r>
              <a:rPr lang="ru-RU" sz="2700" dirty="0" smtClean="0"/>
              <a:t>, </a:t>
            </a:r>
            <a:r>
              <a:rPr lang="ru-RU" sz="2700" dirty="0" err="1" smtClean="0"/>
              <a:t>посуді</a:t>
            </a:r>
            <a:r>
              <a:rPr lang="ru-RU" sz="2700" dirty="0" smtClean="0"/>
              <a:t>, </a:t>
            </a:r>
            <a:r>
              <a:rPr lang="ru-RU" sz="2700" dirty="0" err="1" smtClean="0"/>
              <a:t>вуликах</a:t>
            </a:r>
            <a:r>
              <a:rPr lang="ru-RU" sz="2700" dirty="0" smtClean="0"/>
              <a:t> </a:t>
            </a:r>
            <a:r>
              <a:rPr lang="ru-RU" sz="2700" dirty="0" err="1" smtClean="0"/>
              <a:t>і</a:t>
            </a:r>
            <a:r>
              <a:rPr lang="ru-RU" sz="2700" dirty="0" smtClean="0"/>
              <a:t> </a:t>
            </a:r>
            <a:r>
              <a:rPr lang="ru-RU" sz="2700" dirty="0" err="1" smtClean="0"/>
              <a:t>навіть</a:t>
            </a:r>
            <a:r>
              <a:rPr lang="ru-RU" sz="2700" dirty="0" smtClean="0"/>
              <a:t> </a:t>
            </a:r>
            <a:r>
              <a:rPr lang="ru-RU" sz="2700" dirty="0" err="1" smtClean="0"/>
              <a:t>на</a:t>
            </a:r>
            <a:r>
              <a:rPr lang="ru-RU" sz="2700" dirty="0" smtClean="0"/>
              <a:t> дверях </a:t>
            </a:r>
            <a:r>
              <a:rPr lang="ru-RU" sz="2700" dirty="0" err="1" smtClean="0"/>
              <a:t>яскравими</a:t>
            </a:r>
            <a:r>
              <a:rPr lang="ru-RU" sz="2700" dirty="0" smtClean="0"/>
              <a:t>, </a:t>
            </a:r>
            <a:r>
              <a:rPr lang="ru-RU" sz="2700" dirty="0" err="1" smtClean="0"/>
              <a:t>соковитими</a:t>
            </a:r>
            <a:r>
              <a:rPr lang="ru-RU" sz="2700" dirty="0" smtClean="0"/>
              <a:t> </a:t>
            </a:r>
            <a:r>
              <a:rPr lang="ru-RU" sz="2700" dirty="0" err="1" smtClean="0"/>
              <a:t>фарбами</a:t>
            </a:r>
            <a:r>
              <a:rPr lang="ru-RU" sz="2700" dirty="0" smtClean="0"/>
              <a:t> часто </a:t>
            </a:r>
            <a:r>
              <a:rPr lang="ru-RU" sz="2700" dirty="0" err="1" smtClean="0"/>
              <a:t>з</a:t>
            </a:r>
            <a:r>
              <a:rPr lang="ru-RU" sz="2700" dirty="0" smtClean="0"/>
              <a:t> </a:t>
            </a:r>
            <a:r>
              <a:rPr lang="ru-RU" sz="2700" dirty="0" err="1" smtClean="0"/>
              <a:t>написом</a:t>
            </a:r>
            <a:r>
              <a:rPr lang="ru-RU" sz="2700" dirty="0" smtClean="0"/>
              <a:t>: «Я </a:t>
            </a:r>
            <a:r>
              <a:rPr lang="ru-RU" sz="2700" dirty="0" err="1" smtClean="0"/>
              <a:t>козак</a:t>
            </a:r>
            <a:r>
              <a:rPr lang="ru-RU" sz="2700" dirty="0" smtClean="0"/>
              <a:t> Мамай, мене не </a:t>
            </a:r>
            <a:r>
              <a:rPr lang="ru-RU" sz="2700" dirty="0" err="1" smtClean="0"/>
              <a:t>займай</a:t>
            </a:r>
            <a:r>
              <a:rPr lang="ru-RU" sz="2700" dirty="0" smtClean="0"/>
              <a:t>». </a:t>
            </a:r>
            <a:r>
              <a:rPr lang="ru-RU" sz="2700" dirty="0" err="1" smtClean="0"/>
              <a:t>Це</a:t>
            </a:r>
            <a:r>
              <a:rPr lang="ru-RU" sz="2700" dirty="0" smtClean="0"/>
              <a:t> </a:t>
            </a:r>
            <a:r>
              <a:rPr lang="ru-RU" sz="2700" dirty="0" err="1" smtClean="0"/>
              <a:t>свідчило</a:t>
            </a:r>
            <a:r>
              <a:rPr lang="ru-RU" sz="2700" dirty="0" smtClean="0"/>
              <a:t> про доброту, </a:t>
            </a:r>
            <a:r>
              <a:rPr lang="ru-RU" sz="2700" dirty="0" err="1" smtClean="0"/>
              <a:t>незалежність</a:t>
            </a:r>
            <a:r>
              <a:rPr lang="ru-RU" sz="2700" dirty="0" smtClean="0"/>
              <a:t> та </a:t>
            </a:r>
            <a:r>
              <a:rPr lang="ru-RU" sz="2700" dirty="0" err="1" smtClean="0"/>
              <a:t>веселу</a:t>
            </a:r>
            <a:r>
              <a:rPr lang="ru-RU" sz="2700" dirty="0" smtClean="0"/>
              <a:t> </a:t>
            </a:r>
            <a:r>
              <a:rPr lang="ru-RU" sz="2700" dirty="0" err="1" smtClean="0"/>
              <a:t>вдачу</a:t>
            </a:r>
            <a:r>
              <a:rPr lang="ru-RU" sz="2700" dirty="0" smtClean="0"/>
              <a:t> </a:t>
            </a:r>
            <a:r>
              <a:rPr lang="ru-RU" sz="2700" dirty="0" err="1" smtClean="0"/>
              <a:t>хазяїв</a:t>
            </a:r>
            <a:r>
              <a:rPr lang="ru-RU" sz="2700" dirty="0" smtClean="0"/>
              <a:t> господи. </a:t>
            </a:r>
            <a:r>
              <a:rPr lang="ru-RU" sz="2700" dirty="0" err="1" smtClean="0"/>
              <a:t>Згадані</a:t>
            </a:r>
            <a:r>
              <a:rPr lang="ru-RU" sz="2700" dirty="0" smtClean="0"/>
              <a:t> </a:t>
            </a:r>
            <a:r>
              <a:rPr lang="ru-RU" sz="2700" dirty="0" err="1" smtClean="0"/>
              <a:t>малюнки</a:t>
            </a:r>
            <a:r>
              <a:rPr lang="ru-RU" sz="2700" dirty="0" smtClean="0"/>
              <a:t>, </a:t>
            </a:r>
            <a:r>
              <a:rPr lang="ru-RU" sz="2700" dirty="0" err="1" smtClean="0"/>
              <a:t>що</a:t>
            </a:r>
            <a:r>
              <a:rPr lang="ru-RU" sz="2700" dirty="0" smtClean="0"/>
              <a:t> </a:t>
            </a:r>
            <a:r>
              <a:rPr lang="ru-RU" sz="2700" dirty="0" err="1" smtClean="0"/>
              <a:t>дійшли</a:t>
            </a:r>
            <a:r>
              <a:rPr lang="ru-RU" sz="2700" dirty="0" smtClean="0"/>
              <a:t> до </a:t>
            </a:r>
            <a:r>
              <a:rPr lang="ru-RU" sz="2700" dirty="0" err="1" smtClean="0"/>
              <a:t>нашого</a:t>
            </a:r>
            <a:r>
              <a:rPr lang="ru-RU" sz="2700" dirty="0" smtClean="0"/>
              <a:t> часу, не </a:t>
            </a:r>
            <a:r>
              <a:rPr lang="ru-RU" sz="2700" dirty="0" err="1" smtClean="0"/>
              <a:t>тільки</a:t>
            </a:r>
            <a:r>
              <a:rPr lang="ru-RU" sz="2700" dirty="0" smtClean="0"/>
              <a:t> </a:t>
            </a:r>
            <a:r>
              <a:rPr lang="ru-RU" sz="2700" dirty="0" err="1" smtClean="0"/>
              <a:t>вдало</a:t>
            </a:r>
            <a:r>
              <a:rPr lang="ru-RU" sz="2700" dirty="0" smtClean="0"/>
              <a:t> </a:t>
            </a:r>
            <a:r>
              <a:rPr lang="ru-RU" sz="2700" dirty="0" err="1" smtClean="0"/>
              <a:t>прикрашали</a:t>
            </a:r>
            <a:r>
              <a:rPr lang="ru-RU" sz="2700" dirty="0" smtClean="0"/>
              <a:t> </a:t>
            </a:r>
            <a:r>
              <a:rPr lang="ru-RU" sz="2700" dirty="0" err="1" smtClean="0"/>
              <a:t>домівку</a:t>
            </a:r>
            <a:r>
              <a:rPr lang="ru-RU" sz="2700" dirty="0" smtClean="0"/>
              <a:t>, а </a:t>
            </a:r>
            <a:r>
              <a:rPr lang="ru-RU" sz="2700" dirty="0" err="1" smtClean="0"/>
              <a:t>й</a:t>
            </a:r>
            <a:r>
              <a:rPr lang="ru-RU" sz="2700" dirty="0" smtClean="0"/>
              <a:t> </a:t>
            </a:r>
            <a:r>
              <a:rPr lang="ru-RU" sz="2700" dirty="0" err="1" smtClean="0"/>
              <a:t>розповідали</a:t>
            </a:r>
            <a:r>
              <a:rPr lang="ru-RU" sz="2700" dirty="0" smtClean="0"/>
              <a:t> про </a:t>
            </a:r>
            <a:r>
              <a:rPr lang="ru-RU" sz="2700" dirty="0" err="1" smtClean="0"/>
              <a:t>смаки</a:t>
            </a:r>
            <a:r>
              <a:rPr lang="ru-RU" sz="2700" dirty="0" smtClean="0"/>
              <a:t> та </a:t>
            </a:r>
            <a:r>
              <a:rPr lang="ru-RU" sz="2700" dirty="0" err="1" smtClean="0"/>
              <a:t>світогляд</a:t>
            </a:r>
            <a:r>
              <a:rPr lang="ru-RU" sz="2700" dirty="0" smtClean="0"/>
              <a:t> </a:t>
            </a:r>
            <a:r>
              <a:rPr lang="ru-RU" sz="2700" dirty="0" err="1" smtClean="0"/>
              <a:t>хазяїв</a:t>
            </a:r>
            <a:r>
              <a:rPr lang="ru-RU" sz="2700" dirty="0" smtClean="0"/>
              <a:t>.</a:t>
            </a:r>
            <a:endParaRPr lang="uk-UA" sz="2700" dirty="0"/>
          </a:p>
        </p:txBody>
      </p:sp>
      <p:pic>
        <p:nvPicPr>
          <p:cNvPr id="4" name="Рисунок 3" descr="450px-Mamai_NM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61312" cy="6215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215082"/>
            <a:ext cx="478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Картина «</a:t>
            </a:r>
            <a:r>
              <a:rPr lang="ru-RU" dirty="0" err="1" smtClean="0"/>
              <a:t>Козак</a:t>
            </a:r>
            <a:r>
              <a:rPr lang="ru-RU" dirty="0" smtClean="0"/>
              <a:t> Мамай»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колекції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</a:t>
            </a:r>
            <a:r>
              <a:rPr lang="ru-RU" dirty="0" err="1" smtClean="0"/>
              <a:t>художнього</a:t>
            </a:r>
            <a:r>
              <a:rPr lang="ru-RU" dirty="0" smtClean="0"/>
              <a:t> музею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74676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За </a:t>
            </a:r>
            <a:r>
              <a:rPr lang="ru-RU" dirty="0" err="1" smtClean="0"/>
              <a:t>народними</a:t>
            </a:r>
            <a:r>
              <a:rPr lang="ru-RU" dirty="0" smtClean="0"/>
              <a:t> </a:t>
            </a:r>
            <a:r>
              <a:rPr lang="ru-RU" dirty="0" err="1" smtClean="0"/>
              <a:t>переказами</a:t>
            </a:r>
            <a:r>
              <a:rPr lang="ru-RU" dirty="0" smtClean="0"/>
              <a:t> </a:t>
            </a:r>
            <a:r>
              <a:rPr lang="ru-RU" dirty="0" err="1" smtClean="0"/>
              <a:t>козак</a:t>
            </a:r>
            <a:r>
              <a:rPr lang="ru-RU" dirty="0" smtClean="0"/>
              <a:t> Мамай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православним</a:t>
            </a:r>
            <a:r>
              <a:rPr lang="ru-RU" dirty="0" smtClean="0"/>
              <a:t>, </a:t>
            </a:r>
            <a:r>
              <a:rPr lang="ru-RU" dirty="0" err="1" smtClean="0"/>
              <a:t>мав</a:t>
            </a:r>
            <a:r>
              <a:rPr lang="ru-RU" dirty="0" smtClean="0"/>
              <a:t> дар </a:t>
            </a:r>
            <a:r>
              <a:rPr lang="ru-RU" dirty="0" err="1" smtClean="0"/>
              <a:t>зцілювати</a:t>
            </a:r>
            <a:r>
              <a:rPr lang="ru-RU" dirty="0" smtClean="0"/>
              <a:t> </a:t>
            </a:r>
            <a:r>
              <a:rPr lang="ru-RU" dirty="0" err="1" smtClean="0"/>
              <a:t>хворих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ходити</a:t>
            </a:r>
            <a:r>
              <a:rPr lang="ru-RU" dirty="0" smtClean="0"/>
              <a:t> по </a:t>
            </a:r>
            <a:r>
              <a:rPr lang="ru-RU" dirty="0" err="1" smtClean="0"/>
              <a:t>воді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давало право простим людям </a:t>
            </a:r>
            <a:r>
              <a:rPr lang="ru-RU" dirty="0" err="1" smtClean="0"/>
              <a:t>шанувати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як святого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вішати</a:t>
            </a:r>
            <a:r>
              <a:rPr lang="ru-RU" dirty="0" smtClean="0"/>
              <a:t> у </a:t>
            </a:r>
            <a:r>
              <a:rPr lang="ru-RU" dirty="0" err="1" smtClean="0"/>
              <a:t>хаті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образ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образами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святих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" name="Рисунок 3" descr="Mamai_NM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143248"/>
            <a:ext cx="5291704" cy="357190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192880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dirty="0" err="1" smtClean="0"/>
              <a:t>Колекцію</a:t>
            </a:r>
            <a:r>
              <a:rPr lang="ru-RU" dirty="0" smtClean="0"/>
              <a:t> </a:t>
            </a:r>
            <a:r>
              <a:rPr lang="ru-RU" dirty="0" smtClean="0"/>
              <a:t>картин «</a:t>
            </a:r>
            <a:r>
              <a:rPr lang="ru-RU" dirty="0" err="1" smtClean="0"/>
              <a:t>Козак</a:t>
            </a:r>
            <a:r>
              <a:rPr lang="ru-RU" dirty="0" smtClean="0"/>
              <a:t> Мамай» </a:t>
            </a:r>
            <a:r>
              <a:rPr lang="ru-RU" dirty="0" err="1" smtClean="0"/>
              <a:t>зберігає</a:t>
            </a:r>
            <a:r>
              <a:rPr lang="ru-RU" dirty="0" smtClean="0"/>
              <a:t> та </a:t>
            </a:r>
            <a:r>
              <a:rPr lang="ru-RU" dirty="0" err="1" smtClean="0"/>
              <a:t>експонує</a:t>
            </a:r>
            <a:r>
              <a:rPr lang="ru-RU" dirty="0" smtClean="0"/>
              <a:t> </a:t>
            </a:r>
            <a:r>
              <a:rPr lang="ru-RU" dirty="0" err="1" smtClean="0"/>
              <a:t>Український</a:t>
            </a:r>
            <a:r>
              <a:rPr lang="ru-RU" dirty="0" smtClean="0"/>
              <a:t> центр </a:t>
            </a:r>
            <a:r>
              <a:rPr lang="ru-RU" dirty="0" err="1" smtClean="0"/>
              <a:t>народної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 «Музей </a:t>
            </a:r>
            <a:r>
              <a:rPr lang="ru-RU" dirty="0" err="1" smtClean="0"/>
              <a:t>Івана</a:t>
            </a:r>
            <a:r>
              <a:rPr lang="ru-RU" dirty="0" smtClean="0"/>
              <a:t> </a:t>
            </a:r>
            <a:r>
              <a:rPr lang="ru-RU" dirty="0" smtClean="0"/>
              <a:t>Гончара».</a:t>
            </a:r>
            <a:endParaRPr lang="uk-UA" dirty="0"/>
          </a:p>
        </p:txBody>
      </p:sp>
      <p:pic>
        <p:nvPicPr>
          <p:cNvPr id="4" name="Рисунок 3" descr="01_IMG_2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572032" cy="3051423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2923" y="3736301"/>
            <a:ext cx="4691077" cy="3121699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79px-Cossack_Mamay_18th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2143140" cy="2684518"/>
          </a:xfrm>
        </p:spPr>
      </p:pic>
      <p:pic>
        <p:nvPicPr>
          <p:cNvPr id="5" name="Рисунок 4" descr="438px-Cossack_Mamay_1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2688" y="214291"/>
            <a:ext cx="1984998" cy="2714644"/>
          </a:xfrm>
          <a:prstGeom prst="rect">
            <a:avLst/>
          </a:prstGeom>
        </p:spPr>
      </p:pic>
      <p:pic>
        <p:nvPicPr>
          <p:cNvPr id="6" name="Рисунок 5" descr="Cossack_Mamay_1st_half_of_19th_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14290"/>
            <a:ext cx="2122923" cy="2724152"/>
          </a:xfrm>
          <a:prstGeom prst="rect">
            <a:avLst/>
          </a:prstGeom>
        </p:spPr>
      </p:pic>
      <p:pic>
        <p:nvPicPr>
          <p:cNvPr id="7" name="Рисунок 6" descr="505px-Cossack_Mamay_1st_half_of_19th_c_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6914" y="214290"/>
            <a:ext cx="2277086" cy="2705449"/>
          </a:xfrm>
          <a:prstGeom prst="rect">
            <a:avLst/>
          </a:prstGeom>
        </p:spPr>
      </p:pic>
      <p:pic>
        <p:nvPicPr>
          <p:cNvPr id="8" name="Рисунок 7" descr="800px-Cossack_Mamay_1st_half_of_19th_c_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3857628"/>
            <a:ext cx="2071670" cy="1520088"/>
          </a:xfrm>
          <a:prstGeom prst="rect">
            <a:avLst/>
          </a:prstGeom>
        </p:spPr>
      </p:pic>
      <p:pic>
        <p:nvPicPr>
          <p:cNvPr id="9" name="Рисунок 8" descr="708px-Cossack_Mamay_185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84" y="3857628"/>
            <a:ext cx="2191719" cy="1857388"/>
          </a:xfrm>
          <a:prstGeom prst="rect">
            <a:avLst/>
          </a:prstGeom>
        </p:spPr>
      </p:pic>
      <p:pic>
        <p:nvPicPr>
          <p:cNvPr id="10" name="Рисунок 9" descr="Cossack_Mamay_189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3857629"/>
            <a:ext cx="1940991" cy="2214578"/>
          </a:xfrm>
          <a:prstGeom prst="rect">
            <a:avLst/>
          </a:prstGeom>
        </p:spPr>
      </p:pic>
      <p:pic>
        <p:nvPicPr>
          <p:cNvPr id="11" name="Рисунок 10" descr="800px-Ukraine-Kyiv-Maidan_Nezalezhnosti-Mamai_monumen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58760" y="3857628"/>
            <a:ext cx="2385240" cy="17859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2857496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18 століття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2428860" y="292893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1728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292893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19 століття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6929454" y="2928934"/>
            <a:ext cx="221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19 століття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357826"/>
            <a:ext cx="214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19 століття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2357422" y="571501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1855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4786314" y="607220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1890</a:t>
            </a:r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6929454" y="564357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2003</a:t>
            </a:r>
            <a:endParaRPr lang="uk-UA" dirty="0"/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5545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88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8800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94" y="4929198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 smtClean="0"/>
              <a:t>Виконала:</a:t>
            </a:r>
          </a:p>
          <a:p>
            <a:pPr algn="r"/>
            <a:r>
              <a:rPr lang="uk-UA" sz="2400" dirty="0" smtClean="0"/>
              <a:t>Учениця 10 класу</a:t>
            </a:r>
          </a:p>
          <a:p>
            <a:pPr algn="r"/>
            <a:r>
              <a:rPr lang="uk-UA" sz="2400" dirty="0" err="1" smtClean="0"/>
              <a:t>Ярмолюк</a:t>
            </a:r>
            <a:r>
              <a:rPr lang="uk-UA" sz="2400" dirty="0" smtClean="0"/>
              <a:t> Анастасія</a:t>
            </a:r>
            <a:endParaRPr lang="uk-UA" sz="2400" dirty="0"/>
          </a:p>
        </p:txBody>
      </p:sp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</TotalTime>
  <Words>256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Народна Картина “Козак мамай”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 Картина “Козак мамай” </dc:title>
  <dc:creator>Рома</dc:creator>
  <cp:lastModifiedBy>Рома</cp:lastModifiedBy>
  <cp:revision>4</cp:revision>
  <dcterms:created xsi:type="dcterms:W3CDTF">2013-02-26T16:34:27Z</dcterms:created>
  <dcterms:modified xsi:type="dcterms:W3CDTF">2013-02-26T17:10:50Z</dcterms:modified>
</cp:coreProperties>
</file>