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7" r:id="rId6"/>
    <p:sldId id="267" r:id="rId7"/>
    <p:sldId id="265" r:id="rId8"/>
    <p:sldId id="272" r:id="rId9"/>
    <p:sldId id="260" r:id="rId10"/>
    <p:sldId id="261" r:id="rId11"/>
    <p:sldId id="262" r:id="rId12"/>
    <p:sldId id="269" r:id="rId13"/>
    <p:sldId id="270" r:id="rId14"/>
    <p:sldId id="263" r:id="rId15"/>
    <p:sldId id="264" r:id="rId16"/>
    <p:sldId id="275" r:id="rId17"/>
    <p:sldId id="271" r:id="rId18"/>
    <p:sldId id="266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2C6D027-C7A4-474B-BBF2-C95853EAA034}" type="datetimeFigureOut">
              <a:rPr lang="ru-RU" smtClean="0"/>
              <a:pPr/>
              <a:t>27.12.2013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Малі тіла сонячної системи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Астрономія. Наша планетна система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5301208"/>
            <a:ext cx="6177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dirty="0" smtClean="0"/>
              <a:t>Виконала:</a:t>
            </a:r>
          </a:p>
          <a:p>
            <a:pPr algn="r"/>
            <a:r>
              <a:rPr lang="uk-UA" sz="2000" dirty="0" err="1" smtClean="0"/>
              <a:t>Ліцеїстка</a:t>
            </a:r>
            <a:r>
              <a:rPr lang="uk-UA" sz="2000" dirty="0" smtClean="0"/>
              <a:t> </a:t>
            </a:r>
            <a:r>
              <a:rPr lang="en-US" sz="2000" dirty="0" smtClean="0"/>
              <a:t>II</a:t>
            </a:r>
            <a:r>
              <a:rPr lang="uk-UA" sz="2000" dirty="0" smtClean="0"/>
              <a:t> курсу </a:t>
            </a:r>
            <a:r>
              <a:rPr lang="uk-UA" sz="2000" dirty="0" err="1" smtClean="0"/>
              <a:t>біолого</a:t>
            </a:r>
            <a:r>
              <a:rPr lang="uk-UA" sz="2000" dirty="0" smtClean="0"/>
              <a:t> – хімічного профілю </a:t>
            </a:r>
          </a:p>
          <a:p>
            <a:pPr algn="r"/>
            <a:r>
              <a:rPr lang="uk-UA" sz="2000" dirty="0" err="1" smtClean="0"/>
              <a:t>Нетішинського</a:t>
            </a:r>
            <a:r>
              <a:rPr lang="uk-UA" sz="2000" dirty="0" smtClean="0"/>
              <a:t> НВК</a:t>
            </a:r>
          </a:p>
          <a:p>
            <a:pPr algn="r"/>
            <a:r>
              <a:rPr lang="uk-UA" sz="2000" dirty="0" err="1" smtClean="0"/>
              <a:t>Пацаловська</a:t>
            </a:r>
            <a:r>
              <a:rPr lang="uk-UA" sz="2000" dirty="0" smtClean="0"/>
              <a:t> Лілія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2543179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мають ядро і хвіст;</a:t>
            </a:r>
          </a:p>
          <a:p>
            <a:r>
              <a:rPr lang="uk-UA" sz="1800" dirty="0" smtClean="0"/>
              <a:t>рухаються по дуже витягнутих, еліпсоподібних орбітах навколо Сонця;</a:t>
            </a:r>
          </a:p>
          <a:p>
            <a:r>
              <a:rPr lang="uk-UA" sz="1800" dirty="0" smtClean="0"/>
              <a:t>переважна більшість комет знаходяться в хмарі </a:t>
            </a:r>
            <a:r>
              <a:rPr lang="uk-UA" sz="1800" dirty="0" err="1" smtClean="0"/>
              <a:t>Оорта</a:t>
            </a:r>
            <a:r>
              <a:rPr lang="uk-UA" sz="1800" dirty="0" smtClean="0"/>
              <a:t> (10</a:t>
            </a:r>
            <a:r>
              <a:rPr lang="uk-UA" sz="1800" baseline="30000" dirty="0" smtClean="0"/>
              <a:t>12</a:t>
            </a:r>
            <a:r>
              <a:rPr lang="uk-UA" sz="1800" dirty="0" smtClean="0"/>
              <a:t> – 10</a:t>
            </a:r>
            <a:r>
              <a:rPr lang="uk-UA" sz="1800" baseline="30000" dirty="0" smtClean="0"/>
              <a:t>13 </a:t>
            </a:r>
            <a:r>
              <a:rPr lang="uk-UA" sz="1800" dirty="0" smtClean="0"/>
              <a:t>штук) та поясі </a:t>
            </a:r>
            <a:r>
              <a:rPr lang="uk-UA" sz="1800" dirty="0" err="1" smtClean="0"/>
              <a:t>Копейра</a:t>
            </a:r>
            <a:r>
              <a:rPr lang="uk-UA" sz="1800" dirty="0" smtClean="0"/>
              <a:t> (35 тис. розмірами більше 100 км, інших – близько 1 млрд.)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3186106" cy="1143000"/>
          </a:xfrm>
        </p:spPr>
        <p:txBody>
          <a:bodyPr/>
          <a:lstStyle/>
          <a:p>
            <a:r>
              <a:rPr lang="uk-UA" dirty="0" smtClean="0"/>
              <a:t>Комети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29256" y="28572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Комета – </a:t>
            </a:r>
            <a:r>
              <a:rPr lang="uk-UA" b="1" dirty="0" err="1" smtClean="0">
                <a:solidFill>
                  <a:srgbClr val="FF0000"/>
                </a:solidFill>
              </a:rPr>
              <a:t>“довговолоса”</a:t>
            </a:r>
            <a:r>
              <a:rPr lang="uk-UA" b="1" dirty="0" smtClean="0">
                <a:solidFill>
                  <a:srgbClr val="FF0000"/>
                </a:solidFill>
              </a:rPr>
              <a:t>, називають іменами вчених, які їх відкрили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Program Files\Physicon\Open Astronomy 2.5\content\chapter4\section11\paragraph3\images\04110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3381372" cy="338137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4110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428868"/>
            <a:ext cx="3857652" cy="3857652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14876" y="642939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Рух по орбіті комети Галлея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49" y="51327"/>
            <a:ext cx="2614602" cy="1023608"/>
          </a:xfrm>
        </p:spPr>
        <p:txBody>
          <a:bodyPr>
            <a:normAutofit/>
          </a:bodyPr>
          <a:lstStyle/>
          <a:p>
            <a:r>
              <a:rPr lang="uk-UA" dirty="0" smtClean="0"/>
              <a:t>Комети</a:t>
            </a:r>
            <a:endParaRPr lang="ru-RU" dirty="0"/>
          </a:p>
        </p:txBody>
      </p:sp>
      <p:pic>
        <p:nvPicPr>
          <p:cNvPr id="4" name="Рисунок 3" descr="041104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28575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578645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Комета Галлея в небі над штатом </a:t>
            </a:r>
            <a:r>
              <a:rPr lang="uk-UA" dirty="0" err="1" smtClean="0"/>
              <a:t>Джорджія</a:t>
            </a:r>
            <a:r>
              <a:rPr lang="uk-UA" dirty="0" smtClean="0"/>
              <a:t>, 1986 рік. Період обертання навколо Сонця – 76 років</a:t>
            </a:r>
            <a:endParaRPr lang="ru-RU" dirty="0"/>
          </a:p>
        </p:txBody>
      </p:sp>
      <p:pic>
        <p:nvPicPr>
          <p:cNvPr id="6" name="Рисунок 5" descr="04110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767" y="214290"/>
            <a:ext cx="3957969" cy="263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736" y="42860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Комета </a:t>
            </a:r>
            <a:r>
              <a:rPr lang="uk-UA" dirty="0" err="1" smtClean="0"/>
              <a:t>Хейла-Боппа</a:t>
            </a:r>
            <a:r>
              <a:rPr lang="uk-UA" dirty="0" smtClean="0"/>
              <a:t>, 1997 рік</a:t>
            </a:r>
            <a:endParaRPr lang="ru-RU" dirty="0"/>
          </a:p>
        </p:txBody>
      </p:sp>
      <p:pic>
        <p:nvPicPr>
          <p:cNvPr id="8" name="Рисунок 7" descr="041104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637462"/>
            <a:ext cx="42862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57752" y="60722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Зіткнення комети </a:t>
            </a:r>
            <a:r>
              <a:rPr lang="uk-UA" dirty="0" err="1" smtClean="0"/>
              <a:t>Шумейкера-Леві</a:t>
            </a:r>
            <a:r>
              <a:rPr lang="uk-UA" dirty="0" smtClean="0"/>
              <a:t>-9 з Юпітером, 1992 рік</a:t>
            </a:r>
            <a:endParaRPr lang="ru-RU" dirty="0"/>
          </a:p>
        </p:txBody>
      </p:sp>
      <p:pic>
        <p:nvPicPr>
          <p:cNvPr id="10" name="Рисунок 9" descr="04110503.jpg"/>
          <p:cNvPicPr>
            <a:picLocks noChangeAspect="1"/>
          </p:cNvPicPr>
          <p:nvPr/>
        </p:nvPicPr>
        <p:blipFill>
          <a:blip r:embed="rId5"/>
          <a:srcRect t="22500" b="17500"/>
          <a:stretch>
            <a:fillRect/>
          </a:stretch>
        </p:blipFill>
        <p:spPr>
          <a:xfrm>
            <a:off x="3327037" y="2942580"/>
            <a:ext cx="3533938" cy="159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00892" y="328612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Ядро та хвіст комети Галлея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17525"/>
            <a:ext cx="9144000" cy="6484938"/>
          </a:xfrm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800"/>
              <a:t>Комета видима в Австралії, 2007 рік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3780" b="3780"/>
          <a:stretch>
            <a:fillRect/>
          </a:stretch>
        </p:blipFill>
        <p:spPr>
          <a:xfrm>
            <a:off x="928662" y="1000108"/>
            <a:ext cx="7339012" cy="5503862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285720" y="142852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Деяку роль в утворенні гідросфери й атмосфери, можливо, також зіграли крижані ядра комет, що падали на ранню Землю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520280"/>
          </a:xfrm>
        </p:spPr>
        <p:txBody>
          <a:bodyPr>
            <a:noAutofit/>
          </a:bodyPr>
          <a:lstStyle/>
          <a:p>
            <a:r>
              <a:rPr lang="uk-UA" sz="2400" dirty="0" smtClean="0"/>
              <a:t>Метеор – світлове явище, що виникає на висоті від 80 до 130 км при вторгненні в земну атмосферу метеорних тіл (шматків каменю або скупчення космічного пилу).</a:t>
            </a:r>
          </a:p>
          <a:p>
            <a:r>
              <a:rPr lang="uk-UA" sz="2400" dirty="0" smtClean="0"/>
              <a:t>Боліди – особливо яскраві метеори.</a:t>
            </a:r>
          </a:p>
          <a:p>
            <a:r>
              <a:rPr lang="uk-UA" sz="2400" dirty="0" smtClean="0"/>
              <a:t>Метеорити – метеорні тіла, які досягають Землі.</a:t>
            </a:r>
          </a:p>
          <a:p>
            <a:r>
              <a:rPr lang="uk-UA" sz="2400" dirty="0" smtClean="0"/>
              <a:t>Радіант – точка на небі, з якої розлітаються метеори.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Метеори й метеорити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4500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Метеорні потоки: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   Персеїди (20 липня – 20 серпня);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   </a:t>
            </a:r>
            <a:r>
              <a:rPr lang="uk-UA" sz="2000" dirty="0" err="1" smtClean="0"/>
              <a:t>Ліріди</a:t>
            </a:r>
            <a:r>
              <a:rPr lang="uk-UA" sz="2000" dirty="0" smtClean="0"/>
              <a:t> (середина квітня);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/>
              <a:t> </a:t>
            </a:r>
            <a:r>
              <a:rPr lang="uk-UA" sz="2000" dirty="0" smtClean="0"/>
              <a:t>  Леоніди (середина листопада).</a:t>
            </a:r>
            <a:endParaRPr lang="ru-RU" sz="2000" dirty="0"/>
          </a:p>
        </p:txBody>
      </p:sp>
      <p:pic>
        <p:nvPicPr>
          <p:cNvPr id="5" name="Рисунок 4" descr="041106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441851"/>
            <a:ext cx="4247902" cy="333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5857892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Спостереження боліда в штаті </a:t>
            </a:r>
            <a:r>
              <a:rPr lang="uk-UA" dirty="0" err="1" smtClean="0"/>
              <a:t>Вайомінг</a:t>
            </a:r>
            <a:r>
              <a:rPr lang="uk-UA" dirty="0" smtClean="0"/>
              <a:t>, 1972 рік (час 101 с).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92"/>
            <a:ext cx="9144000" cy="843839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Метеорити</a:t>
            </a:r>
            <a:endParaRPr lang="ru-RU" sz="4800" dirty="0"/>
          </a:p>
        </p:txBody>
      </p:sp>
      <p:pic>
        <p:nvPicPr>
          <p:cNvPr id="8" name="Рисунок 7" descr="041107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500990" cy="4091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5072074"/>
            <a:ext cx="9144000" cy="1873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3413">
              <a:lnSpc>
                <a:spcPct val="80000"/>
              </a:lnSpc>
            </a:pPr>
            <a:r>
              <a:rPr lang="uk-UA" sz="2400" dirty="0" smtClean="0"/>
              <a:t>В 1908 році над </a:t>
            </a:r>
            <a:r>
              <a:rPr lang="uk-UA" sz="2400" dirty="0" err="1" smtClean="0"/>
              <a:t>Підкам’яною</a:t>
            </a:r>
            <a:r>
              <a:rPr lang="uk-UA" sz="2400" dirty="0" smtClean="0"/>
              <a:t> Тунгускою пролетів яскравий болід. Вибухова хвиля поклала дерева </a:t>
            </a:r>
            <a:r>
              <a:rPr lang="uk-UA" sz="2400" b="1" dirty="0" smtClean="0">
                <a:solidFill>
                  <a:srgbClr val="FFC000"/>
                </a:solidFill>
              </a:rPr>
              <a:t>на площі діаметром більше 100 км</a:t>
            </a:r>
            <a:r>
              <a:rPr lang="uk-UA" sz="2400" dirty="0" smtClean="0">
                <a:solidFill>
                  <a:srgbClr val="FFC000"/>
                </a:solidFill>
              </a:rPr>
              <a:t>.</a:t>
            </a:r>
          </a:p>
          <a:p>
            <a:pPr indent="633413">
              <a:lnSpc>
                <a:spcPct val="80000"/>
              </a:lnSpc>
            </a:pPr>
            <a:r>
              <a:rPr lang="uk-UA" sz="2400" dirty="0" smtClean="0"/>
              <a:t> Вчені не знайшли практично ніяких останків самого боліда. Швидше за все, </a:t>
            </a:r>
            <a:r>
              <a:rPr lang="uk-UA" sz="2400" b="1" i="1" dirty="0" smtClean="0"/>
              <a:t>Тунгуський метеорит</a:t>
            </a:r>
            <a:r>
              <a:rPr lang="uk-UA" sz="2400" dirty="0" smtClean="0"/>
              <a:t> був кометою або </a:t>
            </a:r>
            <a:r>
              <a:rPr lang="uk-UA" sz="2400" b="1" dirty="0" smtClean="0">
                <a:solidFill>
                  <a:srgbClr val="FFC000"/>
                </a:solidFill>
              </a:rPr>
              <a:t>невеликим (</a:t>
            </a:r>
            <a:r>
              <a:rPr lang="en-US" sz="2400" b="1" dirty="0" smtClean="0">
                <a:solidFill>
                  <a:srgbClr val="FFC000"/>
                </a:solidFill>
              </a:rPr>
              <a:t>~30 </a:t>
            </a:r>
            <a:r>
              <a:rPr lang="uk-UA" sz="2400" b="1" dirty="0" smtClean="0">
                <a:solidFill>
                  <a:srgbClr val="FFC000"/>
                </a:solidFill>
              </a:rPr>
              <a:t>м)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</a:rPr>
              <a:t>астероїдом</a:t>
            </a:r>
            <a:r>
              <a:rPr lang="uk-UA" sz="2400" dirty="0" smtClean="0">
                <a:solidFill>
                  <a:srgbClr val="FFC000"/>
                </a:solidFill>
              </a:rPr>
              <a:t>, </a:t>
            </a:r>
            <a:r>
              <a:rPr lang="uk-UA" sz="2400" dirty="0" smtClean="0"/>
              <a:t>що врізався в Землю.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191"/>
            <a:ext cx="9144000" cy="756513"/>
          </a:xfrm>
        </p:spPr>
        <p:txBody>
          <a:bodyPr/>
          <a:lstStyle/>
          <a:p>
            <a:pPr algn="ctr"/>
            <a:r>
              <a:rPr lang="uk-UA" dirty="0" smtClean="0"/>
              <a:t>Метеорити</a:t>
            </a:r>
            <a:endParaRPr lang="ru-RU" dirty="0"/>
          </a:p>
        </p:txBody>
      </p:sp>
      <p:pic>
        <p:nvPicPr>
          <p:cNvPr id="4" name="Picture 4" descr="Падение метеорита в Чика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04" y="1135658"/>
            <a:ext cx="4714908" cy="341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41107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135658"/>
            <a:ext cx="3173860" cy="336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01417" y="4797152"/>
            <a:ext cx="3173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Слід від удару 12-кілограмового метеориту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797152"/>
            <a:ext cx="4714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Близько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півночі</a:t>
            </a:r>
            <a:r>
              <a:rPr lang="ru-RU" sz="2000" dirty="0" smtClean="0"/>
              <a:t> 24.07.2005 в Чикаго (США) </a:t>
            </a:r>
            <a:r>
              <a:rPr lang="ru-RU" sz="2000" dirty="0" err="1" smtClean="0"/>
              <a:t>Колбі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Наварро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компютері</a:t>
            </a:r>
            <a:r>
              <a:rPr lang="ru-RU" sz="2000" dirty="0" smtClean="0"/>
              <a:t>. Метеорит </a:t>
            </a:r>
            <a:r>
              <a:rPr lang="ru-RU" sz="2000" dirty="0" err="1" smtClean="0"/>
              <a:t>розміром</a:t>
            </a:r>
            <a:r>
              <a:rPr lang="ru-RU" sz="2000" dirty="0" smtClean="0"/>
              <a:t> </a:t>
            </a:r>
            <a:r>
              <a:rPr lang="en-US" sz="2000" dirty="0" smtClean="0"/>
              <a:t>~10</a:t>
            </a:r>
            <a:r>
              <a:rPr lang="ru-RU" sz="2000" dirty="0" smtClean="0"/>
              <a:t> см через стелю попав у принтер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відскочив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стінки</a:t>
            </a:r>
            <a:r>
              <a:rPr lang="ru-RU" sz="2000" dirty="0" smtClean="0"/>
              <a:t> (внизу на </a:t>
            </a:r>
            <a:r>
              <a:rPr lang="ru-RU" sz="2000" dirty="0" err="1" smtClean="0"/>
              <a:t>врізці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110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70976"/>
            <a:ext cx="852094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-55949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uk-UA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Місцезнаходження основних ударних кратерів - </a:t>
            </a:r>
            <a:r>
              <a:rPr lang="uk-UA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астроблем</a:t>
            </a:r>
            <a:endParaRPr lang="ru-RU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uk-UA" sz="5400" dirty="0" smtClean="0"/>
              <a:t>Метеорити</a:t>
            </a:r>
            <a:endParaRPr lang="ru-RU" sz="5400" dirty="0"/>
          </a:p>
        </p:txBody>
      </p:sp>
      <p:pic>
        <p:nvPicPr>
          <p:cNvPr id="5" name="Рисунок 4" descr="041107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392" y="2874139"/>
            <a:ext cx="177801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41107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656" y="4818586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41107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656" y="939155"/>
            <a:ext cx="177801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491439" y="134076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Кам’яний хондрит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00926" y="3299677"/>
            <a:ext cx="150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Залізний метеорит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00925" y="5243305"/>
            <a:ext cx="1633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Залізно-кам’яний метеорит</a:t>
            </a:r>
            <a:endParaRPr lang="ru-RU" dirty="0"/>
          </a:p>
        </p:txBody>
      </p:sp>
      <p:pic>
        <p:nvPicPr>
          <p:cNvPr id="11" name="Рисунок 10" descr="untitled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65" y="1955930"/>
            <a:ext cx="5334014" cy="355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ло Лугова розкинулося якраз у центрі метеоритного кратера. (Фото автора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900" y="214290"/>
            <a:ext cx="8330503" cy="309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328275"/>
            <a:ext cx="84638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3413" algn="just">
              <a:lnSpc>
                <a:spcPct val="90000"/>
              </a:lnSpc>
            </a:pPr>
            <a:r>
              <a:rPr lang="uk-UA" sz="2000" b="1" u="sng" dirty="0" smtClean="0"/>
              <a:t>У нас в Україні, у Вінницькій області</a:t>
            </a:r>
            <a:r>
              <a:rPr lang="uk-UA" sz="2000" dirty="0" smtClean="0"/>
              <a:t>, </a:t>
            </a:r>
            <a:r>
              <a:rPr lang="uk-UA" sz="2000" b="1" dirty="0" smtClean="0"/>
              <a:t>430 млн. років тому в результаті падіння невеликого астероїда близько 100 м у поперечнику утворилося заглиблення, яке мало глибину 700 метрів і діаметр 4 х 10 кілометрів. Нині воно має назву </a:t>
            </a:r>
            <a:r>
              <a:rPr lang="uk-UA" sz="2000" b="1" dirty="0" err="1" smtClean="0">
                <a:solidFill>
                  <a:srgbClr val="FFC000"/>
                </a:solidFill>
              </a:rPr>
              <a:t>Ільїнецький</a:t>
            </a:r>
            <a:r>
              <a:rPr lang="uk-UA" sz="2000" b="1" dirty="0" smtClean="0">
                <a:solidFill>
                  <a:srgbClr val="FFC000"/>
                </a:solidFill>
              </a:rPr>
              <a:t> кратер. </a:t>
            </a:r>
          </a:p>
          <a:p>
            <a:pPr indent="633413" algn="just">
              <a:lnSpc>
                <a:spcPct val="90000"/>
              </a:lnSpc>
            </a:pPr>
            <a:r>
              <a:rPr lang="ru-RU" sz="2000" b="1" dirty="0" smtClean="0"/>
              <a:t>	В 1851 р. </a:t>
            </a:r>
            <a:r>
              <a:rPr lang="ru-RU" sz="2000" b="1" dirty="0" err="1" smtClean="0"/>
              <a:t>професор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Київського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університету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К.Феофілактов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шукав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цих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місцях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поклади</a:t>
            </a:r>
            <a:r>
              <a:rPr lang="ru-RU" sz="2000" b="1" dirty="0" smtClean="0"/>
              <a:t> горючих </a:t>
            </a:r>
            <a:r>
              <a:rPr lang="ru-RU" sz="2000" b="1" dirty="0" err="1" smtClean="0"/>
              <a:t>корисних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копалин</a:t>
            </a:r>
            <a:r>
              <a:rPr lang="ru-RU" sz="2000" b="1" dirty="0" smtClean="0"/>
              <a:t>.</a:t>
            </a:r>
            <a:r>
              <a:rPr lang="uk-UA" sz="2000" dirty="0" smtClean="0"/>
              <a:t> </a:t>
            </a:r>
            <a:r>
              <a:rPr lang="uk-UA" sz="2000" b="1" dirty="0" smtClean="0"/>
              <a:t>	</a:t>
            </a:r>
          </a:p>
          <a:p>
            <a:pPr indent="633413" algn="just">
              <a:lnSpc>
                <a:spcPct val="90000"/>
              </a:lnSpc>
            </a:pPr>
            <a:r>
              <a:rPr lang="uk-UA" sz="2000" b="1" dirty="0" smtClean="0"/>
              <a:t>	Вчених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здивувало</a:t>
            </a:r>
            <a:r>
              <a:rPr lang="ru-RU" sz="2000" b="1" dirty="0" smtClean="0"/>
              <a:t> те,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незвичайну</a:t>
            </a:r>
            <a:r>
              <a:rPr lang="ru-RU" sz="2000" b="1" dirty="0" smtClean="0"/>
              <a:t> форму —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ніби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сплюснутими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дією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величезного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тиску</a:t>
            </a:r>
            <a:r>
              <a:rPr lang="ru-RU" sz="2000" b="1" dirty="0" smtClean="0"/>
              <a:t>. А за </a:t>
            </a:r>
            <a:r>
              <a:rPr lang="ru-RU" sz="2000" b="1" dirty="0" err="1" smtClean="0"/>
              <a:t>кілометр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поверхню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виходила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дуже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крихка</a:t>
            </a:r>
            <a:r>
              <a:rPr lang="ru-RU" sz="2000" b="1" dirty="0" smtClean="0"/>
              <a:t> порода, </a:t>
            </a:r>
            <a:r>
              <a:rPr lang="ru-RU" sz="2000" b="1" dirty="0" err="1" smtClean="0"/>
              <a:t>найвірогідніше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високої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температури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1104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342486"/>
            <a:ext cx="3531088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09" y="980729"/>
            <a:ext cx="4985919" cy="223393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Астероїди</a:t>
            </a:r>
          </a:p>
          <a:p>
            <a:r>
              <a:rPr lang="uk-UA" sz="3200" dirty="0" smtClean="0"/>
              <a:t>Комети</a:t>
            </a:r>
          </a:p>
          <a:p>
            <a:r>
              <a:rPr lang="uk-UA" sz="3200" dirty="0" smtClean="0"/>
              <a:t>Метеори й метеорити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078"/>
            <a:ext cx="9144000" cy="1023658"/>
          </a:xfrm>
        </p:spPr>
        <p:txBody>
          <a:bodyPr/>
          <a:lstStyle/>
          <a:p>
            <a:pPr algn="ctr"/>
            <a:r>
              <a:rPr lang="uk-UA" sz="4800" dirty="0" smtClean="0"/>
              <a:t>Малі тіла сонячної системи</a:t>
            </a:r>
            <a:endParaRPr lang="ru-RU" sz="4800" dirty="0"/>
          </a:p>
        </p:txBody>
      </p:sp>
      <p:pic>
        <p:nvPicPr>
          <p:cNvPr id="4" name="Рисунок 3" descr="04110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214422"/>
            <a:ext cx="3027032" cy="2000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41106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058452"/>
            <a:ext cx="4104456" cy="3518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6049" y="0"/>
            <a:ext cx="9144000" cy="620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>
              <a:spcBef>
                <a:spcPts val="700"/>
              </a:spcBef>
            </a:pPr>
            <a:r>
              <a:rPr lang="uk-UA" sz="2200" b="1" dirty="0" smtClean="0"/>
              <a:t>Щодня </a:t>
            </a:r>
            <a:r>
              <a:rPr lang="uk-UA" sz="2200" b="1" dirty="0" smtClean="0"/>
              <a:t>на Землю надходить від </a:t>
            </a:r>
            <a:r>
              <a:rPr lang="uk-UA" sz="2200" b="1" dirty="0" smtClean="0">
                <a:solidFill>
                  <a:srgbClr val="FF0000"/>
                </a:solidFill>
              </a:rPr>
              <a:t>100</a:t>
            </a:r>
            <a:r>
              <a:rPr lang="uk-UA" sz="2200" b="1" dirty="0" smtClean="0"/>
              <a:t> до </a:t>
            </a:r>
            <a:r>
              <a:rPr lang="uk-UA" sz="2200" b="1" dirty="0" smtClean="0">
                <a:solidFill>
                  <a:srgbClr val="FF0000"/>
                </a:solidFill>
              </a:rPr>
              <a:t>1000</a:t>
            </a:r>
            <a:r>
              <a:rPr lang="uk-UA" sz="2200" b="1" dirty="0" smtClean="0"/>
              <a:t> т неземної речовини. </a:t>
            </a:r>
          </a:p>
          <a:p>
            <a:pPr indent="442913" algn="just">
              <a:spcBef>
                <a:spcPts val="700"/>
              </a:spcBef>
            </a:pPr>
            <a:r>
              <a:rPr lang="uk-UA" sz="2200" b="1" dirty="0" smtClean="0"/>
              <a:t>Але тільки 1% від цієї кількості представлено великими уламками, що мають можливість долетіти до її поверхні. </a:t>
            </a:r>
          </a:p>
          <a:p>
            <a:pPr indent="442913" algn="just">
              <a:spcBef>
                <a:spcPts val="700"/>
              </a:spcBef>
            </a:pPr>
            <a:r>
              <a:rPr lang="uk-UA" sz="2200" b="1" dirty="0" smtClean="0"/>
              <a:t>Тобто, щодня на Землю падає від </a:t>
            </a:r>
            <a:r>
              <a:rPr lang="uk-UA" sz="2200" b="1" dirty="0" smtClean="0">
                <a:solidFill>
                  <a:srgbClr val="FF0000"/>
                </a:solidFill>
              </a:rPr>
              <a:t>1</a:t>
            </a:r>
            <a:r>
              <a:rPr lang="uk-UA" sz="2200" b="1" dirty="0" smtClean="0"/>
              <a:t> до </a:t>
            </a:r>
            <a:r>
              <a:rPr lang="uk-UA" sz="2200" b="1" dirty="0" smtClean="0">
                <a:solidFill>
                  <a:srgbClr val="FF0000"/>
                </a:solidFill>
              </a:rPr>
              <a:t>10</a:t>
            </a:r>
            <a:r>
              <a:rPr lang="uk-UA" sz="2200" b="1" dirty="0" smtClean="0"/>
              <a:t> т метеоритів(!). Але падають вони переважно в місцях, де людина її не бачить (океани, ліси).</a:t>
            </a:r>
          </a:p>
          <a:p>
            <a:pPr indent="442913" algn="just">
              <a:spcBef>
                <a:spcPts val="700"/>
              </a:spcBef>
            </a:pPr>
            <a:r>
              <a:rPr lang="uk-UA" sz="2200" b="1" dirty="0" smtClean="0"/>
              <a:t>Якщо маса тіла невелика, то продовжується подальше зменшення його швидкості до величини 50-150 м/с. З такими швидкостями на Землю упала більшість метеоритів. </a:t>
            </a:r>
          </a:p>
          <a:p>
            <a:pPr indent="442913" algn="just">
              <a:spcBef>
                <a:spcPts val="700"/>
              </a:spcBef>
            </a:pPr>
            <a:r>
              <a:rPr lang="uk-UA" sz="2200" b="1" dirty="0" smtClean="0"/>
              <a:t>Але при великій масі тіло не встигає ні згоріти, ні сильно загальмуватися і тому зіштовхується з поверхнею з космічною швидкістю. У цьому випадку відбувається вибух, викликаний переходом великої кінетичної енергії тіла в теплову, механічну й інші види енергії, а на земній поверхні утвориться вибуховий кратер. В результаті значна частина речовини плавиться і випаровується.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900369"/>
          </a:xfrm>
        </p:spPr>
        <p:txBody>
          <a:bodyPr>
            <a:normAutofit/>
          </a:bodyPr>
          <a:lstStyle/>
          <a:p>
            <a:r>
              <a:rPr lang="uk-UA" dirty="0" smtClean="0"/>
              <a:t>розміри від 1 км до 1500 км;</a:t>
            </a:r>
          </a:p>
          <a:p>
            <a:r>
              <a:rPr lang="uk-UA" dirty="0" smtClean="0"/>
              <a:t>відсутня атмосфера і гідросфера;</a:t>
            </a:r>
          </a:p>
          <a:p>
            <a:r>
              <a:rPr lang="uk-UA" dirty="0" smtClean="0"/>
              <a:t>різна форма: від кульової до сигароподібної;</a:t>
            </a:r>
          </a:p>
          <a:p>
            <a:r>
              <a:rPr lang="uk-UA" dirty="0" smtClean="0"/>
              <a:t>різна структура поверхні, здатність відбивати світло;</a:t>
            </a:r>
          </a:p>
          <a:p>
            <a:r>
              <a:rPr lang="uk-UA" dirty="0" smtClean="0"/>
              <a:t>різні періоди осьового обертання: від декількох годин до декількох діб.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846158"/>
          </a:xfrm>
        </p:spPr>
        <p:txBody>
          <a:bodyPr/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4143380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Загальна кількість астероїдів – 30-50 тисяч, розміром більше 200 км – близько 30 штук, від 80 до 200 км – близько тисячі. </a:t>
            </a:r>
          </a:p>
          <a:p>
            <a:r>
              <a:rPr lang="uk-UA" dirty="0" smtClean="0"/>
              <a:t>Найбільший астероїд – </a:t>
            </a:r>
            <a:r>
              <a:rPr lang="uk-UA" dirty="0" err="1" smtClean="0"/>
              <a:t>Церера</a:t>
            </a:r>
            <a:r>
              <a:rPr lang="uk-UA" dirty="0" smtClean="0"/>
              <a:t>, радіус 470 км.</a:t>
            </a:r>
          </a:p>
          <a:p>
            <a:r>
              <a:rPr lang="uk-UA" dirty="0" smtClean="0"/>
              <a:t>Найближчі до Сонця астероїди – Фаетон і Ікар, найбільш віддалений – </a:t>
            </a:r>
            <a:r>
              <a:rPr lang="uk-UA" dirty="0" err="1" smtClean="0"/>
              <a:t>Хірон</a:t>
            </a:r>
            <a:r>
              <a:rPr lang="uk-UA" dirty="0" smtClean="0"/>
              <a:t>.</a:t>
            </a:r>
          </a:p>
          <a:p>
            <a:r>
              <a:rPr lang="uk-UA" dirty="0" smtClean="0"/>
              <a:t>На астероїді </a:t>
            </a:r>
            <a:r>
              <a:rPr lang="uk-UA" dirty="0" err="1" smtClean="0"/>
              <a:t>Гаспра</a:t>
            </a:r>
            <a:r>
              <a:rPr lang="uk-UA" dirty="0" smtClean="0"/>
              <a:t> є магнітне поле.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285728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Астероїд – </a:t>
            </a:r>
            <a:r>
              <a:rPr lang="uk-UA" b="1" dirty="0" err="1" smtClean="0">
                <a:solidFill>
                  <a:srgbClr val="FF0000"/>
                </a:solidFill>
              </a:rPr>
              <a:t>“зіркоподібний”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Імена астероїдів – назви божеств, відомих людей, часто спереду вказують рік відкриття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110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571744"/>
            <a:ext cx="4762500" cy="381000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192"/>
            <a:ext cx="7543800" cy="914400"/>
          </a:xfrm>
        </p:spPr>
        <p:txBody>
          <a:bodyPr/>
          <a:lstStyle/>
          <a:p>
            <a:pPr algn="ctr"/>
            <a:r>
              <a:rPr lang="uk-UA" dirty="0" smtClean="0"/>
              <a:t>Орбіти астероїдів</a:t>
            </a:r>
            <a:endParaRPr lang="ru-RU" dirty="0"/>
          </a:p>
        </p:txBody>
      </p:sp>
      <p:pic>
        <p:nvPicPr>
          <p:cNvPr id="4" name="Рисунок 3" descr="04110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1571612"/>
            <a:ext cx="3786214" cy="379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751" t="35237" r="54945" b="41969"/>
          <a:stretch>
            <a:fillRect/>
          </a:stretch>
        </p:blipFill>
        <p:spPr>
          <a:xfrm>
            <a:off x="214282" y="1500174"/>
            <a:ext cx="5661173" cy="4714884"/>
          </a:xfrm>
          <a:ln/>
        </p:spPr>
      </p:pic>
      <p:sp>
        <p:nvSpPr>
          <p:cNvPr id="5" name="TextBox 4"/>
          <p:cNvSpPr txBox="1"/>
          <p:nvPr/>
        </p:nvSpPr>
        <p:spPr>
          <a:xfrm>
            <a:off x="6000760" y="1500174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Орбіти 100 найкрупніших астероїдів, що перетинають орбіту Землі, показану червоним еліпсом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Орбіти астероїдів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85860"/>
            <a:ext cx="8800125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786454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Найбільший астероїд  - </a:t>
            </a:r>
            <a:r>
              <a:rPr lang="uk-UA" dirty="0" err="1" smtClean="0"/>
              <a:t>Церера</a:t>
            </a:r>
            <a:r>
              <a:rPr lang="uk-UA" dirty="0" smtClean="0"/>
              <a:t>. Діаметр – близько 1030 км.</a:t>
            </a:r>
            <a:r>
              <a:rPr lang="en-US" dirty="0" smtClean="0"/>
              <a:t> </a:t>
            </a:r>
            <a:r>
              <a:rPr lang="uk-UA" dirty="0" smtClean="0"/>
              <a:t>За гіпотезою має чистий лід.</a:t>
            </a:r>
            <a:endParaRPr lang="ru-RU" dirty="0"/>
          </a:p>
        </p:txBody>
      </p:sp>
      <p:pic>
        <p:nvPicPr>
          <p:cNvPr id="6" name="Рисунок 5" descr="04110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14290"/>
            <a:ext cx="2952744" cy="221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00694" y="250030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</a:t>
            </a:r>
            <a:r>
              <a:rPr lang="uk-UA" dirty="0" err="1" smtClean="0"/>
              <a:t>Гаспра</a:t>
            </a:r>
            <a:r>
              <a:rPr lang="uk-UA" dirty="0" smtClean="0"/>
              <a:t>. Має кратери розміром до 160 м. Має магнітне поле.</a:t>
            </a:r>
            <a:endParaRPr lang="ru-RU" dirty="0"/>
          </a:p>
        </p:txBody>
      </p:sp>
      <p:pic>
        <p:nvPicPr>
          <p:cNvPr id="8" name="Рисунок 7" descr="largest_astero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000108"/>
            <a:ext cx="335758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928670"/>
            <a:ext cx="2428892" cy="2428892"/>
          </a:xfrm>
          <a:prstGeom prst="rect">
            <a:avLst/>
          </a:prstGeom>
        </p:spPr>
      </p:pic>
      <p:pic>
        <p:nvPicPr>
          <p:cNvPr id="10" name="Рисунок 9" descr="er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714752"/>
            <a:ext cx="2500330" cy="186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43438" y="5786454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Ерос – перший астероїд,  який досліджений космічною станцією </a:t>
            </a:r>
            <a:r>
              <a:rPr lang="en-US" dirty="0" smtClean="0"/>
              <a:t>NEAR</a:t>
            </a:r>
            <a:endParaRPr lang="ru-RU" dirty="0"/>
          </a:p>
        </p:txBody>
      </p:sp>
      <p:pic>
        <p:nvPicPr>
          <p:cNvPr id="12" name="Рисунок 11" descr="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824853" y="3890791"/>
            <a:ext cx="1982913" cy="1345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/>
          <a:srcRect l="8820" t="3149" r="6299" b="1575"/>
          <a:stretch>
            <a:fillRect/>
          </a:stretch>
        </p:blipFill>
        <p:spPr>
          <a:xfrm>
            <a:off x="0" y="3071810"/>
            <a:ext cx="2888226" cy="2592793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tilda_Na1200k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928670"/>
            <a:ext cx="7178091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4282" y="3643314"/>
            <a:ext cx="5214974" cy="228601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Астеро</a:t>
            </a:r>
            <a:r>
              <a:rPr lang="uk-UA" dirty="0" smtClean="0"/>
              <a:t>їд</a:t>
            </a:r>
            <a:r>
              <a:rPr lang="ru-RU" dirty="0" smtClean="0"/>
              <a:t> Мат</a:t>
            </a:r>
            <a:r>
              <a:rPr lang="uk-UA" dirty="0" smtClean="0"/>
              <a:t>і</a:t>
            </a:r>
            <a:r>
              <a:rPr lang="ru-RU" dirty="0" smtClean="0"/>
              <a:t>льда 253 </a:t>
            </a:r>
            <a:r>
              <a:rPr lang="uk-UA" dirty="0" smtClean="0"/>
              <a:t>з відстані</a:t>
            </a:r>
            <a:r>
              <a:rPr lang="ru-RU" dirty="0" smtClean="0"/>
              <a:t> 1200 км. </a:t>
            </a:r>
            <a:r>
              <a:rPr lang="ru-RU" dirty="0" err="1" smtClean="0"/>
              <a:t>Знімок</a:t>
            </a:r>
            <a:r>
              <a:rPr lang="ru-RU" dirty="0" smtClean="0"/>
              <a:t> б</a:t>
            </a:r>
            <a:r>
              <a:rPr lang="uk-UA" dirty="0" smtClean="0"/>
              <a:t>у</a:t>
            </a:r>
            <a:r>
              <a:rPr lang="ru-RU" dirty="0" err="1" smtClean="0"/>
              <a:t>ло</a:t>
            </a:r>
            <a:r>
              <a:rPr lang="ru-RU" dirty="0" smtClean="0"/>
              <a:t> </a:t>
            </a:r>
            <a:r>
              <a:rPr lang="uk-UA" dirty="0" smtClean="0"/>
              <a:t>отримано з КА </a:t>
            </a:r>
            <a:r>
              <a:rPr lang="ru-RU" dirty="0" smtClean="0"/>
              <a:t>27</a:t>
            </a:r>
            <a:r>
              <a:rPr lang="uk-UA" dirty="0" smtClean="0"/>
              <a:t>.06.</a:t>
            </a:r>
            <a:r>
              <a:rPr lang="ru-RU" dirty="0" smtClean="0"/>
              <a:t>1997 </a:t>
            </a:r>
            <a:r>
              <a:rPr lang="uk-UA" dirty="0" smtClean="0"/>
              <a:t>р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На видим</a:t>
            </a:r>
            <a:r>
              <a:rPr lang="uk-UA" dirty="0" smtClean="0"/>
              <a:t>і</a:t>
            </a:r>
            <a:r>
              <a:rPr lang="ru-RU" dirty="0" err="1" smtClean="0"/>
              <a:t>й</a:t>
            </a:r>
            <a:r>
              <a:rPr lang="ru-RU" dirty="0" smtClean="0"/>
              <a:t> части</a:t>
            </a:r>
            <a:r>
              <a:rPr lang="uk-UA" dirty="0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астеро</a:t>
            </a:r>
            <a:r>
              <a:rPr lang="uk-UA" dirty="0" smtClean="0"/>
              <a:t>ї</a:t>
            </a:r>
            <a:r>
              <a:rPr lang="ru-RU" dirty="0" smtClean="0"/>
              <a:t>да </a:t>
            </a:r>
            <a:r>
              <a:rPr lang="ru-RU" dirty="0" err="1" smtClean="0"/>
              <a:t>видн</a:t>
            </a:r>
            <a:r>
              <a:rPr lang="uk-UA" dirty="0" smtClean="0"/>
              <a:t>і численні </a:t>
            </a:r>
            <a:r>
              <a:rPr lang="ru-RU" dirty="0" err="1" smtClean="0"/>
              <a:t>ударн</a:t>
            </a:r>
            <a:r>
              <a:rPr lang="uk-UA" dirty="0" smtClean="0"/>
              <a:t>і</a:t>
            </a:r>
            <a:r>
              <a:rPr lang="ru-RU" dirty="0" smtClean="0"/>
              <a:t> кратер</a:t>
            </a:r>
            <a:r>
              <a:rPr lang="uk-UA" dirty="0" smtClean="0"/>
              <a:t>и з</a:t>
            </a:r>
            <a:r>
              <a:rPr lang="ru-RU" dirty="0" smtClean="0"/>
              <a:t> </a:t>
            </a:r>
            <a:r>
              <a:rPr lang="ru-RU" dirty="0" err="1" smtClean="0"/>
              <a:t>разм</a:t>
            </a:r>
            <a:r>
              <a:rPr lang="uk-UA" dirty="0" smtClean="0"/>
              <a:t>і</a:t>
            </a:r>
            <a:r>
              <a:rPr lang="ru-RU" dirty="0" err="1" smtClean="0"/>
              <a:t>р</a:t>
            </a:r>
            <a:r>
              <a:rPr lang="uk-UA" dirty="0" err="1" smtClean="0"/>
              <a:t>ами</a:t>
            </a:r>
            <a:r>
              <a:rPr lang="ru-RU" dirty="0" smtClean="0"/>
              <a:t> </a:t>
            </a:r>
            <a:r>
              <a:rPr lang="uk-UA" dirty="0" smtClean="0"/>
              <a:t>від</a:t>
            </a:r>
            <a:r>
              <a:rPr lang="ru-RU" dirty="0" smtClean="0"/>
              <a:t> 0,5 до 30 км. </a:t>
            </a:r>
            <a:r>
              <a:rPr lang="uk-UA" dirty="0" smtClean="0"/>
              <a:t>На видимій поверхні є </a:t>
            </a:r>
            <a:r>
              <a:rPr lang="ru-RU" dirty="0" smtClean="0"/>
              <a:t>5 кратер</a:t>
            </a:r>
            <a:r>
              <a:rPr lang="uk-UA" dirty="0" smtClean="0"/>
              <a:t>і</a:t>
            </a:r>
            <a:r>
              <a:rPr lang="ru-RU" dirty="0" smtClean="0"/>
              <a:t>в </a:t>
            </a:r>
            <a:r>
              <a:rPr lang="uk-UA" dirty="0" smtClean="0"/>
              <a:t>з </a:t>
            </a:r>
            <a:r>
              <a:rPr lang="ru-RU" dirty="0" err="1" smtClean="0"/>
              <a:t>д</a:t>
            </a:r>
            <a:r>
              <a:rPr lang="uk-UA" dirty="0" smtClean="0"/>
              <a:t>і</a:t>
            </a:r>
            <a:r>
              <a:rPr lang="ru-RU" dirty="0" err="1" smtClean="0"/>
              <a:t>аметром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б</a:t>
            </a:r>
            <a:r>
              <a:rPr lang="uk-UA" dirty="0" smtClean="0"/>
              <a:t>і</a:t>
            </a:r>
            <a:r>
              <a:rPr lang="ru-RU" dirty="0" err="1" smtClean="0"/>
              <a:t>льше</a:t>
            </a:r>
            <a:r>
              <a:rPr lang="ru-RU" dirty="0" smtClean="0"/>
              <a:t> 20 км (!)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4942" y="3643314"/>
            <a:ext cx="3645200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14942" y="6209843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Великий кратер астероїда Ерос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pic>
        <p:nvPicPr>
          <p:cNvPr id="4" name="Рисунок 3" descr="04110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414338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Іда (40 км) та її супутник Дактиль (1,5 км). Обертається на відстані 100 км від Іди</a:t>
            </a:r>
          </a:p>
          <a:p>
            <a:endParaRPr lang="ru-RU" dirty="0"/>
          </a:p>
        </p:txBody>
      </p:sp>
      <p:pic>
        <p:nvPicPr>
          <p:cNvPr id="7" name="Рисунок 6" descr="041102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78" y="214290"/>
            <a:ext cx="3810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9190" y="314324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Тутатіс</a:t>
            </a:r>
            <a:r>
              <a:rPr lang="uk-UA" dirty="0" smtClean="0"/>
              <a:t> – подвійний астероїд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521495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Небезпека:</a:t>
            </a:r>
            <a:r>
              <a:rPr lang="uk-UA" dirty="0" smtClean="0"/>
              <a:t> близько тисячі астероїдів мають орбіти, які перетинають орбіту Землі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607220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Аризонський</a:t>
            </a:r>
            <a:r>
              <a:rPr lang="uk-UA" dirty="0" smtClean="0"/>
              <a:t> кратер – утворився від падіння небесного тіла вагою 10 000 т.</a:t>
            </a:r>
            <a:endParaRPr lang="ru-RU" dirty="0"/>
          </a:p>
        </p:txBody>
      </p:sp>
      <p:pic>
        <p:nvPicPr>
          <p:cNvPr id="12" name="Рисунок 11" descr="041107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857628"/>
            <a:ext cx="3000396" cy="225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192</TotalTime>
  <Words>758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Малі тіла сонячної системи</vt:lpstr>
      <vt:lpstr>Малі тіла сонячної системи</vt:lpstr>
      <vt:lpstr>Астероїди</vt:lpstr>
      <vt:lpstr>Орбіти астероїдів</vt:lpstr>
      <vt:lpstr>Презентация PowerPoint</vt:lpstr>
      <vt:lpstr>Астероїди</vt:lpstr>
      <vt:lpstr>Астероїди</vt:lpstr>
      <vt:lpstr>Астероїди</vt:lpstr>
      <vt:lpstr>Астероїди</vt:lpstr>
      <vt:lpstr>Комети</vt:lpstr>
      <vt:lpstr>Комети</vt:lpstr>
      <vt:lpstr>Комета видима в Австралії, 2007 рік</vt:lpstr>
      <vt:lpstr>Презентация PowerPoint</vt:lpstr>
      <vt:lpstr>Метеори й метеорити</vt:lpstr>
      <vt:lpstr>Метеорити</vt:lpstr>
      <vt:lpstr>Метеорити</vt:lpstr>
      <vt:lpstr>Презентация PowerPoint</vt:lpstr>
      <vt:lpstr>Метеорити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Малі тіла сонячної системи</dc:title>
  <dc:creator>Elsic</dc:creator>
  <cp:lastModifiedBy>Admin</cp:lastModifiedBy>
  <cp:revision>26</cp:revision>
  <dcterms:created xsi:type="dcterms:W3CDTF">2010-03-11T18:26:03Z</dcterms:created>
  <dcterms:modified xsi:type="dcterms:W3CDTF">2013-12-27T05:26:41Z</dcterms:modified>
</cp:coreProperties>
</file>