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52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3000" b="-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D:\&#1056;&#1072;&#1073;&#1086;&#1095;&#1080;&#1081;%20&#1089;&#1090;&#1086;&#1083;\Music\Mozart%20L'op&#233;ra%20Rock%20-%20Tatoue-moi.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857232"/>
            <a:ext cx="7886728" cy="4370409"/>
          </a:xfrm>
          <a:solidFill>
            <a:schemeClr val="accent1">
              <a:lumMod val="40000"/>
              <a:lumOff val="60000"/>
              <a:alpha val="50000"/>
            </a:schemeClr>
          </a:solidFill>
        </p:spPr>
        <p:txBody>
          <a:bodyPr>
            <a:normAutofit/>
          </a:bodyPr>
          <a:lstStyle/>
          <a:p>
            <a:r>
              <a:rPr lang="ru-RU" dirty="0" smtClean="0"/>
              <a:t>Презентация</a:t>
            </a:r>
            <a:br>
              <a:rPr lang="ru-RU" dirty="0" smtClean="0"/>
            </a:br>
            <a:r>
              <a:rPr lang="ru-RU" dirty="0" smtClean="0"/>
              <a:t>по всемирной истории</a:t>
            </a:r>
            <a:br>
              <a:rPr lang="ru-RU" dirty="0" smtClean="0"/>
            </a:br>
            <a:r>
              <a:rPr lang="ru-RU" dirty="0" smtClean="0"/>
              <a:t>на тему: «Мюзикл»</a:t>
            </a:r>
            <a:br>
              <a:rPr lang="ru-RU" dirty="0" smtClean="0"/>
            </a:br>
            <a:r>
              <a:rPr lang="ru-RU" dirty="0" smtClean="0"/>
              <a:t>ученицы 7(11)Б класса</a:t>
            </a:r>
            <a:br>
              <a:rPr lang="ru-RU" dirty="0" smtClean="0"/>
            </a:br>
            <a:r>
              <a:rPr lang="ru-RU" dirty="0" smtClean="0"/>
              <a:t>Одесского УВК №13</a:t>
            </a:r>
            <a:br>
              <a:rPr lang="ru-RU" dirty="0" smtClean="0"/>
            </a:br>
            <a:r>
              <a:rPr lang="ru-RU" dirty="0" err="1" smtClean="0"/>
              <a:t>Бургели</a:t>
            </a:r>
            <a:r>
              <a:rPr lang="ru-RU" dirty="0" smtClean="0"/>
              <a:t> Наталии</a:t>
            </a:r>
            <a:endParaRPr lang="ru-RU" dirty="0"/>
          </a:p>
        </p:txBody>
      </p:sp>
      <p:pic>
        <p:nvPicPr>
          <p:cNvPr id="4" name="Mozart L'opéra Rock - Tatoue-moi.mp3">
            <a:hlinkClick r:id="" action="ppaction://media"/>
          </p:cNvPr>
          <p:cNvPicPr>
            <a:picLocks noRot="1" noChangeAspect="1"/>
          </p:cNvPicPr>
          <p:nvPr>
            <a:audioFile r:link="rId1"/>
          </p:nvPr>
        </p:nvPicPr>
        <p:blipFill>
          <a:blip r:embed="rId3" cstate="print"/>
          <a:stretch>
            <a:fillRect/>
          </a:stretch>
        </p:blipFill>
        <p:spPr>
          <a:xfrm>
            <a:off x="142844" y="62865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15370" cy="785794"/>
          </a:xfrm>
          <a:solidFill>
            <a:schemeClr val="accent1">
              <a:lumMod val="40000"/>
              <a:lumOff val="60000"/>
              <a:alpha val="60000"/>
            </a:schemeClr>
          </a:solidFill>
        </p:spPr>
        <p:txBody>
          <a:bodyPr>
            <a:normAutofit fontScale="90000"/>
          </a:bodyPr>
          <a:lstStyle/>
          <a:p>
            <a:r>
              <a:rPr lang="ru-RU" b="1" dirty="0" smtClean="0"/>
              <a:t>Французские мюзиклы</a:t>
            </a:r>
            <a:br>
              <a:rPr lang="ru-RU" b="1" dirty="0" smtClean="0"/>
            </a:br>
            <a:endParaRPr lang="ru-RU" dirty="0"/>
          </a:p>
        </p:txBody>
      </p:sp>
      <p:sp>
        <p:nvSpPr>
          <p:cNvPr id="3" name="Содержимое 2"/>
          <p:cNvSpPr>
            <a:spLocks noGrp="1"/>
          </p:cNvSpPr>
          <p:nvPr>
            <p:ph idx="1"/>
          </p:nvPr>
        </p:nvSpPr>
        <p:spPr>
          <a:xfrm>
            <a:off x="500034" y="1071546"/>
            <a:ext cx="8258204" cy="1685924"/>
          </a:xfrm>
          <a:solidFill>
            <a:schemeClr val="accent1">
              <a:lumMod val="40000"/>
              <a:lumOff val="60000"/>
              <a:alpha val="80000"/>
            </a:schemeClr>
          </a:solidFill>
          <a:scene3d>
            <a:camera prst="orthographicFront"/>
            <a:lightRig rig="threePt" dir="t"/>
          </a:scene3d>
          <a:sp3d prstMaterial="matte">
            <a:bevelT/>
            <a:bevelB/>
          </a:sp3d>
        </p:spPr>
        <p:txBody>
          <a:bodyPr/>
          <a:lstStyle/>
          <a:p>
            <a:r>
              <a:rPr lang="en-GB" dirty="0" smtClean="0"/>
              <a:t>Romeo et Juliette / «</a:t>
            </a:r>
            <a:r>
              <a:rPr lang="ru-RU" dirty="0" smtClean="0"/>
              <a:t>Ромео и Джульетта»: музыка: </a:t>
            </a:r>
            <a:r>
              <a:rPr lang="ru-RU" dirty="0" err="1" smtClean="0"/>
              <a:t>Жерар</a:t>
            </a:r>
            <a:r>
              <a:rPr lang="ru-RU" dirty="0" smtClean="0"/>
              <a:t> </a:t>
            </a:r>
            <a:r>
              <a:rPr lang="ru-RU" dirty="0" err="1" smtClean="0"/>
              <a:t>Пресгурвик</a:t>
            </a:r>
            <a:r>
              <a:rPr lang="ru-RU" dirty="0" smtClean="0"/>
              <a:t>, либретто: </a:t>
            </a:r>
            <a:r>
              <a:rPr lang="ru-RU" dirty="0" err="1" smtClean="0"/>
              <a:t>Жерар</a:t>
            </a:r>
            <a:r>
              <a:rPr lang="ru-RU" dirty="0" smtClean="0"/>
              <a:t> </a:t>
            </a:r>
            <a:r>
              <a:rPr lang="ru-RU" dirty="0" err="1" smtClean="0"/>
              <a:t>Пресгурвик</a:t>
            </a:r>
            <a:r>
              <a:rPr lang="ru-RU" dirty="0" smtClean="0"/>
              <a:t> (2000)</a:t>
            </a:r>
            <a:endParaRPr lang="ru-RU" dirty="0"/>
          </a:p>
        </p:txBody>
      </p:sp>
      <p:pic>
        <p:nvPicPr>
          <p:cNvPr id="4" name="Рисунок 3" descr="439981_romeo_and_juliet_pic.jpg"/>
          <p:cNvPicPr>
            <a:picLocks noChangeAspect="1"/>
          </p:cNvPicPr>
          <p:nvPr/>
        </p:nvPicPr>
        <p:blipFill>
          <a:blip r:embed="rId2" cstate="print"/>
          <a:stretch>
            <a:fillRect/>
          </a:stretch>
        </p:blipFill>
        <p:spPr>
          <a:xfrm>
            <a:off x="214282" y="3000372"/>
            <a:ext cx="3010202" cy="3500462"/>
          </a:xfrm>
          <a:prstGeom prst="rect">
            <a:avLst/>
          </a:prstGeom>
        </p:spPr>
      </p:pic>
      <p:pic>
        <p:nvPicPr>
          <p:cNvPr id="5" name="Рисунок 4" descr="photo05.jpg"/>
          <p:cNvPicPr>
            <a:picLocks noChangeAspect="1"/>
          </p:cNvPicPr>
          <p:nvPr/>
        </p:nvPicPr>
        <p:blipFill>
          <a:blip r:embed="rId3" cstate="print"/>
          <a:stretch>
            <a:fillRect/>
          </a:stretch>
        </p:blipFill>
        <p:spPr>
          <a:xfrm>
            <a:off x="3357554" y="3000372"/>
            <a:ext cx="5552582" cy="34290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1014" cy="939784"/>
          </a:xfrm>
          <a:solidFill>
            <a:schemeClr val="accent1">
              <a:lumMod val="40000"/>
              <a:lumOff val="60000"/>
              <a:alpha val="80000"/>
            </a:schemeClr>
          </a:solidFill>
        </p:spPr>
        <p:txBody>
          <a:bodyPr>
            <a:noAutofit/>
          </a:bodyPr>
          <a:lstStyle/>
          <a:p>
            <a:r>
              <a:rPr lang="ru-RU" sz="3200" dirty="0" err="1" smtClean="0"/>
              <a:t>Don</a:t>
            </a:r>
            <a:r>
              <a:rPr lang="ru-RU" sz="3200" dirty="0" smtClean="0"/>
              <a:t> </a:t>
            </a:r>
            <a:r>
              <a:rPr lang="ru-RU" sz="3200" dirty="0" err="1" smtClean="0"/>
              <a:t>Juan</a:t>
            </a:r>
            <a:r>
              <a:rPr lang="ru-RU" sz="3200" dirty="0" smtClean="0"/>
              <a:t> / «Дон Жуан»: музыка: Феликс Грей (3 августа 2003)</a:t>
            </a:r>
            <a:endParaRPr lang="ru-RU" sz="3200" dirty="0"/>
          </a:p>
        </p:txBody>
      </p:sp>
      <p:pic>
        <p:nvPicPr>
          <p:cNvPr id="4" name="Содержимое 3" descr="92507.JPG"/>
          <p:cNvPicPr>
            <a:picLocks noGrp="1" noChangeAspect="1"/>
          </p:cNvPicPr>
          <p:nvPr>
            <p:ph idx="1"/>
          </p:nvPr>
        </p:nvPicPr>
        <p:blipFill>
          <a:blip r:embed="rId2" cstate="print"/>
          <a:stretch>
            <a:fillRect/>
          </a:stretch>
        </p:blipFill>
        <p:spPr>
          <a:xfrm>
            <a:off x="357158" y="2000240"/>
            <a:ext cx="8462060" cy="399496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alpha val="80000"/>
            </a:schemeClr>
          </a:solidFill>
        </p:spPr>
        <p:txBody>
          <a:bodyPr>
            <a:normAutofit/>
          </a:bodyPr>
          <a:lstStyle/>
          <a:p>
            <a:r>
              <a:rPr lang="ru-RU" sz="3200" dirty="0" err="1" smtClean="0"/>
              <a:t>Le</a:t>
            </a:r>
            <a:r>
              <a:rPr lang="ru-RU" sz="3200" dirty="0" smtClean="0"/>
              <a:t> </a:t>
            </a:r>
            <a:r>
              <a:rPr lang="ru-RU" sz="3200" dirty="0" err="1" smtClean="0"/>
              <a:t>Roi</a:t>
            </a:r>
            <a:r>
              <a:rPr lang="ru-RU" sz="3200" dirty="0" smtClean="0"/>
              <a:t> </a:t>
            </a:r>
            <a:r>
              <a:rPr lang="ru-RU" sz="3200" dirty="0" err="1" smtClean="0"/>
              <a:t>Soleil</a:t>
            </a:r>
            <a:r>
              <a:rPr lang="ru-RU" sz="3200" dirty="0" smtClean="0"/>
              <a:t> / «Король Солнце»: музыка: Альберт Коэн, либретто: Эли </a:t>
            </a:r>
            <a:r>
              <a:rPr lang="ru-RU" sz="3200" dirty="0" err="1" smtClean="0"/>
              <a:t>Шураки</a:t>
            </a:r>
            <a:r>
              <a:rPr lang="ru-RU" sz="3200" dirty="0" smtClean="0"/>
              <a:t> (2005)</a:t>
            </a:r>
            <a:endParaRPr lang="ru-RU" sz="3200" dirty="0"/>
          </a:p>
        </p:txBody>
      </p:sp>
      <p:pic>
        <p:nvPicPr>
          <p:cNvPr id="4" name="Содержимое 3" descr="rs2310.jpg"/>
          <p:cNvPicPr>
            <a:picLocks noGrp="1" noChangeAspect="1"/>
          </p:cNvPicPr>
          <p:nvPr>
            <p:ph idx="1"/>
          </p:nvPr>
        </p:nvPicPr>
        <p:blipFill>
          <a:blip r:embed="rId2" cstate="print"/>
          <a:stretch>
            <a:fillRect/>
          </a:stretch>
        </p:blipFill>
        <p:spPr>
          <a:xfrm>
            <a:off x="1000100" y="4647887"/>
            <a:ext cx="7072362" cy="2210113"/>
          </a:xfrm>
        </p:spPr>
      </p:pic>
      <p:pic>
        <p:nvPicPr>
          <p:cNvPr id="5" name="Рисунок 4" descr="907670_4.jpg"/>
          <p:cNvPicPr>
            <a:picLocks noChangeAspect="1"/>
          </p:cNvPicPr>
          <p:nvPr/>
        </p:nvPicPr>
        <p:blipFill>
          <a:blip r:embed="rId3" cstate="print"/>
          <a:stretch>
            <a:fillRect/>
          </a:stretch>
        </p:blipFill>
        <p:spPr>
          <a:xfrm>
            <a:off x="857224" y="1357298"/>
            <a:ext cx="7315200" cy="3067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alpha val="80000"/>
            </a:schemeClr>
          </a:solidFill>
        </p:spPr>
        <p:txBody>
          <a:bodyPr>
            <a:normAutofit fontScale="90000"/>
          </a:bodyPr>
          <a:lstStyle/>
          <a:p>
            <a:r>
              <a:rPr lang="en-GB" dirty="0" smtClean="0"/>
              <a:t>Mozart — </a:t>
            </a:r>
            <a:r>
              <a:rPr lang="en-GB" dirty="0" err="1" smtClean="0"/>
              <a:t>L’Opera</a:t>
            </a:r>
            <a:r>
              <a:rPr lang="en-GB" dirty="0" smtClean="0"/>
              <a:t> Rock/ «</a:t>
            </a:r>
            <a:r>
              <a:rPr lang="ru-RU" dirty="0" smtClean="0"/>
              <a:t>Моцарт. Рок-опера»: (2009)</a:t>
            </a:r>
            <a:endParaRPr lang="ru-RU" dirty="0"/>
          </a:p>
        </p:txBody>
      </p:sp>
      <p:pic>
        <p:nvPicPr>
          <p:cNvPr id="4" name="Содержимое 3" descr="mRVM9Q_qC1g.jpg"/>
          <p:cNvPicPr>
            <a:picLocks noGrp="1" noChangeAspect="1"/>
          </p:cNvPicPr>
          <p:nvPr>
            <p:ph idx="1"/>
          </p:nvPr>
        </p:nvPicPr>
        <p:blipFill>
          <a:blip r:embed="rId2" cstate="print"/>
          <a:stretch>
            <a:fillRect/>
          </a:stretch>
        </p:blipFill>
        <p:spPr>
          <a:xfrm>
            <a:off x="785786" y="1428736"/>
            <a:ext cx="7760697" cy="516086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alpha val="80000"/>
            </a:schemeClr>
          </a:solidFill>
        </p:spPr>
        <p:txBody>
          <a:bodyPr>
            <a:normAutofit fontScale="90000"/>
          </a:bodyPr>
          <a:lstStyle/>
          <a:p>
            <a:r>
              <a:rPr lang="fr-FR" dirty="0" smtClean="0"/>
              <a:t>1789, Les amants de la Bastille/ «1789, Любовники Бастилии»: (2012)</a:t>
            </a:r>
            <a:endParaRPr lang="ru-RU" dirty="0"/>
          </a:p>
        </p:txBody>
      </p:sp>
      <p:pic>
        <p:nvPicPr>
          <p:cNvPr id="4" name="Содержимое 3" descr="5eD_0vMD47c.jpg"/>
          <p:cNvPicPr>
            <a:picLocks noGrp="1" noChangeAspect="1"/>
          </p:cNvPicPr>
          <p:nvPr>
            <p:ph idx="1"/>
          </p:nvPr>
        </p:nvPicPr>
        <p:blipFill>
          <a:blip r:embed="rId2" cstate="print"/>
          <a:stretch>
            <a:fillRect/>
          </a:stretch>
        </p:blipFill>
        <p:spPr>
          <a:xfrm>
            <a:off x="500034" y="1785926"/>
            <a:ext cx="8046156"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9"/>
            <a:ext cx="7858180" cy="2071701"/>
          </a:xfrm>
          <a:solidFill>
            <a:schemeClr val="accent1">
              <a:lumMod val="40000"/>
              <a:lumOff val="60000"/>
              <a:alpha val="80000"/>
            </a:schemeClr>
          </a:solidFill>
        </p:spPr>
        <p:txBody>
          <a:bodyPr>
            <a:normAutofit fontScale="70000" lnSpcReduction="20000"/>
          </a:bodyPr>
          <a:lstStyle/>
          <a:p>
            <a:r>
              <a:rPr lang="ru-RU" sz="3600" b="1" dirty="0" err="1" smtClean="0"/>
              <a:t>Мю́зикл</a:t>
            </a:r>
            <a:r>
              <a:rPr lang="ru-RU" dirty="0" smtClean="0"/>
              <a:t> (англ. </a:t>
            </a:r>
            <a:r>
              <a:rPr lang="ru-RU" dirty="0" err="1" smtClean="0"/>
              <a:t>Musical</a:t>
            </a:r>
            <a:r>
              <a:rPr lang="ru-RU" dirty="0" smtClean="0"/>
              <a:t>) (иногда называется музыкальной комедией) — музыкально-сценическое произведение, в котором переплетаются диалоги, песни, музыка, важную роль играет хореография. Большое влияние на мюзикл оказали многие жанры: оперетта, комическая опера, водевиль, бурлеск. Как отдельный жанр театрального искусства долгое время не признавался.</a:t>
            </a:r>
            <a:endParaRPr lang="ru-RU" dirty="0"/>
          </a:p>
        </p:txBody>
      </p:sp>
      <p:pic>
        <p:nvPicPr>
          <p:cNvPr id="4" name="Рисунок 3" descr="g8k4wc8js9U.jpg"/>
          <p:cNvPicPr>
            <a:picLocks noChangeAspect="1"/>
          </p:cNvPicPr>
          <p:nvPr/>
        </p:nvPicPr>
        <p:blipFill>
          <a:blip r:embed="rId2" cstate="print"/>
          <a:stretch>
            <a:fillRect/>
          </a:stretch>
        </p:blipFill>
        <p:spPr>
          <a:xfrm>
            <a:off x="785786" y="2571744"/>
            <a:ext cx="7358114" cy="40481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15436" cy="1714512"/>
          </a:xfrm>
          <a:solidFill>
            <a:schemeClr val="accent1">
              <a:lumMod val="40000"/>
              <a:lumOff val="60000"/>
              <a:alpha val="80000"/>
            </a:schemeClr>
          </a:solidFill>
          <a:scene3d>
            <a:camera prst="orthographicFront"/>
            <a:lightRig rig="threePt" dir="t"/>
          </a:scene3d>
          <a:sp3d prstMaterial="matte">
            <a:bevelT/>
            <a:bevelB/>
          </a:sp3d>
        </p:spPr>
        <p:txBody>
          <a:bodyPr>
            <a:normAutofit fontScale="70000" lnSpcReduction="20000"/>
          </a:bodyPr>
          <a:lstStyle/>
          <a:p>
            <a:r>
              <a:rPr lang="ru-RU" dirty="0" smtClean="0"/>
              <a:t>Мюзикл — жанр, как правило, сложный в постановочном отношении и потому дорогой. Многие </a:t>
            </a:r>
            <a:r>
              <a:rPr lang="ru-RU" dirty="0" err="1" smtClean="0"/>
              <a:t>бродвейские</a:t>
            </a:r>
            <a:r>
              <a:rPr lang="ru-RU" dirty="0" smtClean="0"/>
              <a:t> мюзиклы славятся своими спецэффектами, что возможно только в условиях стационарного мюзикла, где спектакли идут ежедневно в течение многих лет, пока они пользуются успехом у публики.</a:t>
            </a:r>
            <a:endParaRPr lang="ru-RU" dirty="0"/>
          </a:p>
        </p:txBody>
      </p:sp>
      <p:pic>
        <p:nvPicPr>
          <p:cNvPr id="4" name="Рисунок 3" descr="GsvREUUJdRI.jpg"/>
          <p:cNvPicPr>
            <a:picLocks noChangeAspect="1"/>
          </p:cNvPicPr>
          <p:nvPr/>
        </p:nvPicPr>
        <p:blipFill>
          <a:blip r:embed="rId2" cstate="print"/>
          <a:stretch>
            <a:fillRect/>
          </a:stretch>
        </p:blipFill>
        <p:spPr>
          <a:xfrm>
            <a:off x="1000100" y="2000216"/>
            <a:ext cx="7286676" cy="48577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572560" cy="2000240"/>
          </a:xfrm>
          <a:solidFill>
            <a:schemeClr val="accent1">
              <a:lumMod val="40000"/>
              <a:lumOff val="60000"/>
              <a:alpha val="80000"/>
            </a:schemeClr>
          </a:solidFill>
          <a:scene3d>
            <a:camera prst="orthographicFront"/>
            <a:lightRig rig="threePt" dir="t"/>
          </a:scene3d>
          <a:sp3d prstMaterial="matte">
            <a:bevelT/>
            <a:bevelB/>
          </a:sp3d>
        </p:spPr>
        <p:txBody>
          <a:bodyPr>
            <a:normAutofit fontScale="77500" lnSpcReduction="20000"/>
          </a:bodyPr>
          <a:lstStyle/>
          <a:p>
            <a:r>
              <a:rPr lang="ru-RU" dirty="0" smtClean="0"/>
              <a:t>Мюзикл — один из наиболее коммерческих жанров театра. Это обусловлено его зрелищностью, разнообразием тем для постановки, неограниченностью в выборе средств выражения для актеров.</a:t>
            </a:r>
            <a:br>
              <a:rPr lang="ru-RU" dirty="0" smtClean="0"/>
            </a:br>
            <a:r>
              <a:rPr lang="ru-RU" dirty="0" smtClean="0"/>
              <a:t>По форме мюзикл чаще всего представляет собой </a:t>
            </a:r>
            <a:r>
              <a:rPr lang="ru-RU" dirty="0" err="1" smtClean="0"/>
              <a:t>двухактовый</a:t>
            </a:r>
            <a:r>
              <a:rPr lang="ru-RU" dirty="0" smtClean="0"/>
              <a:t> спектакль.</a:t>
            </a:r>
            <a:endParaRPr lang="ru-RU" dirty="0"/>
          </a:p>
        </p:txBody>
      </p:sp>
      <p:pic>
        <p:nvPicPr>
          <p:cNvPr id="4" name="Рисунок 3" descr="uKz0rHz0Hms.jpg"/>
          <p:cNvPicPr>
            <a:picLocks noChangeAspect="1"/>
          </p:cNvPicPr>
          <p:nvPr/>
        </p:nvPicPr>
        <p:blipFill>
          <a:blip r:embed="rId2" cstate="print"/>
          <a:stretch>
            <a:fillRect/>
          </a:stretch>
        </p:blipFill>
        <p:spPr>
          <a:xfrm>
            <a:off x="1071538" y="1928802"/>
            <a:ext cx="7000892" cy="47288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66"/>
            <a:ext cx="3857652" cy="6286544"/>
          </a:xfrm>
          <a:solidFill>
            <a:schemeClr val="accent1">
              <a:lumMod val="40000"/>
              <a:lumOff val="60000"/>
              <a:alpha val="80000"/>
            </a:schemeClr>
          </a:solidFill>
          <a:scene3d>
            <a:camera prst="orthographicFront"/>
            <a:lightRig rig="threePt" dir="t"/>
          </a:scene3d>
          <a:sp3d prstMaterial="matte">
            <a:bevelT/>
            <a:bevelB/>
          </a:sp3d>
        </p:spPr>
        <p:txBody>
          <a:bodyPr>
            <a:normAutofit fontScale="55000" lnSpcReduction="20000"/>
          </a:bodyPr>
          <a:lstStyle/>
          <a:p>
            <a:r>
              <a:rPr lang="ru-RU" dirty="0" smtClean="0"/>
              <a:t>Предшественниками мюзикла были множество легких жанров, где смешались шоу варьете, французский балет и драматические интерлюдии. В сентябре 1866 года на сцене Нью-Йорка прошла постановка «</a:t>
            </a:r>
            <a:r>
              <a:rPr lang="ru-RU" dirty="0" err="1" smtClean="0"/>
              <a:t>Black</a:t>
            </a:r>
            <a:r>
              <a:rPr lang="ru-RU" dirty="0" smtClean="0"/>
              <a:t> </a:t>
            </a:r>
            <a:r>
              <a:rPr lang="ru-RU" dirty="0" err="1" smtClean="0"/>
              <a:t>Crook</a:t>
            </a:r>
            <a:r>
              <a:rPr lang="ru-RU" dirty="0" smtClean="0"/>
              <a:t>», где сплетались романтический балет, мелодрама и другие жанры. Именно она считается исходной точкой нового жанра. Музыкальной комедией охарактеризовал один из своих хитов «Хористка» английский продюсер Джордж Эдвардс. Музыкальная комедия подразумевала легкое развлекательное представление, где важным был не сюжет, а скорее популярные вокальные номера в исполнении кумиров публики. Постановки Эдвардса снискали ошеломительный успех в Нью-Йорке, и до начала XX века моду в новом жанре диктовали английские представления.</a:t>
            </a:r>
            <a:endParaRPr lang="ru-RU" dirty="0"/>
          </a:p>
        </p:txBody>
      </p:sp>
      <p:pic>
        <p:nvPicPr>
          <p:cNvPr id="4" name="Рисунок 3" descr="porgyandbess.gif"/>
          <p:cNvPicPr>
            <a:picLocks noChangeAspect="1"/>
          </p:cNvPicPr>
          <p:nvPr/>
        </p:nvPicPr>
        <p:blipFill>
          <a:blip r:embed="rId2" cstate="print"/>
          <a:stretch>
            <a:fillRect/>
          </a:stretch>
        </p:blipFill>
        <p:spPr>
          <a:xfrm>
            <a:off x="4214810" y="1428736"/>
            <a:ext cx="4738708" cy="380343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1"/>
            <a:ext cx="8715436" cy="2786082"/>
          </a:xfrm>
          <a:solidFill>
            <a:schemeClr val="accent1">
              <a:lumMod val="40000"/>
              <a:lumOff val="60000"/>
              <a:alpha val="80000"/>
            </a:schemeClr>
          </a:solidFill>
          <a:scene3d>
            <a:camera prst="orthographicFront"/>
            <a:lightRig rig="threePt" dir="t"/>
          </a:scene3d>
          <a:sp3d prstMaterial="matte">
            <a:bevelT/>
            <a:bevelB/>
          </a:sp3d>
        </p:spPr>
        <p:txBody>
          <a:bodyPr>
            <a:normAutofit fontScale="47500" lnSpcReduction="20000"/>
          </a:bodyPr>
          <a:lstStyle/>
          <a:p>
            <a:r>
              <a:rPr lang="ru-RU" dirty="0" smtClean="0"/>
              <a:t>В конце 60-х годов XX века под влиянием новых музыкальных стилей приходит новое понимание мюзикла как жанра. В спектакле «Волосы» («</a:t>
            </a:r>
            <a:r>
              <a:rPr lang="ru-RU" dirty="0" err="1" smtClean="0"/>
              <a:t>Hair</a:t>
            </a:r>
            <a:r>
              <a:rPr lang="ru-RU" dirty="0" smtClean="0"/>
              <a:t>», 1967) нашли отражение модные тогда идеи хиппи, тем самым постановка получила название «мюзикла первобытного американского лирического рока». С 70-х годов количество спектаклей сокращается, однако декорации и костюмы новых мюзиклов становятся более роскошными. Кардинальные изменения в понятие мюзикла преподнесла постановка «Иисус Христос суперзвезда» («</a:t>
            </a:r>
            <a:r>
              <a:rPr lang="ru-RU" dirty="0" err="1" smtClean="0"/>
              <a:t>Jesus</a:t>
            </a:r>
            <a:r>
              <a:rPr lang="ru-RU" dirty="0" smtClean="0"/>
              <a:t> </a:t>
            </a:r>
            <a:r>
              <a:rPr lang="ru-RU" dirty="0" err="1" smtClean="0"/>
              <a:t>Christ</a:t>
            </a:r>
            <a:r>
              <a:rPr lang="ru-RU" dirty="0" smtClean="0"/>
              <a:t> </a:t>
            </a:r>
            <a:r>
              <a:rPr lang="ru-RU" dirty="0" err="1" smtClean="0"/>
              <a:t>Superstar</a:t>
            </a:r>
            <a:r>
              <a:rPr lang="ru-RU" dirty="0" smtClean="0"/>
              <a:t>»1971) композитора Эндрю Ллойда </a:t>
            </a:r>
            <a:r>
              <a:rPr lang="ru-RU" dirty="0" err="1" smtClean="0"/>
              <a:t>Уэббера</a:t>
            </a:r>
            <a:r>
              <a:rPr lang="ru-RU" dirty="0" smtClean="0"/>
              <a:t> и либреттиста Тима </a:t>
            </a:r>
            <a:r>
              <a:rPr lang="ru-RU" dirty="0" err="1" smtClean="0"/>
              <a:t>Райса</a:t>
            </a:r>
            <a:r>
              <a:rPr lang="ru-RU" dirty="0" smtClean="0"/>
              <a:t>. Серьёзная тема мюзикла «</a:t>
            </a:r>
            <a:r>
              <a:rPr lang="ru-RU" dirty="0" err="1" smtClean="0"/>
              <a:t>Эвита</a:t>
            </a:r>
            <a:r>
              <a:rPr lang="ru-RU" dirty="0" smtClean="0"/>
              <a:t>» («</a:t>
            </a:r>
            <a:r>
              <a:rPr lang="ru-RU" dirty="0" err="1" smtClean="0"/>
              <a:t>Evita</a:t>
            </a:r>
            <a:r>
              <a:rPr lang="ru-RU" dirty="0" smtClean="0"/>
              <a:t>», 1978) доказала большой путь, который прошёл жанр за время своего развития. Творение </a:t>
            </a:r>
            <a:r>
              <a:rPr lang="ru-RU" dirty="0" err="1" smtClean="0"/>
              <a:t>Уэббера</a:t>
            </a:r>
            <a:r>
              <a:rPr lang="ru-RU" dirty="0" smtClean="0"/>
              <a:t> «Кошки» («</a:t>
            </a:r>
            <a:r>
              <a:rPr lang="ru-RU" dirty="0" err="1" smtClean="0"/>
              <a:t>Cats</a:t>
            </a:r>
            <a:r>
              <a:rPr lang="ru-RU" dirty="0" smtClean="0"/>
              <a:t>», 1981) по мотивам стихотворного цикла Т. С. </a:t>
            </a:r>
            <a:r>
              <a:rPr lang="ru-RU" dirty="0" err="1" smtClean="0"/>
              <a:t>Эллиота</a:t>
            </a:r>
            <a:r>
              <a:rPr lang="ru-RU" dirty="0" smtClean="0"/>
              <a:t> «Популярная наука о кошках, Англо-американская монополия мюзиклов прекратилась в 1985 году, когда на лондонской сцене состоялась премьера французской постановки «Отверженные» («</a:t>
            </a:r>
            <a:r>
              <a:rPr lang="ru-RU" dirty="0" err="1" smtClean="0"/>
              <a:t>Les</a:t>
            </a:r>
            <a:r>
              <a:rPr lang="ru-RU" dirty="0" smtClean="0"/>
              <a:t> </a:t>
            </a:r>
            <a:r>
              <a:rPr lang="ru-RU" dirty="0" err="1" smtClean="0"/>
              <a:t>Miserables</a:t>
            </a:r>
            <a:r>
              <a:rPr lang="ru-RU" dirty="0" smtClean="0"/>
              <a:t>») по мотивам одноимённого романа Виктора Гюго. Авторами являются композитор Клод Мишель </a:t>
            </a:r>
            <a:r>
              <a:rPr lang="ru-RU" dirty="0" err="1" smtClean="0"/>
              <a:t>Шонберг</a:t>
            </a:r>
            <a:r>
              <a:rPr lang="ru-RU" dirty="0" smtClean="0"/>
              <a:t> и либреттист Ален </a:t>
            </a:r>
            <a:r>
              <a:rPr lang="ru-RU" dirty="0" err="1" smtClean="0"/>
              <a:t>Бублиль</a:t>
            </a:r>
            <a:r>
              <a:rPr lang="ru-RU" dirty="0" smtClean="0"/>
              <a:t>. Высокий уровень мюзикла как жанра доказывает «Мисс Сайгон» («</a:t>
            </a:r>
            <a:r>
              <a:rPr lang="ru-RU" dirty="0" err="1" smtClean="0"/>
              <a:t>Miss</a:t>
            </a:r>
            <a:r>
              <a:rPr lang="ru-RU" dirty="0" smtClean="0"/>
              <a:t> </a:t>
            </a:r>
            <a:r>
              <a:rPr lang="ru-RU" dirty="0" err="1" smtClean="0"/>
              <a:t>Saigon</a:t>
            </a:r>
            <a:r>
              <a:rPr lang="ru-RU" dirty="0" smtClean="0"/>
              <a:t>»), осовремененная опера </a:t>
            </a:r>
            <a:r>
              <a:rPr lang="ru-RU" dirty="0" err="1" smtClean="0"/>
              <a:t>Пуччини</a:t>
            </a:r>
            <a:r>
              <a:rPr lang="ru-RU" dirty="0" smtClean="0"/>
              <a:t> «Мадам Баттерфляй».</a:t>
            </a:r>
            <a:endParaRPr lang="ru-RU" dirty="0"/>
          </a:p>
        </p:txBody>
      </p:sp>
      <p:pic>
        <p:nvPicPr>
          <p:cNvPr id="4" name="Рисунок 3" descr="miserable372a.jpg"/>
          <p:cNvPicPr>
            <a:picLocks noChangeAspect="1"/>
          </p:cNvPicPr>
          <p:nvPr/>
        </p:nvPicPr>
        <p:blipFill>
          <a:blip r:embed="rId2" cstate="print"/>
          <a:stretch>
            <a:fillRect/>
          </a:stretch>
        </p:blipFill>
        <p:spPr>
          <a:xfrm>
            <a:off x="1071538" y="3023393"/>
            <a:ext cx="7429552" cy="38346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928670"/>
          </a:xfrm>
          <a:solidFill>
            <a:schemeClr val="accent1">
              <a:lumMod val="40000"/>
              <a:lumOff val="60000"/>
              <a:alpha val="60000"/>
            </a:schemeClr>
          </a:solidFill>
          <a:scene3d>
            <a:camera prst="orthographicFront"/>
            <a:lightRig rig="threePt" dir="t"/>
          </a:scene3d>
          <a:sp3d extrusionH="76200" contourW="63500">
            <a:bevelT/>
            <a:bevelB/>
            <a:extrusionClr>
              <a:schemeClr val="tx1">
                <a:lumMod val="95000"/>
                <a:lumOff val="5000"/>
              </a:schemeClr>
            </a:extrusionClr>
            <a:contourClr>
              <a:srgbClr val="002060"/>
            </a:contourClr>
          </a:sp3d>
        </p:spPr>
        <p:txBody>
          <a:bodyPr>
            <a:normAutofit fontScale="90000"/>
          </a:bodyPr>
          <a:lstStyle/>
          <a:p>
            <a:r>
              <a:rPr lang="ru-RU" sz="5300" dirty="0" smtClean="0"/>
              <a:t>Наиболее известные мюзиклы</a:t>
            </a:r>
            <a:r>
              <a:rPr lang="ru-RU" dirty="0" smtClean="0"/>
              <a:t/>
            </a:r>
            <a:br>
              <a:rPr lang="ru-RU" dirty="0" smtClean="0"/>
            </a:br>
            <a:endParaRPr lang="ru-RU" dirty="0"/>
          </a:p>
        </p:txBody>
      </p:sp>
      <p:sp>
        <p:nvSpPr>
          <p:cNvPr id="3" name="Содержимое 2"/>
          <p:cNvSpPr>
            <a:spLocks noGrp="1"/>
          </p:cNvSpPr>
          <p:nvPr>
            <p:ph idx="1"/>
          </p:nvPr>
        </p:nvSpPr>
        <p:spPr>
          <a:xfrm>
            <a:off x="500034" y="1357298"/>
            <a:ext cx="8401080" cy="1685924"/>
          </a:xfrm>
          <a:solidFill>
            <a:schemeClr val="accent1">
              <a:lumMod val="40000"/>
              <a:lumOff val="60000"/>
              <a:alpha val="50000"/>
            </a:schemeClr>
          </a:solidFill>
        </p:spPr>
        <p:txBody>
          <a:bodyPr/>
          <a:lstStyle/>
          <a:p>
            <a:r>
              <a:rPr lang="ru-RU" b="1" dirty="0" err="1" smtClean="0"/>
              <a:t>Бродвейские</a:t>
            </a:r>
            <a:r>
              <a:rPr lang="ru-RU" b="1" dirty="0" smtClean="0"/>
              <a:t> мюзиклы</a:t>
            </a:r>
          </a:p>
          <a:p>
            <a:r>
              <a:rPr lang="ru-RU" dirty="0" err="1" smtClean="0"/>
              <a:t>Hair</a:t>
            </a:r>
            <a:r>
              <a:rPr lang="ru-RU" dirty="0" smtClean="0"/>
              <a:t> / «Волосы» музыка: </a:t>
            </a:r>
            <a:r>
              <a:rPr lang="ru-RU" dirty="0" err="1" smtClean="0"/>
              <a:t>Гэлт</a:t>
            </a:r>
            <a:r>
              <a:rPr lang="ru-RU" dirty="0" smtClean="0"/>
              <a:t> </a:t>
            </a:r>
            <a:r>
              <a:rPr lang="ru-RU" dirty="0" err="1" smtClean="0"/>
              <a:t>МакДермот</a:t>
            </a:r>
            <a:r>
              <a:rPr lang="ru-RU" dirty="0" smtClean="0"/>
              <a:t>, либретто: Джеймс </a:t>
            </a:r>
            <a:r>
              <a:rPr lang="ru-RU" dirty="0" err="1" smtClean="0"/>
              <a:t>Рэйдо</a:t>
            </a:r>
            <a:r>
              <a:rPr lang="ru-RU" dirty="0" smtClean="0"/>
              <a:t> (1968)</a:t>
            </a:r>
            <a:endParaRPr lang="ru-RU" dirty="0"/>
          </a:p>
        </p:txBody>
      </p:sp>
      <p:pic>
        <p:nvPicPr>
          <p:cNvPr id="4" name="Рисунок 3" descr="10521154_hair.jpg"/>
          <p:cNvPicPr>
            <a:picLocks noChangeAspect="1"/>
          </p:cNvPicPr>
          <p:nvPr/>
        </p:nvPicPr>
        <p:blipFill>
          <a:blip r:embed="rId2" cstate="print"/>
          <a:stretch>
            <a:fillRect/>
          </a:stretch>
        </p:blipFill>
        <p:spPr>
          <a:xfrm>
            <a:off x="1785918" y="3122610"/>
            <a:ext cx="5572128" cy="37353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1368412"/>
          </a:xfrm>
          <a:solidFill>
            <a:schemeClr val="accent1">
              <a:lumMod val="40000"/>
              <a:lumOff val="60000"/>
              <a:alpha val="80000"/>
            </a:schemeClr>
          </a:solidFill>
        </p:spPr>
        <p:txBody>
          <a:bodyPr>
            <a:noAutofit/>
          </a:bodyPr>
          <a:lstStyle/>
          <a:p>
            <a:r>
              <a:rPr lang="ru-RU" sz="3200" dirty="0" err="1" smtClean="0"/>
              <a:t>Les</a:t>
            </a:r>
            <a:r>
              <a:rPr lang="ru-RU" sz="3200" dirty="0" smtClean="0"/>
              <a:t> </a:t>
            </a:r>
            <a:r>
              <a:rPr lang="ru-RU" sz="3200" dirty="0" err="1" smtClean="0"/>
              <a:t>Miserables</a:t>
            </a:r>
            <a:r>
              <a:rPr lang="ru-RU" sz="3200" dirty="0" smtClean="0"/>
              <a:t> / «Отверженные»: музыка: Клод-Мишель </a:t>
            </a:r>
            <a:r>
              <a:rPr lang="ru-RU" sz="3200" dirty="0" err="1" smtClean="0"/>
              <a:t>Шонберг</a:t>
            </a:r>
            <a:r>
              <a:rPr lang="ru-RU" sz="3200" dirty="0" smtClean="0"/>
              <a:t>, либретто: Ален </a:t>
            </a:r>
            <a:r>
              <a:rPr lang="ru-RU" sz="3200" dirty="0" err="1" smtClean="0"/>
              <a:t>Бублиль</a:t>
            </a:r>
            <a:r>
              <a:rPr lang="ru-RU" sz="3200" dirty="0" smtClean="0"/>
              <a:t> (1980)</a:t>
            </a:r>
            <a:endParaRPr lang="ru-RU" sz="3200" dirty="0"/>
          </a:p>
        </p:txBody>
      </p:sp>
      <p:pic>
        <p:nvPicPr>
          <p:cNvPr id="4" name="Содержимое 3" descr="Les_mis_01.jpg"/>
          <p:cNvPicPr>
            <a:picLocks noGrp="1" noChangeAspect="1"/>
          </p:cNvPicPr>
          <p:nvPr>
            <p:ph idx="1"/>
          </p:nvPr>
        </p:nvPicPr>
        <p:blipFill>
          <a:blip r:embed="rId2" cstate="print"/>
          <a:stretch>
            <a:fillRect/>
          </a:stretch>
        </p:blipFill>
        <p:spPr>
          <a:xfrm>
            <a:off x="1142976" y="2071678"/>
            <a:ext cx="7281906" cy="412988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439850"/>
          </a:xfrm>
          <a:solidFill>
            <a:schemeClr val="accent1">
              <a:lumMod val="40000"/>
              <a:lumOff val="60000"/>
              <a:alpha val="80000"/>
            </a:schemeClr>
          </a:solidFill>
        </p:spPr>
        <p:txBody>
          <a:bodyPr>
            <a:noAutofit/>
          </a:bodyPr>
          <a:lstStyle/>
          <a:p>
            <a:r>
              <a:rPr lang="en-GB" sz="2800" dirty="0" smtClean="0"/>
              <a:t>Phantom of the Opera, The / «</a:t>
            </a:r>
            <a:r>
              <a:rPr lang="ru-RU" sz="2800" dirty="0" smtClean="0"/>
              <a:t>Призрак Оперы» музыка: Эндрю </a:t>
            </a:r>
            <a:r>
              <a:rPr lang="ru-RU" sz="2800" dirty="0" err="1" smtClean="0"/>
              <a:t>Ллойд-Уэббер</a:t>
            </a:r>
            <a:r>
              <a:rPr lang="ru-RU" sz="2800" dirty="0" smtClean="0"/>
              <a:t>, либретто: Ричард </a:t>
            </a:r>
            <a:r>
              <a:rPr lang="ru-RU" sz="2800" dirty="0" err="1" smtClean="0"/>
              <a:t>Стилгоу</a:t>
            </a:r>
            <a:r>
              <a:rPr lang="ru-RU" sz="2800" dirty="0" smtClean="0"/>
              <a:t> и Эндрю </a:t>
            </a:r>
            <a:r>
              <a:rPr lang="ru-RU" sz="2800" dirty="0" err="1" smtClean="0"/>
              <a:t>Ллойд-Уэббер</a:t>
            </a:r>
            <a:r>
              <a:rPr lang="ru-RU" sz="2800" dirty="0" smtClean="0"/>
              <a:t>, песенные тексты: Чарльз </a:t>
            </a:r>
            <a:r>
              <a:rPr lang="ru-RU" sz="2800" dirty="0" err="1" smtClean="0"/>
              <a:t>Харт</a:t>
            </a:r>
            <a:r>
              <a:rPr lang="ru-RU" sz="2800" dirty="0" smtClean="0"/>
              <a:t> (1986)</a:t>
            </a:r>
            <a:endParaRPr lang="ru-RU" sz="2800" dirty="0"/>
          </a:p>
        </p:txBody>
      </p:sp>
      <p:pic>
        <p:nvPicPr>
          <p:cNvPr id="4" name="Содержимое 3" descr="5970152cfacfd0d96383033c9cbac79f.png"/>
          <p:cNvPicPr>
            <a:picLocks noGrp="1" noChangeAspect="1"/>
          </p:cNvPicPr>
          <p:nvPr>
            <p:ph idx="1"/>
          </p:nvPr>
        </p:nvPicPr>
        <p:blipFill>
          <a:blip r:embed="rId2" cstate="print"/>
          <a:stretch>
            <a:fillRect/>
          </a:stretch>
        </p:blipFill>
        <p:spPr>
          <a:xfrm>
            <a:off x="428596" y="1857364"/>
            <a:ext cx="8429684" cy="474169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513</Words>
  <Application>Microsoft Office PowerPoint</Application>
  <PresentationFormat>Экран (4:3)</PresentationFormat>
  <Paragraphs>17</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по всемирной истории на тему: «Мюзикл» ученицы 7(11)Б класса Одесского УВК №13 Бургели Наталии</vt:lpstr>
      <vt:lpstr>Слайд 2</vt:lpstr>
      <vt:lpstr>Слайд 3</vt:lpstr>
      <vt:lpstr>Слайд 4</vt:lpstr>
      <vt:lpstr>Слайд 5</vt:lpstr>
      <vt:lpstr>Слайд 6</vt:lpstr>
      <vt:lpstr>Наиболее известные мюзиклы </vt:lpstr>
      <vt:lpstr>Les Miserables / «Отверженные»: музыка: Клод-Мишель Шонберг, либретто: Ален Бублиль (1980)</vt:lpstr>
      <vt:lpstr>Phantom of the Opera, The / «Призрак Оперы» музыка: Эндрю Ллойд-Уэббер, либретто: Ричард Стилгоу и Эндрю Ллойд-Уэббер, песенные тексты: Чарльз Харт (1986)</vt:lpstr>
      <vt:lpstr>Французские мюзиклы </vt:lpstr>
      <vt:lpstr>Don Juan / «Дон Жуан»: музыка: Феликс Грей (3 августа 2003)</vt:lpstr>
      <vt:lpstr>Le Roi Soleil / «Король Солнце»: музыка: Альберт Коэн, либретто: Эли Шураки (2005)</vt:lpstr>
      <vt:lpstr>Mozart — L’Opera Rock/ «Моцарт. Рок-опера»: (2009)</vt:lpstr>
      <vt:lpstr>1789, Les amants de la Bastille/ «1789, Любовники Бастилии»: (2012)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всемирной истории на тему: «Мюзикл» ученицы 7(11)Б класса Одесского УВК №13 Бургели Наталии</dc:title>
  <cp:lastModifiedBy>User</cp:lastModifiedBy>
  <cp:revision>7</cp:revision>
  <dcterms:modified xsi:type="dcterms:W3CDTF">2014-04-18T04:50:41Z</dcterms:modified>
</cp:coreProperties>
</file>