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7" r:id="rId3"/>
    <p:sldId id="258" r:id="rId4"/>
    <p:sldId id="265" r:id="rId5"/>
    <p:sldId id="264" r:id="rId6"/>
    <p:sldId id="266" r:id="rId7"/>
    <p:sldId id="268" r:id="rId8"/>
    <p:sldId id="269" r:id="rId9"/>
    <p:sldId id="270" r:id="rId10"/>
    <p:sldId id="261" r:id="rId11"/>
    <p:sldId id="271" r:id="rId12"/>
    <p:sldId id="272" r:id="rId13"/>
    <p:sldId id="276" r:id="rId14"/>
    <p:sldId id="273" r:id="rId15"/>
    <p:sldId id="274" r:id="rId16"/>
    <p:sldId id="262" r:id="rId17"/>
    <p:sldId id="275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>
        <p:scale>
          <a:sx n="76" d="100"/>
          <a:sy n="76" d="100"/>
        </p:scale>
        <p:origin x="-120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4F9EC-D29D-445E-9E1A-6421A16F38F2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4D23-BBE4-4ED8-A0B8-BB2D7145F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F4D23-BBE4-4ED8-A0B8-BB2D7145F1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5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1F0F-C181-4A6B-AA9F-6DB7CA5A8413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2D73-3C93-4137-976D-31011CC1CB7B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F7E6-721E-410D-AC4E-754B27F8CDD2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AA81-E9ED-4049-8EA8-D2BDB788ECC9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F2B-6213-4847-8771-D036D7117D53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BD5A-7F84-4595-89DA-C55B1C2A4EA5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8131-BAD7-44A3-BFF7-D72A3B88B62A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4136-9CD3-4E73-A81D-D6C8FBFC81BC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5274-445B-492E-88BC-FF8AC6537FD3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6093-4D4F-4F0F-913F-5A560A1025C5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0CF1-7377-4EB8-A420-88716C199C96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D9D50CF-E1FA-42C0-A01E-8F8690E083C4}" type="datetime1">
              <a:rPr lang="ru-RU" smtClean="0"/>
              <a:t>09.02.2015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77072"/>
            <a:ext cx="3810000" cy="1524000"/>
          </a:xfrm>
        </p:spPr>
        <p:txBody>
          <a:bodyPr/>
          <a:lstStyle/>
          <a:p>
            <a:r>
              <a:rPr lang="uk-UA" dirty="0" smtClean="0"/>
              <a:t>Джон Кеннеді </a:t>
            </a:r>
            <a:endParaRPr lang="uk-UA" dirty="0"/>
          </a:p>
        </p:txBody>
      </p:sp>
      <p:pic>
        <p:nvPicPr>
          <p:cNvPr id="6" name="Picture 4" descr="John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09" y="476672"/>
            <a:ext cx="4656138" cy="594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</a:t>
            </a:r>
            <a:endParaRPr lang="uk-UA" dirty="0"/>
          </a:p>
        </p:txBody>
      </p:sp>
      <p:pic>
        <p:nvPicPr>
          <p:cNvPr id="8" name="Picture 5" descr="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933"/>
            <a:ext cx="4808004" cy="320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214994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60" y="2780928"/>
            <a:ext cx="4332955" cy="269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543800" cy="3886200"/>
          </a:xfrm>
        </p:spPr>
        <p:txBody>
          <a:bodyPr/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Березнь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1961 року  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“Союз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заради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Прогресу</a:t>
            </a: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”</a:t>
            </a:r>
          </a:p>
          <a:p>
            <a:pPr marL="0" lvl="0" indent="0" fontAlgn="base">
              <a:spcBef>
                <a:spcPts val="80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( метою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було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зміцнення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демократичних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установ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Латинській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Америці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).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Протистояння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 СРСР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щодо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інтересів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США в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усьому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світі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254802" cy="279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02" y="3212976"/>
            <a:ext cx="4962558" cy="279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7554416" cy="2455168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uk-UA" b="1" i="1" dirty="0" smtClean="0">
                <a:solidFill>
                  <a:schemeClr val="tx1"/>
                </a:solidFill>
                <a:latin typeface="Franklin Gothic Book"/>
              </a:rPr>
              <a:t>Карибська криза </a:t>
            </a:r>
            <a:r>
              <a:rPr lang="uk-UA" b="1" i="1" dirty="0">
                <a:solidFill>
                  <a:schemeClr val="tx1"/>
                </a:solidFill>
                <a:latin typeface="Franklin Gothic Book"/>
              </a:rPr>
              <a:t>та її усунення </a:t>
            </a:r>
            <a:r>
              <a:rPr lang="uk-UA" dirty="0">
                <a:solidFill>
                  <a:schemeClr val="tx1"/>
                </a:solidFill>
                <a:latin typeface="Franklin Gothic Book"/>
              </a:rPr>
              <a:t>( уникнення ядерної війни та таємний договір з Кубою </a:t>
            </a:r>
            <a:r>
              <a:rPr lang="uk-UA" dirty="0" smtClean="0">
                <a:solidFill>
                  <a:schemeClr val="tx1"/>
                </a:solidFill>
                <a:latin typeface="Franklin Gothic Book"/>
              </a:rPr>
              <a:t>).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/>
              </a:rPr>
              <a:t>5 </a:t>
            </a:r>
            <a:r>
              <a:rPr lang="ru-RU" b="1" dirty="0" err="1">
                <a:solidFill>
                  <a:schemeClr val="tx1"/>
                </a:solidFill>
                <a:latin typeface="Arial"/>
              </a:rPr>
              <a:t>серпня</a:t>
            </a:r>
            <a:r>
              <a:rPr lang="ru-RU" b="1" dirty="0">
                <a:solidFill>
                  <a:schemeClr val="tx1"/>
                </a:solidFill>
                <a:latin typeface="Arial"/>
              </a:rPr>
              <a:t> 1963 р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підписано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договір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про «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заборону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випробувань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атомної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зброї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атмосфері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космічному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просторі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водою». До 10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жовтня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угоди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приєдналися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понад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сто держав.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Однак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гонитва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озброєнь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реально не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припинилась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знайшла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своє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продовження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у </a:t>
            </a:r>
            <a:r>
              <a:rPr lang="ru-RU" dirty="0" err="1" smtClean="0">
                <a:solidFill>
                  <a:schemeClr val="tx1"/>
                </a:solidFill>
                <a:latin typeface="Arial"/>
              </a:rPr>
              <a:t>В'єтнамській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війні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</a:t>
            </a:r>
            <a:endParaRPr lang="uk-UA" dirty="0">
              <a:solidFill>
                <a:schemeClr val="tx1"/>
              </a:solidFill>
              <a:latin typeface="Franklin Gothic Book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3006"/>
            <a:ext cx="5312907" cy="351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Desktop\603px-Cuban_crisis_map_missile_r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3006"/>
            <a:ext cx="3888432" cy="386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6781800" cy="1600200"/>
          </a:xfrm>
        </p:spPr>
        <p:txBody>
          <a:bodyPr/>
          <a:lstStyle/>
          <a:p>
            <a:r>
              <a:rPr lang="uk-UA" dirty="0" smtClean="0"/>
              <a:t>Відома карикатура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92888" cy="5672372"/>
          </a:xfrm>
        </p:spPr>
      </p:pic>
    </p:spTree>
    <p:extLst>
      <p:ext uri="{BB962C8B-B14F-4D97-AF65-F5344CB8AC3E}">
        <p14:creationId xmlns:p14="http://schemas.microsoft.com/office/powerpoint/2010/main" val="318672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896" y="-387424"/>
            <a:ext cx="7543800" cy="388620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uk-UA" b="1" i="1" dirty="0">
                <a:solidFill>
                  <a:prstClr val="black"/>
                </a:solidFill>
                <a:latin typeface="Franklin Gothic Book"/>
              </a:rPr>
              <a:t>Криза в Південно-Східній Азії </a:t>
            </a:r>
            <a:r>
              <a:rPr lang="uk-UA" dirty="0">
                <a:solidFill>
                  <a:prstClr val="black"/>
                </a:solidFill>
                <a:latin typeface="Franklin Gothic Book"/>
              </a:rPr>
              <a:t>(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укладення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міжнародної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 угоди,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що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допомагала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коаліційному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уряду  в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Лаосі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згодом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усунення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).</a:t>
            </a:r>
            <a:endParaRPr lang="ru-RU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4098" name="Picture 2" descr="C:\Users\admin\Desktop\71298-004-44FB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91730"/>
            <a:ext cx="5690855" cy="453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543800" cy="388620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FontTx/>
              <a:buChar char="•"/>
            </a:pP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Кеннеді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використав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будівництво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Берлінської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стіни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 як приклад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невдач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комунізму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ru-RU" sz="1800" b="1" kern="0" dirty="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Свобода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багато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складнощів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, і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демократія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недосконала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. Але нам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ніколи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не доводилось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будувати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стіну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аби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втримувати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наших людей,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щоби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перешкодити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їм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b="1" i="1" kern="0" dirty="0" err="1">
                <a:solidFill>
                  <a:srgbClr val="000000"/>
                </a:solidFill>
                <a:latin typeface="Arial"/>
                <a:cs typeface="Arial"/>
              </a:rPr>
              <a:t>залишити</a:t>
            </a:r>
            <a:r>
              <a:rPr lang="ru-RU" sz="1800" b="1" i="1" kern="0" dirty="0">
                <a:solidFill>
                  <a:srgbClr val="000000"/>
                </a:solidFill>
                <a:latin typeface="Arial"/>
                <a:cs typeface="Arial"/>
              </a:rPr>
              <a:t> нас</a:t>
            </a:r>
            <a:r>
              <a:rPr lang="ru-RU" sz="1800" b="1" kern="0" dirty="0">
                <a:solidFill>
                  <a:srgbClr val="000000"/>
                </a:solidFill>
                <a:latin typeface="Arial"/>
                <a:cs typeface="Arial"/>
              </a:rPr>
              <a:t>»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Промова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також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є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загальновідомою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своєю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знаменитою фразою «</a:t>
            </a:r>
            <a:r>
              <a:rPr lang="ru-RU" sz="1800" i="1" kern="0" dirty="0" err="1">
                <a:solidFill>
                  <a:srgbClr val="000000"/>
                </a:solidFill>
                <a:latin typeface="Arial"/>
                <a:cs typeface="Arial"/>
              </a:rPr>
              <a:t>Ich</a:t>
            </a:r>
            <a:r>
              <a:rPr lang="ru-RU" sz="18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i="1" kern="0" dirty="0" err="1">
                <a:solidFill>
                  <a:srgbClr val="000000"/>
                </a:solidFill>
                <a:latin typeface="Arial"/>
                <a:cs typeface="Arial"/>
              </a:rPr>
              <a:t>bin</a:t>
            </a:r>
            <a:r>
              <a:rPr lang="ru-RU" sz="18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i="1" kern="0" dirty="0" err="1">
                <a:solidFill>
                  <a:srgbClr val="000000"/>
                </a:solidFill>
                <a:latin typeface="Arial"/>
                <a:cs typeface="Arial"/>
              </a:rPr>
              <a:t>ein</a:t>
            </a:r>
            <a:r>
              <a:rPr lang="ru-RU" sz="18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i="1" kern="0" dirty="0" err="1">
                <a:solidFill>
                  <a:srgbClr val="000000"/>
                </a:solidFill>
                <a:latin typeface="Arial"/>
                <a:cs typeface="Arial"/>
              </a:rPr>
              <a:t>Berliner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» («Я -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громадянин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Берліна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»).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Близько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мільйона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чоловік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вийшли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на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вулиці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Західного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Берліну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для того,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щоб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привітати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президента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Кеннеді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, а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також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прослухати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його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звернення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до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жителів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  <a:cs typeface="Arial"/>
              </a:rPr>
              <a:t>міста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admin\Desktop\220px-JFK_speech_lch_bin_ein_berlin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1134"/>
            <a:ext cx="3456384" cy="339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91249"/>
            <a:ext cx="2459173" cy="3708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941" y="116632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Західний Берлін. Берлінський мур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3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1440"/>
            <a:ext cx="6781800" cy="1600200"/>
          </a:xfrm>
        </p:spPr>
        <p:txBody>
          <a:bodyPr/>
          <a:lstStyle/>
          <a:p>
            <a:r>
              <a:rPr lang="uk-UA" dirty="0" smtClean="0"/>
              <a:t>Вбивство…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убитий</a:t>
            </a:r>
            <a:r>
              <a:rPr lang="ru-RU" dirty="0"/>
              <a:t> </a:t>
            </a:r>
            <a:r>
              <a:rPr lang="ru-RU" dirty="0" smtClean="0"/>
              <a:t>22 листопада 1963</a:t>
            </a:r>
            <a:r>
              <a:rPr lang="ru-RU" dirty="0"/>
              <a:t> року в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smtClean="0"/>
              <a:t>Даллас</a:t>
            </a:r>
            <a:r>
              <a:rPr lang="ru-RU" dirty="0"/>
              <a:t> (штат </a:t>
            </a:r>
            <a:r>
              <a:rPr lang="ru-RU" dirty="0" smtClean="0"/>
              <a:t>Техас); </a:t>
            </a:r>
            <a:r>
              <a:rPr lang="ru-RU" dirty="0"/>
              <a:t>За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пострілів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три. Перша куля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Кеннеді</a:t>
            </a:r>
            <a:r>
              <a:rPr lang="ru-RU" dirty="0"/>
              <a:t> в спину, </a:t>
            </a:r>
            <a:r>
              <a:rPr lang="ru-RU" dirty="0" err="1"/>
              <a:t>пройшла</a:t>
            </a:r>
            <a:r>
              <a:rPr lang="ru-RU" dirty="0"/>
              <a:t> </a:t>
            </a:r>
            <a:r>
              <a:rPr lang="ru-RU" dirty="0" err="1"/>
              <a:t>наскрізь</a:t>
            </a:r>
            <a:r>
              <a:rPr lang="ru-RU" dirty="0"/>
              <a:t> і </a:t>
            </a:r>
            <a:r>
              <a:rPr lang="ru-RU" dirty="0" err="1"/>
              <a:t>вийшла</a:t>
            </a:r>
            <a:r>
              <a:rPr lang="ru-RU" dirty="0"/>
              <a:t> через </a:t>
            </a:r>
            <a:r>
              <a:rPr lang="ru-RU" dirty="0" err="1"/>
              <a:t>шию</a:t>
            </a:r>
            <a:r>
              <a:rPr lang="ru-RU" dirty="0"/>
              <a:t>. Вона ж стала причиною </a:t>
            </a:r>
            <a:r>
              <a:rPr lang="ru-RU" dirty="0" err="1"/>
              <a:t>поранення</a:t>
            </a:r>
            <a:r>
              <a:rPr lang="ru-RU" dirty="0"/>
              <a:t> губернатора штату Техас Джона </a:t>
            </a:r>
            <a:r>
              <a:rPr lang="ru-RU" dirty="0" err="1"/>
              <a:t>Конналлі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одна куля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президентові</a:t>
            </a:r>
            <a:r>
              <a:rPr lang="ru-RU" dirty="0"/>
              <a:t> в голову і </a:t>
            </a:r>
            <a:r>
              <a:rPr lang="ru-RU" dirty="0" err="1"/>
              <a:t>виявилася</a:t>
            </a:r>
            <a:r>
              <a:rPr lang="ru-RU" dirty="0"/>
              <a:t> смертельною.</a:t>
            </a:r>
            <a:endParaRPr lang="uk-UA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817470" cy="33508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467853" cy="33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2586"/>
            <a:ext cx="4716016" cy="244827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1A1A1A"/>
                </a:solidFill>
              </a:rPr>
              <a:t>Через </a:t>
            </a:r>
            <a:r>
              <a:rPr lang="ru-RU" dirty="0" err="1">
                <a:solidFill>
                  <a:srgbClr val="1A1A1A"/>
                </a:solidFill>
              </a:rPr>
              <a:t>дві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години</a:t>
            </a:r>
            <a:r>
              <a:rPr lang="ru-RU" dirty="0">
                <a:solidFill>
                  <a:srgbClr val="1A1A1A"/>
                </a:solidFill>
              </a:rPr>
              <a:t> за </a:t>
            </a:r>
            <a:r>
              <a:rPr lang="ru-RU" dirty="0" err="1">
                <a:solidFill>
                  <a:srgbClr val="1A1A1A"/>
                </a:solidFill>
              </a:rPr>
              <a:t>звинуваченням</a:t>
            </a:r>
            <a:r>
              <a:rPr lang="ru-RU" dirty="0">
                <a:solidFill>
                  <a:srgbClr val="1A1A1A"/>
                </a:solidFill>
              </a:rPr>
              <a:t> у </a:t>
            </a:r>
            <a:r>
              <a:rPr lang="ru-RU" dirty="0" err="1">
                <a:solidFill>
                  <a:srgbClr val="1A1A1A"/>
                </a:solidFill>
              </a:rPr>
              <a:t>вбивстві</a:t>
            </a:r>
            <a:r>
              <a:rPr lang="ru-RU" dirty="0">
                <a:solidFill>
                  <a:srgbClr val="1A1A1A"/>
                </a:solidFill>
              </a:rPr>
              <a:t> президента </a:t>
            </a:r>
            <a:r>
              <a:rPr lang="ru-RU" dirty="0" err="1">
                <a:solidFill>
                  <a:srgbClr val="1A1A1A"/>
                </a:solidFill>
              </a:rPr>
              <a:t>Кеннеді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поліція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заарештувала</a:t>
            </a:r>
            <a:r>
              <a:rPr lang="ru-RU" dirty="0">
                <a:solidFill>
                  <a:srgbClr val="1A1A1A"/>
                </a:solidFill>
              </a:rPr>
              <a:t> 24-річного </a:t>
            </a:r>
            <a:r>
              <a:rPr lang="ru-RU" dirty="0" err="1">
                <a:solidFill>
                  <a:srgbClr val="1A1A1A"/>
                </a:solidFill>
              </a:rPr>
              <a:t>Лі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Харві</a:t>
            </a:r>
            <a:r>
              <a:rPr lang="ru-RU" dirty="0">
                <a:solidFill>
                  <a:srgbClr val="1A1A1A"/>
                </a:solidFill>
              </a:rPr>
              <a:t> Освальда, </a:t>
            </a:r>
            <a:r>
              <a:rPr lang="ru-RU" dirty="0" err="1">
                <a:solidFill>
                  <a:srgbClr val="1A1A1A"/>
                </a:solidFill>
              </a:rPr>
              <a:t>колишнього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морського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піхотинця</a:t>
            </a:r>
            <a:r>
              <a:rPr lang="ru-RU" dirty="0" smtClean="0">
                <a:solidFill>
                  <a:srgbClr val="1A1A1A"/>
                </a:solidFill>
              </a:rPr>
              <a:t>.</a:t>
            </a:r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застрелений</a:t>
            </a:r>
            <a:r>
              <a:rPr lang="ru-RU" dirty="0" smtClean="0"/>
              <a:t> через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в </a:t>
            </a:r>
            <a:r>
              <a:rPr lang="ru-RU" dirty="0" err="1"/>
              <a:t>поліцейській</a:t>
            </a:r>
            <a:r>
              <a:rPr lang="ru-RU" dirty="0"/>
              <a:t> </a:t>
            </a:r>
            <a:r>
              <a:rPr lang="ru-RU" dirty="0" err="1"/>
              <a:t>дільниці</a:t>
            </a:r>
            <a:r>
              <a:rPr lang="ru-RU" dirty="0"/>
              <a:t> жителем Далласа Джеком </a:t>
            </a:r>
            <a:r>
              <a:rPr lang="ru-RU" dirty="0" err="1"/>
              <a:t>Рубі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помер у </a:t>
            </a:r>
            <a:r>
              <a:rPr lang="ru-RU" dirty="0" err="1"/>
              <a:t>в'язниці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2" descr="&amp;Lcy;&amp;icy; &amp;KHcy;&amp;acy;&amp;rcy;&amp;vcy;&amp;icy; &amp;Ocy;&amp;scy;&amp;vcy;&amp;acy;&amp;lcy;&amp;soft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899842" cy="501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dmin\Desktop\366619167_ton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" y="3129586"/>
            <a:ext cx="4508490" cy="303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6781800" cy="1600200"/>
          </a:xfrm>
        </p:spPr>
        <p:txBody>
          <a:bodyPr/>
          <a:lstStyle/>
          <a:p>
            <a:r>
              <a:rPr lang="uk-UA" dirty="0" smtClean="0"/>
              <a:t>Похорони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5" y="404665"/>
            <a:ext cx="466157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176464" cy="2349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408"/>
            <a:ext cx="399030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2873896" cy="20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7488832" cy="2448272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…Не питайте,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ваша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країна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може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зробити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для вас — питайте,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що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можете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зробити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для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своєї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країни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— 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інавгураційної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промови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20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січня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1961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Kennedy-Inauguration-531x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5633839" cy="418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8" y="574148"/>
            <a:ext cx="470789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12" y="1484784"/>
            <a:ext cx="431262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48679"/>
            <a:ext cx="4392488" cy="59064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Дж. </a:t>
            </a:r>
            <a:r>
              <a:rPr lang="ru-RU" sz="2000" dirty="0" err="1" smtClean="0">
                <a:solidFill>
                  <a:srgbClr val="000000"/>
                </a:solidFill>
              </a:rPr>
              <a:t>Кеннеді</a:t>
            </a:r>
            <a:r>
              <a:rPr lang="ru-RU" sz="2000" dirty="0" smtClean="0">
                <a:solidFill>
                  <a:srgbClr val="000000"/>
                </a:solidFill>
              </a:rPr>
              <a:t> ( </a:t>
            </a:r>
            <a:r>
              <a:rPr lang="ru-RU" sz="2000" dirty="0">
                <a:solidFill>
                  <a:srgbClr val="000000"/>
                </a:solidFill>
              </a:rPr>
              <a:t>29 </a:t>
            </a:r>
            <a:r>
              <a:rPr lang="ru-RU" sz="2000" dirty="0" err="1">
                <a:solidFill>
                  <a:srgbClr val="000000"/>
                </a:solidFill>
              </a:rPr>
              <a:t>травня</a:t>
            </a:r>
            <a:r>
              <a:rPr lang="ru-RU" sz="2000" dirty="0">
                <a:solidFill>
                  <a:srgbClr val="000000"/>
                </a:solidFill>
              </a:rPr>
              <a:t> 1917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— </a:t>
            </a:r>
            <a:r>
              <a:rPr lang="ru-RU" sz="2000" dirty="0">
                <a:solidFill>
                  <a:srgbClr val="000000"/>
                </a:solidFill>
              </a:rPr>
              <a:t>† 22 листопада 1963) — </a:t>
            </a:r>
            <a:r>
              <a:rPr lang="ru-RU" sz="2000" dirty="0" smtClean="0">
                <a:solidFill>
                  <a:srgbClr val="000000"/>
                </a:solidFill>
              </a:rPr>
              <a:t>  35-й</a:t>
            </a:r>
            <a:r>
              <a:rPr lang="ru-RU" sz="2000" dirty="0">
                <a:solidFill>
                  <a:srgbClr val="000000"/>
                </a:solidFill>
              </a:rPr>
              <a:t> президент США 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ru-RU" sz="2000" dirty="0" err="1">
                <a:solidFill>
                  <a:srgbClr val="000000"/>
                </a:solidFill>
              </a:rPr>
              <a:t>Демократичної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партії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Перший </a:t>
            </a:r>
            <a:r>
              <a:rPr lang="ru-RU" sz="2000" dirty="0">
                <a:solidFill>
                  <a:srgbClr val="000000"/>
                </a:solidFill>
              </a:rPr>
              <a:t>президент США-католик, перший президент,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народився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 </a:t>
            </a:r>
            <a:r>
              <a:rPr lang="ru-RU" sz="2000" dirty="0">
                <a:solidFill>
                  <a:srgbClr val="000000"/>
                </a:solidFill>
              </a:rPr>
              <a:t>XX </a:t>
            </a:r>
            <a:r>
              <a:rPr lang="ru-RU" sz="2000" dirty="0" err="1">
                <a:solidFill>
                  <a:srgbClr val="000000"/>
                </a:solidFill>
              </a:rPr>
              <a:t>столітті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Дворічне</a:t>
            </a:r>
            <a:r>
              <a:rPr lang="ru-RU" sz="2000" dirty="0">
                <a:solidFill>
                  <a:srgbClr val="000000"/>
                </a:solidFill>
              </a:rPr>
              <a:t> президентство </a:t>
            </a:r>
            <a:r>
              <a:rPr lang="ru-RU" sz="2000" dirty="0" err="1" smtClean="0">
                <a:solidFill>
                  <a:srgbClr val="000000"/>
                </a:solidFill>
              </a:rPr>
              <a:t>Кеннеді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перерване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його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загадковим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вбивством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ознаменоване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Карибською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кризою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серйозними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кроками</a:t>
            </a:r>
            <a:r>
              <a:rPr lang="ru-RU" sz="2000" dirty="0">
                <a:solidFill>
                  <a:srgbClr val="000000"/>
                </a:solidFill>
              </a:rPr>
              <a:t> по </a:t>
            </a:r>
            <a:r>
              <a:rPr lang="ru-RU" sz="2000" dirty="0" err="1">
                <a:solidFill>
                  <a:srgbClr val="000000"/>
                </a:solidFill>
              </a:rPr>
              <a:t>рівнянню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чорношкірих</a:t>
            </a:r>
            <a:r>
              <a:rPr lang="ru-RU" sz="2000" dirty="0">
                <a:solidFill>
                  <a:srgbClr val="000000"/>
                </a:solidFill>
              </a:rPr>
              <a:t> в правах, початком </a:t>
            </a:r>
            <a:r>
              <a:rPr lang="ru-RU" sz="2000" dirty="0" err="1">
                <a:solidFill>
                  <a:srgbClr val="000000"/>
                </a:solidFill>
              </a:rPr>
              <a:t>космічної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програми</a:t>
            </a:r>
            <a:r>
              <a:rPr lang="ru-RU" sz="2000" dirty="0">
                <a:solidFill>
                  <a:srgbClr val="000000"/>
                </a:solidFill>
              </a:rPr>
              <a:t> США «Аполлон</a:t>
            </a:r>
            <a:r>
              <a:rPr lang="ru-RU" sz="2000" dirty="0" smtClean="0">
                <a:solidFill>
                  <a:srgbClr val="000000"/>
                </a:solidFill>
              </a:rPr>
              <a:t>».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Став </a:t>
            </a:r>
            <a:r>
              <a:rPr lang="ru-RU" sz="2000" dirty="0" err="1">
                <a:solidFill>
                  <a:srgbClr val="000000"/>
                </a:solidFill>
              </a:rPr>
              <a:t>єдиним</a:t>
            </a:r>
            <a:r>
              <a:rPr lang="ru-RU" sz="2000" dirty="0">
                <a:solidFill>
                  <a:srgbClr val="000000"/>
                </a:solidFill>
              </a:rPr>
              <a:t> президентом США,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отримав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ru-RU" sz="2000" dirty="0" err="1">
                <a:solidFill>
                  <a:srgbClr val="000000"/>
                </a:solidFill>
              </a:rPr>
              <a:t>Пулітцерівську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премію</a:t>
            </a:r>
            <a:r>
              <a:rPr lang="ru-RU" sz="200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4" name="Picture 4" descr="b_156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203576" cy="597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946" y="908720"/>
            <a:ext cx="8274496" cy="1944216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Ке́ннеді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був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обраний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Палати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представників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 1946 року, через 6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обраний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до Сенату. С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тав 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наймолодшим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президентом в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історії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Сполучених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Штатів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err="1">
                <a:solidFill>
                  <a:srgbClr val="1A1A1A"/>
                </a:solidFill>
                <a:latin typeface="Arial"/>
              </a:rPr>
              <a:t>Кеннеді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прийняв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присягу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глави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держави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20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січня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1961 року. План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дій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нового президента названий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програмою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"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нових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рубежів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" (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New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Frontier</a:t>
            </a:r>
            <a:r>
              <a:rPr lang="ru-RU" sz="2000" dirty="0" smtClean="0">
                <a:solidFill>
                  <a:srgbClr val="1A1A1A"/>
                </a:solidFill>
                <a:latin typeface="Arial"/>
              </a:rPr>
              <a:t>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000" dirty="0" err="1">
                <a:solidFill>
                  <a:srgbClr val="1A1A1A"/>
                </a:solidFill>
                <a:latin typeface="Arial"/>
              </a:rPr>
              <a:t>Замість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застарілих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доктрин "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відкидання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комунізму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" і "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масованої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відплати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"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адміністрація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Кеннеді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проголосила доктрину "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гнучкого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1A1A1A"/>
                </a:solidFill>
                <a:latin typeface="Arial"/>
              </a:rPr>
              <a:t>реагування</a:t>
            </a:r>
            <a:r>
              <a:rPr lang="ru-RU" sz="2000" dirty="0">
                <a:solidFill>
                  <a:srgbClr val="1A1A1A"/>
                </a:solidFill>
                <a:latin typeface="Arial"/>
              </a:rPr>
              <a:t>" (</a:t>
            </a:r>
            <a:r>
              <a:rPr lang="en-US" sz="2000" dirty="0">
                <a:solidFill>
                  <a:srgbClr val="1A1A1A"/>
                </a:solidFill>
                <a:latin typeface="Arial"/>
              </a:rPr>
              <a:t>flexible response).</a:t>
            </a:r>
            <a:endParaRPr lang="ru-RU" sz="2000" dirty="0"/>
          </a:p>
        </p:txBody>
      </p:sp>
      <p:pic>
        <p:nvPicPr>
          <p:cNvPr id="4" name="Picture 2" descr="http://i2.cdn.turner.com/cnn/dam/assets/130723191548-jfk-horizontal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6096000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6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543800" cy="3886200"/>
          </a:xfrm>
        </p:spPr>
        <p:txBody>
          <a:bodyPr/>
          <a:lstStyle/>
          <a:p>
            <a:pPr marL="0" lvl="0" indent="0" fontAlgn="base">
              <a:spcBef>
                <a:spcPts val="80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   </a:t>
            </a:r>
            <a:r>
              <a:rPr lang="ru-RU" dirty="0" err="1" smtClean="0">
                <a:solidFill>
                  <a:prstClr val="black"/>
                </a:solidFill>
                <a:latin typeface="Franklin Gothic Book"/>
              </a:rPr>
              <a:t>Створення</a:t>
            </a: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Корпусу Миру 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(мета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цієї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програми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полягала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в тому,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зміцнювати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мир в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усьому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світі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і дружбу з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країнами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що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розвиваються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) .</a:t>
            </a:r>
          </a:p>
          <a:p>
            <a:r>
              <a:rPr lang="ru-RU" dirty="0" err="1" smtClean="0">
                <a:solidFill>
                  <a:srgbClr val="1A1A1A"/>
                </a:solidFill>
                <a:latin typeface="Arial"/>
              </a:rPr>
              <a:t>Зроблено</a:t>
            </a:r>
            <a:r>
              <a:rPr lang="ru-RU" dirty="0" smtClean="0">
                <a:solidFill>
                  <a:srgbClr val="1A1A1A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Arial"/>
              </a:rPr>
              <a:t>величезний</a:t>
            </a:r>
            <a:r>
              <a:rPr lang="ru-RU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Arial"/>
              </a:rPr>
              <a:t>крок</a:t>
            </a:r>
            <a:r>
              <a:rPr lang="ru-RU" dirty="0">
                <a:solidFill>
                  <a:srgbClr val="1A1A1A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1A1A1A"/>
                </a:solidFill>
                <a:latin typeface="Arial"/>
              </a:rPr>
              <a:t>освоєнні</a:t>
            </a:r>
            <a:r>
              <a:rPr lang="ru-RU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A1A1A"/>
                </a:solidFill>
                <a:latin typeface="Arial"/>
              </a:rPr>
              <a:t>космічного</a:t>
            </a:r>
            <a:r>
              <a:rPr lang="ru-RU" dirty="0">
                <a:solidFill>
                  <a:srgbClr val="1A1A1A"/>
                </a:solidFill>
                <a:latin typeface="Arial"/>
              </a:rPr>
              <a:t> простору - запущена </a:t>
            </a:r>
            <a:r>
              <a:rPr lang="ru-RU" dirty="0" err="1">
                <a:solidFill>
                  <a:srgbClr val="1A1A1A"/>
                </a:solidFill>
                <a:latin typeface="Arial"/>
              </a:rPr>
              <a:t>програма</a:t>
            </a:r>
            <a:r>
              <a:rPr lang="ru-RU" dirty="0">
                <a:solidFill>
                  <a:srgbClr val="1A1A1A"/>
                </a:solidFill>
                <a:latin typeface="Arial"/>
              </a:rPr>
              <a:t> </a:t>
            </a:r>
            <a:r>
              <a:rPr lang="ru-RU" b="1" i="1" dirty="0">
                <a:solidFill>
                  <a:srgbClr val="1A1A1A"/>
                </a:solidFill>
                <a:latin typeface="Arial"/>
              </a:rPr>
              <a:t>"Аполлон".</a:t>
            </a:r>
            <a:endParaRPr lang="ru-RU" b="1" i="1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05678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Medium"/>
                <a:ea typeface="+mj-ea"/>
                <a:cs typeface="+mj-cs"/>
              </a:rPr>
              <a:t>Внутрішня</a:t>
            </a:r>
            <a:r>
              <a:rPr kumimoji="0" lang="ru-RU" sz="3600" b="1" i="0" u="none" strike="noStrike" kern="1200" cap="none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Franklin Gothic Medium"/>
                <a:ea typeface="+mj-ea"/>
                <a:cs typeface="+mj-cs"/>
              </a:rPr>
              <a:t>політика</a:t>
            </a:r>
            <a:endParaRPr kumimoji="0" lang="ru-RU" sz="3600" b="1" i="0" u="none" strike="noStrike" kern="1200" cap="none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2050" name="Picture 2" descr="C:\Users\admin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7213"/>
            <a:ext cx="4119396" cy="22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50px-Apollo_program_insig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9606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899592" y="14127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0723"/>
            <a:ext cx="7920880" cy="4327376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err="1" smtClean="0">
                <a:solidFill>
                  <a:prstClr val="black"/>
                </a:solidFill>
              </a:rPr>
              <a:t>Прийняв</a:t>
            </a:r>
            <a:r>
              <a:rPr lang="ru-RU" dirty="0" smtClean="0">
                <a:solidFill>
                  <a:prstClr val="black"/>
                </a:solidFill>
              </a:rPr>
              <a:t> законопроект,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збільшував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мінімальну</a:t>
            </a:r>
            <a:r>
              <a:rPr lang="ru-RU" b="1" i="1" dirty="0">
                <a:solidFill>
                  <a:prstClr val="black"/>
                </a:solidFill>
              </a:rPr>
              <a:t> зарплату</a:t>
            </a:r>
            <a:r>
              <a:rPr lang="ru-RU" dirty="0">
                <a:solidFill>
                  <a:prstClr val="black"/>
                </a:solidFill>
              </a:rPr>
              <a:t>, і законопроект,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надавав </a:t>
            </a:r>
            <a:r>
              <a:rPr lang="ru-RU" b="1" i="1" dirty="0" err="1">
                <a:solidFill>
                  <a:prstClr val="black"/>
                </a:solidFill>
              </a:rPr>
              <a:t>федеральну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допомогу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регресуючим</a:t>
            </a:r>
            <a:r>
              <a:rPr lang="ru-RU" dirty="0">
                <a:solidFill>
                  <a:prstClr val="black"/>
                </a:solidFill>
              </a:rPr>
              <a:t> областям </a:t>
            </a:r>
            <a:r>
              <a:rPr lang="ru-RU" dirty="0" err="1">
                <a:solidFill>
                  <a:prstClr val="black"/>
                </a:solidFill>
              </a:rPr>
              <a:t>Сполучених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Штатів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err="1" smtClean="0">
                <a:solidFill>
                  <a:srgbClr val="1A1A1A"/>
                </a:solidFill>
              </a:rPr>
              <a:t>Лібералізував</a:t>
            </a:r>
            <a:r>
              <a:rPr lang="ru-RU" dirty="0" smtClean="0">
                <a:solidFill>
                  <a:srgbClr val="1A1A1A"/>
                </a:solidFill>
              </a:rPr>
              <a:t> </a:t>
            </a:r>
            <a:r>
              <a:rPr lang="ru-RU" b="1" i="1" dirty="0" err="1">
                <a:solidFill>
                  <a:srgbClr val="1A1A1A"/>
                </a:solidFill>
              </a:rPr>
              <a:t>соціальне</a:t>
            </a:r>
            <a:r>
              <a:rPr lang="ru-RU" b="1" i="1" dirty="0">
                <a:solidFill>
                  <a:srgbClr val="1A1A1A"/>
                </a:solidFill>
              </a:rPr>
              <a:t> </a:t>
            </a:r>
            <a:r>
              <a:rPr lang="ru-RU" b="1" i="1" dirty="0" err="1">
                <a:solidFill>
                  <a:srgbClr val="1A1A1A"/>
                </a:solidFill>
              </a:rPr>
              <a:t>страхування</a:t>
            </a:r>
            <a:r>
              <a:rPr lang="ru-RU" b="1" i="1" dirty="0">
                <a:solidFill>
                  <a:srgbClr val="1A1A1A"/>
                </a:solidFill>
              </a:rPr>
              <a:t> </a:t>
            </a:r>
            <a:r>
              <a:rPr lang="ru-RU" dirty="0">
                <a:solidFill>
                  <a:srgbClr val="1A1A1A"/>
                </a:solidFill>
              </a:rPr>
              <a:t>і </a:t>
            </a:r>
            <a:r>
              <a:rPr lang="ru-RU" dirty="0" err="1">
                <a:solidFill>
                  <a:srgbClr val="1A1A1A"/>
                </a:solidFill>
              </a:rPr>
              <a:t>прийняв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закони</a:t>
            </a:r>
            <a:r>
              <a:rPr lang="ru-RU" dirty="0">
                <a:solidFill>
                  <a:srgbClr val="1A1A1A"/>
                </a:solidFill>
              </a:rPr>
              <a:t> про </a:t>
            </a:r>
            <a:r>
              <a:rPr lang="ru-RU" b="1" i="1" dirty="0" err="1">
                <a:solidFill>
                  <a:srgbClr val="1A1A1A"/>
                </a:solidFill>
              </a:rPr>
              <a:t>житлове</a:t>
            </a:r>
            <a:r>
              <a:rPr lang="ru-RU" b="1" i="1" dirty="0">
                <a:solidFill>
                  <a:srgbClr val="1A1A1A"/>
                </a:solidFill>
              </a:rPr>
              <a:t> </a:t>
            </a:r>
            <a:r>
              <a:rPr lang="ru-RU" b="1" i="1" dirty="0" err="1">
                <a:solidFill>
                  <a:srgbClr val="1A1A1A"/>
                </a:solidFill>
              </a:rPr>
              <a:t>будівництво</a:t>
            </a:r>
            <a:r>
              <a:rPr lang="ru-RU" dirty="0">
                <a:solidFill>
                  <a:srgbClr val="1A1A1A"/>
                </a:solidFill>
              </a:rPr>
              <a:t>, </a:t>
            </a:r>
            <a:r>
              <a:rPr lang="ru-RU" b="1" i="1" dirty="0" err="1" smtClean="0">
                <a:solidFill>
                  <a:srgbClr val="1A1A1A"/>
                </a:solidFill>
              </a:rPr>
              <a:t>допомогу</a:t>
            </a:r>
            <a:r>
              <a:rPr lang="ru-RU" b="1" i="1" dirty="0" smtClean="0">
                <a:solidFill>
                  <a:srgbClr val="1A1A1A"/>
                </a:solidFill>
              </a:rPr>
              <a:t> </a:t>
            </a:r>
            <a:r>
              <a:rPr lang="ru-RU" b="1" i="1" dirty="0" err="1">
                <a:solidFill>
                  <a:srgbClr val="1A1A1A"/>
                </a:solidFill>
              </a:rPr>
              <a:t>бідним</a:t>
            </a:r>
            <a:r>
              <a:rPr lang="ru-RU" b="1" i="1" dirty="0">
                <a:solidFill>
                  <a:srgbClr val="1A1A1A"/>
                </a:solidFill>
              </a:rPr>
              <a:t> </a:t>
            </a:r>
            <a:r>
              <a:rPr lang="ru-RU" dirty="0">
                <a:solidFill>
                  <a:srgbClr val="1A1A1A"/>
                </a:solidFill>
              </a:rPr>
              <a:t>районам </a:t>
            </a:r>
            <a:r>
              <a:rPr lang="ru-RU" dirty="0" err="1">
                <a:solidFill>
                  <a:srgbClr val="1A1A1A"/>
                </a:solidFill>
              </a:rPr>
              <a:t>країни</a:t>
            </a:r>
            <a:r>
              <a:rPr lang="ru-RU" dirty="0">
                <a:solidFill>
                  <a:srgbClr val="1A1A1A"/>
                </a:solidFill>
              </a:rPr>
              <a:t>, про </a:t>
            </a:r>
            <a:r>
              <a:rPr lang="ru-RU" dirty="0" err="1">
                <a:solidFill>
                  <a:srgbClr val="1A1A1A"/>
                </a:solidFill>
              </a:rPr>
              <a:t>перепідготовку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робочої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сили</a:t>
            </a:r>
            <a:r>
              <a:rPr lang="ru-RU" dirty="0">
                <a:solidFill>
                  <a:srgbClr val="1A1A1A"/>
                </a:solidFill>
              </a:rPr>
              <a:t> і </a:t>
            </a:r>
            <a:r>
              <a:rPr lang="ru-RU" b="1" i="1" dirty="0" err="1">
                <a:solidFill>
                  <a:srgbClr val="1A1A1A"/>
                </a:solidFill>
              </a:rPr>
              <a:t>виплату</a:t>
            </a:r>
            <a:r>
              <a:rPr lang="ru-RU" b="1" i="1" dirty="0">
                <a:solidFill>
                  <a:srgbClr val="1A1A1A"/>
                </a:solidFill>
              </a:rPr>
              <a:t> </a:t>
            </a:r>
            <a:r>
              <a:rPr lang="ru-RU" b="1" i="1" dirty="0" err="1">
                <a:solidFill>
                  <a:srgbClr val="1A1A1A"/>
                </a:solidFill>
              </a:rPr>
              <a:t>допомоги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>
                <a:solidFill>
                  <a:srgbClr val="1A1A1A"/>
                </a:solidFill>
              </a:rPr>
              <a:t>тимчасово</a:t>
            </a:r>
            <a:r>
              <a:rPr lang="ru-RU" dirty="0">
                <a:solidFill>
                  <a:srgbClr val="1A1A1A"/>
                </a:solidFill>
              </a:rPr>
              <a:t> </a:t>
            </a:r>
            <a:r>
              <a:rPr lang="ru-RU" dirty="0" err="1" smtClean="0">
                <a:solidFill>
                  <a:srgbClr val="1A1A1A"/>
                </a:solidFill>
              </a:rPr>
              <a:t>безробітним</a:t>
            </a:r>
            <a:r>
              <a:rPr lang="ru-RU" dirty="0" smtClean="0">
                <a:solidFill>
                  <a:srgbClr val="1A1A1A"/>
                </a:solidFill>
              </a:rPr>
              <a:t>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Схвалив</a:t>
            </a:r>
            <a:r>
              <a:rPr lang="ru-RU" dirty="0" smtClean="0">
                <a:solidFill>
                  <a:prstClr val="black"/>
                </a:solidFill>
              </a:rPr>
              <a:t> законопроект </a:t>
            </a:r>
            <a:r>
              <a:rPr lang="ru-RU" dirty="0" err="1" smtClean="0">
                <a:solidFill>
                  <a:prstClr val="black"/>
                </a:solidFill>
              </a:rPr>
              <a:t>щодо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пониження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митних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тарифів</a:t>
            </a:r>
            <a:r>
              <a:rPr lang="ru-RU" b="1" i="1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endParaRPr lang="ru-RU" b="1" i="1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 err="1"/>
              <a:t>Під</a:t>
            </a:r>
            <a:r>
              <a:rPr lang="ru-RU" dirty="0"/>
              <a:t> час президентства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endParaRPr lang="ru-RU" dirty="0" smtClean="0"/>
          </a:p>
          <a:p>
            <a:pPr marL="0" lvl="0" indent="0" fontAlgn="base">
              <a:spcBef>
                <a:spcPts val="800"/>
              </a:spcBef>
              <a:spcAft>
                <a:spcPct val="0"/>
              </a:spcAft>
              <a:buClrTx/>
              <a:buNone/>
            </a:pPr>
            <a:r>
              <a:rPr lang="ru-RU" dirty="0" smtClean="0"/>
              <a:t>     </a:t>
            </a:r>
            <a:r>
              <a:rPr lang="ru-RU" b="1" dirty="0" smtClean="0"/>
              <a:t>ВНП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</a:t>
            </a:r>
            <a:endParaRPr lang="ru-RU" dirty="0" smtClean="0"/>
          </a:p>
          <a:p>
            <a:pPr marL="0" lvl="0" indent="0" fontAlgn="base">
              <a:spcBef>
                <a:spcPts val="800"/>
              </a:spcBef>
              <a:spcAft>
                <a:spcPct val="0"/>
              </a:spcAft>
              <a:buClrTx/>
              <a:buNone/>
            </a:pPr>
            <a:r>
              <a:rPr lang="ru-RU" dirty="0" smtClean="0"/>
              <a:t>      на </a:t>
            </a:r>
            <a:r>
              <a:rPr lang="ru-RU" dirty="0"/>
              <a:t>25%.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endParaRPr lang="ru-RU" dirty="0"/>
          </a:p>
        </p:txBody>
      </p:sp>
      <p:pic>
        <p:nvPicPr>
          <p:cNvPr id="1026" name="Picture 2" descr="C:\Users\admin\Desktop\1325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07837"/>
            <a:ext cx="4768237" cy="315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5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410400" cy="2527176"/>
          </a:xfrm>
        </p:spPr>
        <p:txBody>
          <a:bodyPr>
            <a:normAutofit fontScale="92500"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Franklin Gothic Book"/>
              </a:rPr>
              <a:t>За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підтримки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Кеннеді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Конгрес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виділив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понад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один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мільярд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ranklin Gothic Book"/>
              </a:rPr>
              <a:t>доларів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, 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на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фінансування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відправленння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людини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 на </a:t>
            </a:r>
            <a:r>
              <a:rPr lang="ru-RU" b="1" i="1" dirty="0" err="1">
                <a:solidFill>
                  <a:prstClr val="black"/>
                </a:solidFill>
                <a:latin typeface="Franklin Gothic Book"/>
              </a:rPr>
              <a:t>Місяць</a:t>
            </a:r>
            <a:r>
              <a:rPr lang="ru-RU" b="1" i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dirty="0">
                <a:solidFill>
                  <a:prstClr val="black"/>
                </a:solidFill>
                <a:latin typeface="Franklin Gothic Book"/>
              </a:rPr>
              <a:t>до 1970 року</a:t>
            </a:r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r>
              <a:rPr lang="ru-RU" b="1" i="1" dirty="0"/>
              <a:t>20 </a:t>
            </a:r>
            <a:r>
              <a:rPr lang="ru-RU" b="1" i="1" dirty="0" err="1"/>
              <a:t>липня</a:t>
            </a:r>
            <a:r>
              <a:rPr lang="ru-RU" b="1" i="1" dirty="0"/>
              <a:t> 1969 року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через 6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Кеннеді</a:t>
            </a:r>
            <a:r>
              <a:rPr lang="ru-RU" dirty="0"/>
              <a:t>, </a:t>
            </a:r>
            <a:r>
              <a:rPr lang="ru-RU" dirty="0" err="1"/>
              <a:t>посадковий</a:t>
            </a:r>
            <a:r>
              <a:rPr lang="ru-RU" dirty="0"/>
              <a:t> модуль“Апполону-11” </a:t>
            </a:r>
            <a:r>
              <a:rPr lang="ru-RU" dirty="0" err="1"/>
              <a:t>приземлився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 </a:t>
            </a:r>
            <a:r>
              <a:rPr lang="ru-RU" dirty="0" err="1"/>
              <a:t>Місяця</a:t>
            </a:r>
            <a:r>
              <a:rPr lang="ru-RU" dirty="0"/>
              <a:t> , а </a:t>
            </a:r>
            <a:r>
              <a:rPr lang="ru-RU" b="1" i="1" dirty="0" err="1"/>
              <a:t>Ніл</a:t>
            </a:r>
            <a:r>
              <a:rPr lang="ru-RU" b="1" i="1" dirty="0"/>
              <a:t> </a:t>
            </a:r>
            <a:r>
              <a:rPr lang="ru-RU" b="1" i="1" dirty="0" err="1"/>
              <a:t>Армстронг</a:t>
            </a:r>
            <a:r>
              <a:rPr lang="ru-RU" dirty="0"/>
              <a:t>  став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ступила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7" descr="YUreAptCP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7083"/>
            <a:ext cx="2946400" cy="3484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pollo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19" y="3053424"/>
            <a:ext cx="4397628" cy="329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56" y="476672"/>
            <a:ext cx="3816424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b="1" i="1" dirty="0">
                <a:solidFill>
                  <a:prstClr val="black"/>
                </a:solidFill>
                <a:latin typeface="Franklin Gothic Book"/>
              </a:rPr>
              <a:t>Закон про </a:t>
            </a:r>
            <a:r>
              <a:rPr lang="ru-RU" sz="2000" b="1" i="1" dirty="0" err="1">
                <a:solidFill>
                  <a:prstClr val="black"/>
                </a:solidFill>
                <a:latin typeface="Franklin Gothic Book"/>
              </a:rPr>
              <a:t>рівність</a:t>
            </a:r>
            <a:r>
              <a:rPr lang="ru-RU" sz="2000" b="1" i="1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Franklin Gothic Book"/>
              </a:rPr>
              <a:t>цивільних</a:t>
            </a:r>
            <a:r>
              <a:rPr lang="ru-RU" sz="2000" b="1" i="1" dirty="0">
                <a:solidFill>
                  <a:prstClr val="black"/>
                </a:solidFill>
                <a:latin typeface="Franklin Gothic Book"/>
              </a:rPr>
              <a:t> прав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білих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чорних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американців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  <a:latin typeface="Franklin Gothic Book"/>
              </a:rPr>
              <a:t>Кеннед</a:t>
            </a:r>
            <a:r>
              <a:rPr lang="uk-UA" sz="2000" dirty="0" smtClean="0">
                <a:solidFill>
                  <a:prstClr val="black"/>
                </a:solidFill>
                <a:latin typeface="Franklin Gothic Book"/>
              </a:rPr>
              <a:t>і </a:t>
            </a:r>
            <a:r>
              <a:rPr lang="ru-RU" sz="2000" dirty="0" err="1" smtClean="0">
                <a:solidFill>
                  <a:prstClr val="black"/>
                </a:solidFill>
                <a:latin typeface="Franklin Gothic Book"/>
              </a:rPr>
              <a:t>вирішив</a:t>
            </a:r>
            <a:r>
              <a:rPr lang="ru-RU" sz="2000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йти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моделлю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Лінкольна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пішов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на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рішучі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кроки. У 1963 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році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після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того, як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більш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ніж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200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тисяч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людей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здійснили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марш протесту у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Вашингтоні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та </a:t>
            </a:r>
            <a:r>
              <a:rPr lang="ru-RU" sz="2000" dirty="0" err="1" smtClean="0">
                <a:solidFill>
                  <a:prstClr val="black"/>
                </a:solidFill>
                <a:latin typeface="Franklin Gothic Book"/>
              </a:rPr>
              <a:t>Мартін</a:t>
            </a:r>
            <a:r>
              <a:rPr lang="ru-RU" sz="2000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Лютер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Кінг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 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провів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свою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знамениту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 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промову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про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мрію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Кеннеді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вніс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на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розгляд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Сенату законопроект про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громадянські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права,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який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проголошував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незаконною будь-яку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расову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Franklin Gothic Book"/>
              </a:rPr>
              <a:t>дискримінацію</a:t>
            </a:r>
            <a:r>
              <a:rPr lang="ru-RU" sz="2000" dirty="0">
                <a:solidFill>
                  <a:prstClr val="black"/>
                </a:solidFill>
                <a:latin typeface="Franklin Gothic Book"/>
              </a:rPr>
              <a:t>. 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</a:pPr>
            <a:endParaRPr lang="ru-RU" sz="240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" name="Picture 5" descr="No Rac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48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\Desktop\detail_aaa6fc910b05ebda5937b7049c805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52" y="2374500"/>
            <a:ext cx="5074096" cy="33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280</TotalTime>
  <Words>318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Джон Кеннеді 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Внутрішня політика</vt:lpstr>
      <vt:lpstr>Презентация PowerPoint</vt:lpstr>
      <vt:lpstr>Презентация PowerPoint</vt:lpstr>
      <vt:lpstr>Презентация PowerPoint</vt:lpstr>
      <vt:lpstr>Зовнішня політика</vt:lpstr>
      <vt:lpstr>Презентация PowerPoint</vt:lpstr>
      <vt:lpstr>Презентация PowerPoint</vt:lpstr>
      <vt:lpstr>Відома карикатура</vt:lpstr>
      <vt:lpstr>Презентация PowerPoint</vt:lpstr>
      <vt:lpstr>Презентация PowerPoint</vt:lpstr>
      <vt:lpstr>Вбивство…</vt:lpstr>
      <vt:lpstr>Презентация PowerPoint</vt:lpstr>
      <vt:lpstr>Похорони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Кеннеді</dc:title>
  <dc:creator>Для всіх</dc:creator>
  <cp:lastModifiedBy>admin</cp:lastModifiedBy>
  <cp:revision>28</cp:revision>
  <dcterms:created xsi:type="dcterms:W3CDTF">2012-11-26T20:02:36Z</dcterms:created>
  <dcterms:modified xsi:type="dcterms:W3CDTF">2015-02-09T16:04:11Z</dcterms:modified>
</cp:coreProperties>
</file>