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hidden">
          <a:xfrm>
            <a:off x="0" y="1"/>
            <a:ext cx="9144000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15" name="Прямоугольник 14"/>
          <p:cNvSpPr/>
          <p:nvPr/>
        </p:nvSpPr>
        <p:spPr bwMode="hidden">
          <a:xfrm>
            <a:off x="0" y="4810563"/>
            <a:ext cx="9144000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107" y="1905000"/>
            <a:ext cx="6859786" cy="26670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107" y="5029200"/>
            <a:ext cx="6173808" cy="1143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7B07-89BF-490A-A31C-E3A2831BA995}" type="datetimeFigureOut">
              <a:rPr lang="ru-RU" smtClean="0"/>
              <a:t>21.09.2013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0357-4715-4170-ACD7-2C51424E0548}" type="slidenum">
              <a:rPr lang="ru-RU" smtClean="0"/>
              <a:t>‹#›</a:t>
            </a:fld>
            <a:endParaRPr lang="ru-RU"/>
          </a:p>
        </p:txBody>
      </p:sp>
      <p:sp useBgFill="1">
        <p:nvSpPr>
          <p:cNvPr id="20" name="Полилиния 9"/>
          <p:cNvSpPr>
            <a:spLocks/>
          </p:cNvSpPr>
          <p:nvPr/>
        </p:nvSpPr>
        <p:spPr bwMode="white">
          <a:xfrm>
            <a:off x="793" y="4714633"/>
            <a:ext cx="9142413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7B07-89BF-490A-A31C-E3A2831BA995}" type="datetimeFigureOut">
              <a:rPr lang="ru-RU" smtClean="0"/>
              <a:t>21.09.2013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0357-4715-4170-ACD7-2C51424E05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1" y="0"/>
            <a:ext cx="6987724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hidden">
          <a:xfrm>
            <a:off x="1" y="1"/>
            <a:ext cx="6915759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9" name="Полилиния 9"/>
          <p:cNvSpPr>
            <a:spLocks/>
          </p:cNvSpPr>
          <p:nvPr/>
        </p:nvSpPr>
        <p:spPr bwMode="hidden">
          <a:xfrm rot="5400000">
            <a:off x="3558725" y="3357038"/>
            <a:ext cx="6858000" cy="143930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2107" y="685800"/>
            <a:ext cx="5597089" cy="5486400"/>
          </a:xfrm>
        </p:spPr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7B07-89BF-490A-A31C-E3A2831BA995}" type="datetimeFigureOut">
              <a:rPr lang="ru-RU" smtClean="0"/>
              <a:t>21.09.2013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0357-4715-4170-ACD7-2C51424E054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Vertical Заголовок 1"/>
          <p:cNvSpPr>
            <a:spLocks noGrp="1"/>
          </p:cNvSpPr>
          <p:nvPr>
            <p:ph type="title" orient="vert"/>
          </p:nvPr>
        </p:nvSpPr>
        <p:spPr>
          <a:xfrm>
            <a:off x="7170868" y="685800"/>
            <a:ext cx="971804" cy="54864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7B07-89BF-490A-A31C-E3A2831BA995}" type="datetimeFigureOut">
              <a:rPr lang="ru-RU" smtClean="0"/>
              <a:t>21.09.2013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0357-4715-4170-ACD7-2C51424E05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1"/>
            <a:ext cx="9144000" cy="481056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 bwMode="hidden">
          <a:xfrm>
            <a:off x="0" y="1"/>
            <a:ext cx="9144000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068" y="1905000"/>
            <a:ext cx="6859035" cy="2667000"/>
          </a:xfrm>
        </p:spPr>
        <p:txBody>
          <a:bodyPr anchor="b">
            <a:noAutofit/>
          </a:bodyPr>
          <a:lstStyle>
            <a:lvl1pPr algn="l">
              <a:defRPr sz="4800" b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2107" y="5029200"/>
            <a:ext cx="6173809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7B07-89BF-490A-A31C-E3A2831BA995}" type="datetimeFigureOut">
              <a:rPr lang="ru-RU" smtClean="0"/>
              <a:t>21.09.2013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0357-4715-4170-ACD7-2C51424E0548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Полилиния 9"/>
          <p:cNvSpPr>
            <a:spLocks/>
          </p:cNvSpPr>
          <p:nvPr/>
        </p:nvSpPr>
        <p:spPr bwMode="hidden">
          <a:xfrm>
            <a:off x="793" y="4714633"/>
            <a:ext cx="9142413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2107" y="1905000"/>
            <a:ext cx="3313277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86329" y="1905000"/>
            <a:ext cx="3313277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7B07-89BF-490A-A31C-E3A2831BA995}" type="datetimeFigureOut">
              <a:rPr lang="ru-RU" smtClean="0"/>
              <a:t>21.09.2013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0357-4715-4170-ACD7-2C51424E05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2107" y="1905000"/>
            <a:ext cx="3313277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42107" y="2743201"/>
            <a:ext cx="3313277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 baseline="0"/>
            </a:lvl8pPr>
            <a:lvl9pPr marL="1920240">
              <a:defRPr sz="16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86329" y="1905000"/>
            <a:ext cx="3313277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86329" y="2743201"/>
            <a:ext cx="3313277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7B07-89BF-490A-A31C-E3A2831BA995}" type="datetimeFigureOut">
              <a:rPr lang="ru-RU" smtClean="0"/>
              <a:t>21.09.2013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0357-4715-4170-ACD7-2C51424E05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7B07-89BF-490A-A31C-E3A2831BA995}" type="datetimeFigureOut">
              <a:rPr lang="ru-RU" smtClean="0"/>
              <a:t>21.09.2013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0357-4715-4170-ACD7-2C51424E05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hidden">
          <a:xfrm>
            <a:off x="0" y="1"/>
            <a:ext cx="9144000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7B07-89BF-490A-A31C-E3A2831BA995}" type="datetimeFigureOut">
              <a:rPr lang="ru-RU" smtClean="0"/>
              <a:t>21.09.2013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0357-4715-4170-ACD7-2C51424E05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15"/>
          <p:cNvSpPr>
            <a:spLocks/>
          </p:cNvSpPr>
          <p:nvPr/>
        </p:nvSpPr>
        <p:spPr bwMode="auto">
          <a:xfrm>
            <a:off x="3371537" y="1905000"/>
            <a:ext cx="4616636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107" y="189723"/>
            <a:ext cx="6859786" cy="1144556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2107" y="3429000"/>
            <a:ext cx="2057936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7B07-89BF-490A-A31C-E3A2831BA995}" type="datetimeFigureOut">
              <a:rPr lang="ru-RU" smtClean="0"/>
              <a:t>21.09.2013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0357-4715-4170-ACD7-2C51424E054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07590" y="2087880"/>
            <a:ext cx="4344531" cy="3886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15"/>
          <p:cNvSpPr>
            <a:spLocks/>
          </p:cNvSpPr>
          <p:nvPr/>
        </p:nvSpPr>
        <p:spPr bwMode="auto">
          <a:xfrm>
            <a:off x="1142107" y="1905000"/>
            <a:ext cx="4616636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107" y="189723"/>
            <a:ext cx="6859786" cy="1144556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43956" y="3429000"/>
            <a:ext cx="2057936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7B07-89BF-490A-A31C-E3A2831BA995}" type="datetimeFigureOut">
              <a:rPr lang="ru-RU" smtClean="0"/>
              <a:t>21.09.2013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0357-4715-4170-ACD7-2C51424E054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280493" y="2087880"/>
            <a:ext cx="4339864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107" y="189723"/>
            <a:ext cx="6859786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1628777"/>
            <a:ext cx="9144000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/>
          <p:cNvSpPr/>
          <p:nvPr/>
        </p:nvSpPr>
        <p:spPr bwMode="hidden">
          <a:xfrm>
            <a:off x="0" y="1535909"/>
            <a:ext cx="9144000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2107" y="1905000"/>
            <a:ext cx="6859786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08262" y="6420898"/>
            <a:ext cx="723215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1FF7B07-89BF-490A-A31C-E3A2831BA995}" type="datetimeFigureOut">
              <a:rPr lang="ru-RU" smtClean="0"/>
              <a:t>21.09.2013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142107" y="6420898"/>
            <a:ext cx="525916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22900" y="6420898"/>
            <a:ext cx="478994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6240357-4715-4170-ACD7-2C51424E0548}" type="slidenum">
              <a:rPr lang="ru-RU" smtClean="0"/>
              <a:t>‹#›</a:t>
            </a:fld>
            <a:endParaRPr lang="ru-RU"/>
          </a:p>
        </p:txBody>
      </p:sp>
      <p:sp>
        <p:nvSpPr>
          <p:cNvPr id="38" name="Полилиния 9"/>
          <p:cNvSpPr>
            <a:spLocks/>
          </p:cNvSpPr>
          <p:nvPr/>
        </p:nvSpPr>
        <p:spPr bwMode="white">
          <a:xfrm>
            <a:off x="793" y="1470257"/>
            <a:ext cx="9142413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72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68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NURBS" TargetMode="External"/><Relationship Id="rId2" Type="http://schemas.openxmlformats.org/officeDocument/2006/relationships/hyperlink" Target="http://uk.wikipedia.org/w/index.php?title=%D0%9C%D0%BE%D0%B4%D0%B5%D0%BB%D1%8E%D0%B2%D0%B0%D0%BD%D0%BD%D1%8F_%D0%B1%D0%B0%D0%B3%D0%B0%D1%82%D0%BE%D0%BA%D1%83%D1%82%D0%BD%D0%B8%D0%BA%D0%B0%D0%BC%D0%B8&amp;action=edit&amp;redlink=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A3%D0%BA%D1%80%D0%B0%D1%97%D0%BD%D1%81%D1%8C%D0%BA%D0%B0_%D0%BC%D0%BE%D0%B2%D0%B0" TargetMode="External"/><Relationship Id="rId2" Type="http://schemas.openxmlformats.org/officeDocument/2006/relationships/hyperlink" Target="http://uk.wikipedia.org/w/index.php?title=%D0%A1%D0%BF%D0%BB%D0%B0%D0%B9%D0%BD%D0%B8_%D1%82%D0%B0_%D0%BF%D0%B0%D1%82%D1%87%D1%96&amp;action=edit&amp;redlink=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hyperlink" Target="http://uk.wikipedia.org/w/index.php?title=%D0%9F%D1%80%D0%B8%D0%BC%D1%96%D1%82%D0%B8%D0%B2%D0%B8&amp;action=edit&amp;redlink=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484784"/>
            <a:ext cx="7363842" cy="222312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8800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3D </a:t>
            </a:r>
            <a:r>
              <a:rPr lang="uk-UA" sz="88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моделювання</a:t>
            </a:r>
            <a:endParaRPr lang="ru-RU" sz="8800" b="1" dirty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Саша\Desktop\загруженно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3433239" cy="2160240"/>
          </a:xfrm>
          <a:prstGeom prst="rect">
            <a:avLst/>
          </a:prstGeom>
          <a:noFill/>
        </p:spPr>
      </p:pic>
      <p:pic>
        <p:nvPicPr>
          <p:cNvPr id="2051" name="Picture 3" descr="C:\Users\Саша\Desktop\загруженное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861048"/>
            <a:ext cx="3240360" cy="2525950"/>
          </a:xfrm>
          <a:prstGeom prst="rect">
            <a:avLst/>
          </a:prstGeom>
          <a:noFill/>
        </p:spPr>
      </p:pic>
      <p:pic>
        <p:nvPicPr>
          <p:cNvPr id="2053" name="Picture 5" descr="C:\Users\Саша\Desktop\tr_sw_oct_cub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93096"/>
            <a:ext cx="3419872" cy="2564904"/>
          </a:xfrm>
          <a:prstGeom prst="rect">
            <a:avLst/>
          </a:prstGeom>
          <a:noFill/>
        </p:spPr>
      </p:pic>
      <p:pic>
        <p:nvPicPr>
          <p:cNvPr id="8" name="Picture 5" descr="C:\Users\Саша\Desktop\tr_sc_gi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0"/>
            <a:ext cx="3419872" cy="256490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4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4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6859786" cy="9087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Загальна</a:t>
            </a:r>
            <a:r>
              <a:rPr lang="ru-RU" sz="4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sz="4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характеристика</a:t>
            </a:r>
            <a:endParaRPr lang="ru-RU" sz="4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00808"/>
            <a:ext cx="6732240" cy="5157192"/>
          </a:xfrm>
        </p:spPr>
        <p:txBody>
          <a:bodyPr>
            <a:normAutofit/>
          </a:bodyPr>
          <a:lstStyle/>
          <a:p>
            <a:r>
              <a:rPr lang="ru-RU" dirty="0" smtClean="0"/>
              <a:t>У </a:t>
            </a:r>
            <a:r>
              <a:rPr lang="ru-RU" dirty="0" err="1" smtClean="0"/>
              <a:t>комп'ютерній</a:t>
            </a:r>
            <a:r>
              <a:rPr lang="ru-RU" dirty="0" smtClean="0"/>
              <a:t> </a:t>
            </a:r>
            <a:r>
              <a:rPr lang="ru-RU" dirty="0" err="1" smtClean="0"/>
              <a:t>графіці</a:t>
            </a:r>
            <a:r>
              <a:rPr lang="ru-RU" dirty="0" smtClean="0"/>
              <a:t> </a:t>
            </a:r>
            <a:r>
              <a:rPr lang="ru-RU" b="1" dirty="0" smtClean="0"/>
              <a:t>3D </a:t>
            </a:r>
            <a:r>
              <a:rPr lang="ru-RU" b="1" dirty="0" err="1" smtClean="0"/>
              <a:t>моделювання</a:t>
            </a:r>
            <a:r>
              <a:rPr lang="ru-RU" dirty="0" smtClean="0"/>
              <a:t> 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процес</a:t>
            </a:r>
            <a:r>
              <a:rPr lang="ru-RU" dirty="0" smtClean="0"/>
              <a:t> </a:t>
            </a:r>
            <a:r>
              <a:rPr lang="ru-RU" dirty="0" err="1" smtClean="0"/>
              <a:t>розробки</a:t>
            </a:r>
            <a:r>
              <a:rPr lang="ru-RU" dirty="0" smtClean="0"/>
              <a:t> </a:t>
            </a:r>
            <a:r>
              <a:rPr lang="ru-RU" dirty="0" err="1" smtClean="0"/>
              <a:t>математичного</a:t>
            </a:r>
            <a:r>
              <a:rPr lang="ru-RU" dirty="0" smtClean="0"/>
              <a:t> </a:t>
            </a:r>
            <a:r>
              <a:rPr lang="ru-RU" dirty="0" err="1" smtClean="0"/>
              <a:t>представлення</a:t>
            </a:r>
            <a:r>
              <a:rPr lang="ru-RU" dirty="0" smtClean="0"/>
              <a:t> </a:t>
            </a:r>
            <a:r>
              <a:rPr lang="ru-RU" dirty="0" err="1" smtClean="0"/>
              <a:t>будь-якої</a:t>
            </a:r>
            <a:r>
              <a:rPr lang="ru-RU" dirty="0" smtClean="0"/>
              <a:t> </a:t>
            </a:r>
            <a:r>
              <a:rPr lang="ru-RU" dirty="0" err="1" smtClean="0"/>
              <a:t>тривимірної</a:t>
            </a:r>
            <a:r>
              <a:rPr lang="ru-RU" dirty="0" smtClean="0"/>
              <a:t> </a:t>
            </a:r>
            <a:r>
              <a:rPr lang="ru-RU" b="1" dirty="0" err="1" smtClean="0"/>
              <a:t>поверхні</a:t>
            </a:r>
            <a:r>
              <a:rPr lang="ru-RU" dirty="0" smtClean="0"/>
              <a:t> </a:t>
            </a:r>
            <a:r>
              <a:rPr lang="ru-RU" dirty="0" err="1" smtClean="0"/>
              <a:t>об'єкта</a:t>
            </a:r>
            <a:r>
              <a:rPr lang="ru-RU" dirty="0" smtClean="0"/>
              <a:t> за </a:t>
            </a:r>
            <a:r>
              <a:rPr lang="ru-RU" dirty="0" err="1" smtClean="0"/>
              <a:t>допомогою</a:t>
            </a:r>
            <a:r>
              <a:rPr lang="ru-RU" dirty="0" smtClean="0"/>
              <a:t> </a:t>
            </a:r>
            <a:r>
              <a:rPr lang="ru-RU" u="sng" dirty="0" err="1" smtClean="0"/>
              <a:t>спеціалізованого</a:t>
            </a:r>
            <a:r>
              <a:rPr lang="ru-RU" u="sng" dirty="0" smtClean="0"/>
              <a:t> ПЗ</a:t>
            </a:r>
            <a:r>
              <a:rPr lang="ru-RU" dirty="0" smtClean="0"/>
              <a:t>. Продукт </a:t>
            </a:r>
            <a:r>
              <a:rPr lang="ru-RU" dirty="0" err="1" smtClean="0"/>
              <a:t>називається</a:t>
            </a:r>
            <a:r>
              <a:rPr lang="ru-RU" dirty="0" smtClean="0"/>
              <a:t> </a:t>
            </a:r>
            <a:r>
              <a:rPr lang="ru-RU" b="1" dirty="0" smtClean="0"/>
              <a:t>3D модель</a:t>
            </a:r>
            <a:r>
              <a:rPr lang="ru-RU" dirty="0" smtClean="0"/>
              <a:t>. Вона </a:t>
            </a:r>
            <a:r>
              <a:rPr lang="ru-RU" dirty="0" err="1" smtClean="0"/>
              <a:t>може</a:t>
            </a:r>
            <a:r>
              <a:rPr lang="ru-RU" dirty="0" smtClean="0"/>
              <a:t> бути </a:t>
            </a:r>
            <a:r>
              <a:rPr lang="ru-RU" dirty="0" err="1" smtClean="0"/>
              <a:t>відображена</a:t>
            </a:r>
            <a:r>
              <a:rPr lang="ru-RU" dirty="0" smtClean="0"/>
              <a:t> у </a:t>
            </a:r>
            <a:r>
              <a:rPr lang="ru-RU" dirty="0" err="1" smtClean="0"/>
              <a:t>вигляді</a:t>
            </a:r>
            <a:r>
              <a:rPr lang="ru-RU" dirty="0" smtClean="0"/>
              <a:t> </a:t>
            </a:r>
            <a:r>
              <a:rPr lang="ru-RU" dirty="0" err="1" smtClean="0"/>
              <a:t>двовимірного</a:t>
            </a:r>
            <a:r>
              <a:rPr lang="ru-RU" dirty="0" smtClean="0"/>
              <a:t> </a:t>
            </a:r>
            <a:r>
              <a:rPr lang="ru-RU" dirty="0" err="1" smtClean="0"/>
              <a:t>зображення</a:t>
            </a:r>
            <a:r>
              <a:rPr lang="ru-RU" dirty="0" smtClean="0"/>
              <a:t> за </a:t>
            </a:r>
            <a:r>
              <a:rPr lang="ru-RU" dirty="0" err="1" smtClean="0"/>
              <a:t>допомогою</a:t>
            </a:r>
            <a:r>
              <a:rPr lang="ru-RU" dirty="0" smtClean="0"/>
              <a:t> </a:t>
            </a:r>
            <a:r>
              <a:rPr lang="ru-RU" dirty="0" err="1" smtClean="0"/>
              <a:t>процеса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називається</a:t>
            </a:r>
            <a:r>
              <a:rPr lang="ru-RU" dirty="0" smtClean="0"/>
              <a:t> </a:t>
            </a:r>
            <a:r>
              <a:rPr lang="ru-RU" i="1" dirty="0" smtClean="0"/>
              <a:t>3D </a:t>
            </a:r>
            <a:r>
              <a:rPr lang="ru-RU" i="1" dirty="0" err="1" smtClean="0"/>
              <a:t>рендеринг</a:t>
            </a:r>
            <a:r>
              <a:rPr lang="ru-RU" dirty="0" smtClean="0"/>
              <a:t> 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використана</a:t>
            </a:r>
            <a:r>
              <a:rPr lang="ru-RU" dirty="0" smtClean="0"/>
              <a:t> для </a:t>
            </a:r>
            <a:r>
              <a:rPr lang="ru-RU" dirty="0" err="1" smtClean="0"/>
              <a:t>побудови</a:t>
            </a:r>
            <a:r>
              <a:rPr lang="ru-RU" dirty="0" smtClean="0"/>
              <a:t> на </a:t>
            </a:r>
            <a:r>
              <a:rPr lang="ru-RU" dirty="0" err="1" smtClean="0"/>
              <a:t>комп'ютері</a:t>
            </a:r>
            <a:r>
              <a:rPr lang="ru-RU" dirty="0" smtClean="0"/>
              <a:t> </a:t>
            </a:r>
            <a:r>
              <a:rPr lang="ru-RU" dirty="0" err="1" smtClean="0"/>
              <a:t>симуляції</a:t>
            </a:r>
            <a:r>
              <a:rPr lang="ru-RU" dirty="0" smtClean="0"/>
              <a:t> </a:t>
            </a:r>
            <a:r>
              <a:rPr lang="ru-RU" dirty="0" err="1" smtClean="0"/>
              <a:t>фізичного</a:t>
            </a:r>
            <a:r>
              <a:rPr lang="ru-RU" dirty="0" smtClean="0"/>
              <a:t> </a:t>
            </a:r>
            <a:r>
              <a:rPr lang="ru-RU" dirty="0" err="1" smtClean="0"/>
              <a:t>явища</a:t>
            </a:r>
            <a:r>
              <a:rPr lang="ru-RU" dirty="0" smtClean="0"/>
              <a:t>. 3D </a:t>
            </a:r>
            <a:r>
              <a:rPr lang="ru-RU" dirty="0" err="1" smtClean="0"/>
              <a:t>моделі</a:t>
            </a:r>
            <a:r>
              <a:rPr lang="ru-RU" dirty="0" smtClean="0"/>
              <a:t>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створюватись</a:t>
            </a:r>
            <a:r>
              <a:rPr lang="ru-RU" dirty="0" smtClean="0"/>
              <a:t> </a:t>
            </a:r>
            <a:r>
              <a:rPr lang="ru-RU" dirty="0" err="1" smtClean="0"/>
              <a:t>вручну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автоматично. </a:t>
            </a:r>
            <a:r>
              <a:rPr lang="ru-RU" dirty="0" err="1" smtClean="0"/>
              <a:t>Виготовлення</a:t>
            </a:r>
            <a:r>
              <a:rPr lang="ru-RU" dirty="0" smtClean="0"/>
              <a:t> моделей </a:t>
            </a:r>
            <a:r>
              <a:rPr lang="ru-RU" dirty="0" err="1" smtClean="0"/>
              <a:t>вручну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подібним</a:t>
            </a:r>
            <a:r>
              <a:rPr lang="ru-RU" dirty="0" smtClean="0"/>
              <a:t> до </a:t>
            </a:r>
            <a:r>
              <a:rPr lang="ru-RU" dirty="0" err="1" smtClean="0"/>
              <a:t>створення</a:t>
            </a:r>
            <a:r>
              <a:rPr lang="ru-RU" dirty="0" smtClean="0"/>
              <a:t> </a:t>
            </a:r>
            <a:r>
              <a:rPr lang="ru-RU" dirty="0" err="1" smtClean="0"/>
              <a:t>скульптури</a:t>
            </a:r>
            <a:r>
              <a:rPr lang="ru-RU" dirty="0" smtClean="0"/>
              <a:t> в пластичному </a:t>
            </a:r>
            <a:r>
              <a:rPr lang="ru-RU" dirty="0" err="1" smtClean="0"/>
              <a:t>мистецтві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 descr="C:\Users\Саша\Desktop\Jack-in-cube_solid_model,_light_background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4165" y="908720"/>
            <a:ext cx="2459835" cy="3744416"/>
          </a:xfrm>
          <a:prstGeom prst="rect">
            <a:avLst/>
          </a:prstGeom>
          <a:noFill/>
        </p:spPr>
      </p:pic>
      <p:pic>
        <p:nvPicPr>
          <p:cNvPr id="1027" name="Picture 3" descr="C:\Users\Саша\Desktop\tr_sw_gd_ssd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941169"/>
            <a:ext cx="2555775" cy="191683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0"/>
            <a:ext cx="4411514" cy="1144556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Моделі</a:t>
            </a:r>
            <a:endParaRPr lang="ru-RU" sz="7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628800"/>
            <a:ext cx="8100392" cy="1944216"/>
          </a:xfrm>
        </p:spPr>
        <p:txBody>
          <a:bodyPr/>
          <a:lstStyle/>
          <a:p>
            <a:r>
              <a:rPr lang="ru-RU" dirty="0" smtClean="0"/>
              <a:t>3D </a:t>
            </a:r>
            <a:r>
              <a:rPr lang="ru-RU" dirty="0" err="1" smtClean="0"/>
              <a:t>моделі</a:t>
            </a:r>
            <a:r>
              <a:rPr lang="ru-RU" dirty="0" smtClean="0"/>
              <a:t> </a:t>
            </a:r>
            <a:r>
              <a:rPr lang="ru-RU" dirty="0" err="1" smtClean="0"/>
              <a:t>представляють</a:t>
            </a:r>
            <a:r>
              <a:rPr lang="ru-RU" dirty="0" smtClean="0"/>
              <a:t> 3D </a:t>
            </a:r>
            <a:r>
              <a:rPr lang="ru-RU" dirty="0" err="1" smtClean="0"/>
              <a:t>об'єкт</a:t>
            </a:r>
            <a:r>
              <a:rPr lang="ru-RU" dirty="0" smtClean="0"/>
              <a:t> </a:t>
            </a:r>
            <a:r>
              <a:rPr lang="ru-RU" dirty="0" err="1" smtClean="0"/>
              <a:t>використовуючи</a:t>
            </a:r>
            <a:r>
              <a:rPr lang="ru-RU" dirty="0" smtClean="0"/>
              <a:t> </a:t>
            </a:r>
            <a:r>
              <a:rPr lang="ru-RU" dirty="0" err="1" smtClean="0"/>
              <a:t>набір</a:t>
            </a:r>
            <a:r>
              <a:rPr lang="ru-RU" dirty="0" smtClean="0"/>
              <a:t> </a:t>
            </a:r>
            <a:r>
              <a:rPr lang="ru-RU" dirty="0" err="1" smtClean="0"/>
              <a:t>точок</a:t>
            </a:r>
            <a:r>
              <a:rPr lang="ru-RU" dirty="0" smtClean="0"/>
              <a:t> в 3D </a:t>
            </a:r>
            <a:r>
              <a:rPr lang="ru-RU" dirty="0" err="1" smtClean="0"/>
              <a:t>просторі</a:t>
            </a:r>
            <a:r>
              <a:rPr lang="ru-RU" dirty="0" smtClean="0"/>
              <a:t>, </a:t>
            </a:r>
            <a:r>
              <a:rPr lang="ru-RU" dirty="0" err="1" smtClean="0"/>
              <a:t>поєднаних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собою </a:t>
            </a:r>
            <a:r>
              <a:rPr lang="ru-RU" dirty="0" err="1" smtClean="0"/>
              <a:t>різноманітними</a:t>
            </a:r>
            <a:r>
              <a:rPr lang="ru-RU" dirty="0" smtClean="0"/>
              <a:t> </a:t>
            </a:r>
            <a:r>
              <a:rPr lang="ru-RU" dirty="0" err="1" smtClean="0"/>
              <a:t>геометричними</a:t>
            </a:r>
            <a:r>
              <a:rPr lang="ru-RU" dirty="0" smtClean="0"/>
              <a:t> </a:t>
            </a:r>
            <a:r>
              <a:rPr lang="ru-RU" dirty="0" err="1" smtClean="0"/>
              <a:t>сутностями</a:t>
            </a:r>
            <a:r>
              <a:rPr lang="ru-RU" dirty="0" smtClean="0"/>
              <a:t>, як от </a:t>
            </a:r>
            <a:r>
              <a:rPr lang="ru-RU" dirty="0" err="1" smtClean="0"/>
              <a:t>трикутниками</a:t>
            </a:r>
            <a:r>
              <a:rPr lang="ru-RU" dirty="0" smtClean="0"/>
              <a:t>, </a:t>
            </a:r>
            <a:r>
              <a:rPr lang="ru-RU" dirty="0" err="1" smtClean="0"/>
              <a:t>лініями</a:t>
            </a:r>
            <a:r>
              <a:rPr lang="ru-RU" dirty="0" smtClean="0"/>
              <a:t> </a:t>
            </a:r>
            <a:r>
              <a:rPr lang="ru-RU" dirty="0" err="1" smtClean="0"/>
              <a:t>тощо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5" name="Picture 3" descr="C:\Users\Саша\Desktop\406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573016"/>
            <a:ext cx="2664296" cy="2459977"/>
          </a:xfrm>
          <a:prstGeom prst="rect">
            <a:avLst/>
          </a:prstGeom>
          <a:noFill/>
        </p:spPr>
      </p:pic>
      <p:pic>
        <p:nvPicPr>
          <p:cNvPr id="3076" name="Picture 4" descr="C:\Users\Саша\Desktop\tr_sc_tet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5700" y="2636912"/>
            <a:ext cx="2688299" cy="2016224"/>
          </a:xfrm>
          <a:prstGeom prst="rect">
            <a:avLst/>
          </a:prstGeom>
          <a:noFill/>
        </p:spPr>
      </p:pic>
      <p:pic>
        <p:nvPicPr>
          <p:cNvPr id="3077" name="Picture 5" descr="C:\Users\Саша\Desktop\tr_sc_cub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643754"/>
            <a:ext cx="2952328" cy="221424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6859786" cy="1144556"/>
          </a:xfrm>
        </p:spPr>
        <p:txBody>
          <a:bodyPr>
            <a:noAutofit/>
          </a:bodyPr>
          <a:lstStyle/>
          <a:p>
            <a:pPr algn="ctr"/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Процеси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моделювання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28800"/>
            <a:ext cx="7236296" cy="5229200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 smtClean="0"/>
              <a:t>Існує</a:t>
            </a:r>
            <a:r>
              <a:rPr lang="ru-RU" dirty="0" smtClean="0"/>
              <a:t> </a:t>
            </a:r>
            <a:r>
              <a:rPr lang="ru-RU" dirty="0" err="1" smtClean="0"/>
              <a:t>п'ять</a:t>
            </a:r>
            <a:r>
              <a:rPr lang="ru-RU" dirty="0" smtClean="0"/>
              <a:t> </a:t>
            </a:r>
            <a:r>
              <a:rPr lang="ru-RU" dirty="0" err="1" smtClean="0"/>
              <a:t>популярних</a:t>
            </a:r>
            <a:r>
              <a:rPr lang="ru-RU" dirty="0" smtClean="0"/>
              <a:t> </a:t>
            </a:r>
            <a:r>
              <a:rPr lang="ru-RU" dirty="0" err="1" smtClean="0"/>
              <a:t>способів</a:t>
            </a:r>
            <a:r>
              <a:rPr lang="ru-RU" dirty="0" smtClean="0"/>
              <a:t> </a:t>
            </a:r>
            <a:r>
              <a:rPr lang="ru-RU" dirty="0" err="1" smtClean="0"/>
              <a:t>представлення</a:t>
            </a:r>
            <a:r>
              <a:rPr lang="ru-RU" dirty="0" smtClean="0"/>
              <a:t> </a:t>
            </a:r>
            <a:r>
              <a:rPr lang="ru-RU" dirty="0" err="1" smtClean="0"/>
              <a:t>моделі</a:t>
            </a:r>
            <a:r>
              <a:rPr lang="ru-RU" dirty="0" smtClean="0"/>
              <a:t>:</a:t>
            </a:r>
          </a:p>
          <a:p>
            <a:r>
              <a:rPr lang="ru-RU" dirty="0" err="1" smtClean="0">
                <a:hlinkClick r:id="rId2" tooltip="Моделювання багатокутниками (ще не написана)"/>
              </a:rPr>
              <a:t>Моделювання</a:t>
            </a:r>
            <a:r>
              <a:rPr lang="ru-RU" dirty="0" smtClean="0">
                <a:hlinkClick r:id="rId2" tooltip="Моделювання багатокутниками (ще не написана)"/>
              </a:rPr>
              <a:t> </a:t>
            </a:r>
            <a:r>
              <a:rPr lang="ru-RU" dirty="0" err="1" smtClean="0">
                <a:hlinkClick r:id="rId2" tooltip="Моделювання багатокутниками (ще не написана)"/>
              </a:rPr>
              <a:t>багатокутниками</a:t>
            </a:r>
            <a:r>
              <a:rPr lang="ru-RU" dirty="0" smtClean="0"/>
              <a:t> — точки в 3</a:t>
            </a:r>
            <a:r>
              <a:rPr lang="en-US" dirty="0" smtClean="0"/>
              <a:t>D </a:t>
            </a:r>
            <a:r>
              <a:rPr lang="ru-RU" dirty="0" err="1" smtClean="0"/>
              <a:t>просторі</a:t>
            </a:r>
            <a:r>
              <a:rPr lang="ru-RU" dirty="0" smtClean="0"/>
              <a:t>, </a:t>
            </a:r>
            <a:r>
              <a:rPr lang="ru-RU" dirty="0" err="1" smtClean="0"/>
              <a:t>вершини</a:t>
            </a:r>
            <a:r>
              <a:rPr lang="ru-RU" dirty="0" smtClean="0"/>
              <a:t>, </a:t>
            </a:r>
            <a:r>
              <a:rPr lang="ru-RU" dirty="0" err="1" smtClean="0"/>
              <a:t>з'єднані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собою </a:t>
            </a:r>
            <a:r>
              <a:rPr lang="ru-RU" dirty="0" err="1" smtClean="0"/>
              <a:t>лінією</a:t>
            </a:r>
            <a:r>
              <a:rPr lang="ru-RU" dirty="0" smtClean="0"/>
              <a:t>, </a:t>
            </a:r>
            <a:r>
              <a:rPr lang="ru-RU" dirty="0" err="1" smtClean="0"/>
              <a:t>утворюють</a:t>
            </a:r>
            <a:r>
              <a:rPr lang="ru-RU" dirty="0" smtClean="0"/>
              <a:t> </a:t>
            </a:r>
            <a:r>
              <a:rPr lang="ru-RU" b="1" dirty="0" err="1" smtClean="0"/>
              <a:t>багатокутну</a:t>
            </a:r>
            <a:r>
              <a:rPr lang="ru-RU" b="1" dirty="0" smtClean="0"/>
              <a:t> петлю</a:t>
            </a:r>
            <a:r>
              <a:rPr lang="ru-RU" dirty="0" smtClean="0"/>
              <a:t>. </a:t>
            </a:r>
            <a:r>
              <a:rPr lang="ru-RU" dirty="0" err="1" smtClean="0"/>
              <a:t>Більша</a:t>
            </a:r>
            <a:r>
              <a:rPr lang="ru-RU" dirty="0" smtClean="0"/>
              <a:t> </a:t>
            </a:r>
            <a:r>
              <a:rPr lang="ru-RU" dirty="0" err="1" smtClean="0"/>
              <a:t>частина</a:t>
            </a:r>
            <a:r>
              <a:rPr lang="ru-RU" dirty="0" smtClean="0"/>
              <a:t> 3</a:t>
            </a:r>
            <a:r>
              <a:rPr lang="en-US" dirty="0" smtClean="0"/>
              <a:t>D </a:t>
            </a:r>
            <a:r>
              <a:rPr lang="ru-RU" dirty="0" smtClean="0"/>
              <a:t>моделей </a:t>
            </a:r>
            <a:r>
              <a:rPr lang="ru-RU" dirty="0" err="1" smtClean="0"/>
              <a:t>сьогодні</a:t>
            </a:r>
            <a:r>
              <a:rPr lang="ru-RU" dirty="0" smtClean="0"/>
              <a:t> </a:t>
            </a:r>
            <a:r>
              <a:rPr lang="ru-RU" dirty="0" err="1" smtClean="0"/>
              <a:t>будується</a:t>
            </a:r>
            <a:r>
              <a:rPr lang="ru-RU" dirty="0" smtClean="0"/>
              <a:t> як </a:t>
            </a:r>
            <a:r>
              <a:rPr lang="ru-RU" dirty="0" err="1" smtClean="0"/>
              <a:t>текстуровані</a:t>
            </a:r>
            <a:r>
              <a:rPr lang="ru-RU" dirty="0" smtClean="0"/>
              <a:t> </a:t>
            </a:r>
            <a:r>
              <a:rPr lang="ru-RU" dirty="0" err="1" smtClean="0"/>
              <a:t>багатокутні</a:t>
            </a:r>
            <a:r>
              <a:rPr lang="ru-RU" dirty="0" smtClean="0"/>
              <a:t> </a:t>
            </a:r>
            <a:r>
              <a:rPr lang="ru-RU" dirty="0" err="1" smtClean="0"/>
              <a:t>моделі</a:t>
            </a:r>
            <a:r>
              <a:rPr lang="ru-RU" dirty="0" smtClean="0"/>
              <a:t>, </a:t>
            </a:r>
            <a:r>
              <a:rPr lang="ru-RU" dirty="0" err="1" smtClean="0"/>
              <a:t>оскільні</a:t>
            </a:r>
            <a:r>
              <a:rPr lang="ru-RU" dirty="0" smtClean="0"/>
              <a:t> вони </a:t>
            </a:r>
            <a:r>
              <a:rPr lang="ru-RU" dirty="0" err="1" smtClean="0"/>
              <a:t>досить</a:t>
            </a:r>
            <a:r>
              <a:rPr lang="ru-RU" dirty="0" smtClean="0"/>
              <a:t> </a:t>
            </a:r>
            <a:r>
              <a:rPr lang="ru-RU" dirty="0" err="1" smtClean="0"/>
              <a:t>гнучкі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комп'ютер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відрендерити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досить</a:t>
            </a:r>
            <a:r>
              <a:rPr lang="ru-RU" dirty="0" smtClean="0"/>
              <a:t> </a:t>
            </a:r>
            <a:r>
              <a:rPr lang="ru-RU" dirty="0" err="1" smtClean="0"/>
              <a:t>швидко</a:t>
            </a:r>
            <a:r>
              <a:rPr lang="ru-RU" dirty="0" smtClean="0"/>
              <a:t>. </a:t>
            </a:r>
            <a:r>
              <a:rPr lang="ru-RU" dirty="0" err="1" smtClean="0"/>
              <a:t>Однак</a:t>
            </a:r>
            <a:r>
              <a:rPr lang="ru-RU" dirty="0" smtClean="0"/>
              <a:t>, </a:t>
            </a:r>
            <a:r>
              <a:rPr lang="ru-RU" dirty="0" err="1" smtClean="0"/>
              <a:t>багатокутники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плоскими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тільки</a:t>
            </a:r>
            <a:r>
              <a:rPr lang="ru-RU" dirty="0" smtClean="0"/>
              <a:t> </a:t>
            </a:r>
            <a:r>
              <a:rPr lang="ru-RU" dirty="0" err="1" smtClean="0"/>
              <a:t>приблизно</a:t>
            </a:r>
            <a:r>
              <a:rPr lang="ru-RU" dirty="0" smtClean="0"/>
              <a:t> </a:t>
            </a:r>
            <a:r>
              <a:rPr lang="ru-RU" dirty="0" err="1" smtClean="0"/>
              <a:t>передати</a:t>
            </a:r>
            <a:r>
              <a:rPr lang="ru-RU" dirty="0" smtClean="0"/>
              <a:t> </a:t>
            </a:r>
            <a:r>
              <a:rPr lang="ru-RU" dirty="0" err="1" smtClean="0"/>
              <a:t>вигнуті</a:t>
            </a:r>
            <a:r>
              <a:rPr lang="ru-RU" dirty="0" smtClean="0"/>
              <a:t> </a:t>
            </a:r>
            <a:r>
              <a:rPr lang="ru-RU" dirty="0" err="1" smtClean="0"/>
              <a:t>поверхні</a:t>
            </a:r>
            <a:r>
              <a:rPr lang="ru-RU" dirty="0" smtClean="0"/>
              <a:t>, </a:t>
            </a:r>
            <a:r>
              <a:rPr lang="ru-RU" dirty="0" err="1" smtClean="0"/>
              <a:t>використовуючи</a:t>
            </a:r>
            <a:r>
              <a:rPr lang="ru-RU" dirty="0" smtClean="0"/>
              <a:t>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багатокутників</a:t>
            </a:r>
            <a:r>
              <a:rPr lang="ru-RU" dirty="0" smtClean="0"/>
              <a:t>. </a:t>
            </a:r>
            <a:r>
              <a:rPr lang="ru-RU" dirty="0" err="1" smtClean="0"/>
              <a:t>Процес</a:t>
            </a:r>
            <a:r>
              <a:rPr lang="ru-RU" dirty="0" smtClean="0"/>
              <a:t> </a:t>
            </a:r>
            <a:r>
              <a:rPr lang="ru-RU" dirty="0" err="1" smtClean="0"/>
              <a:t>перетворення</a:t>
            </a:r>
            <a:r>
              <a:rPr lang="ru-RU" dirty="0" smtClean="0"/>
              <a:t> гладких </a:t>
            </a:r>
            <a:r>
              <a:rPr lang="ru-RU" dirty="0" err="1" smtClean="0"/>
              <a:t>поверхонь</a:t>
            </a:r>
            <a:r>
              <a:rPr lang="ru-RU" dirty="0" smtClean="0"/>
              <a:t> в </a:t>
            </a:r>
            <a:r>
              <a:rPr lang="ru-RU" dirty="0" err="1" smtClean="0"/>
              <a:t>багатокутники</a:t>
            </a:r>
            <a:r>
              <a:rPr lang="ru-RU" dirty="0" smtClean="0"/>
              <a:t> </a:t>
            </a:r>
            <a:r>
              <a:rPr lang="ru-RU" dirty="0" err="1" smtClean="0"/>
              <a:t>називається</a:t>
            </a:r>
            <a:r>
              <a:rPr lang="ru-RU" dirty="0" smtClean="0"/>
              <a:t> </a:t>
            </a:r>
            <a:r>
              <a:rPr lang="ru-RU" dirty="0" err="1" smtClean="0"/>
              <a:t>тесселяція</a:t>
            </a:r>
            <a:r>
              <a:rPr lang="ru-RU" dirty="0" smtClean="0"/>
              <a:t>.</a:t>
            </a:r>
          </a:p>
          <a:p>
            <a:r>
              <a:rPr lang="en-US" dirty="0" smtClean="0">
                <a:hlinkClick r:id="rId3" tooltip="NURBS"/>
              </a:rPr>
              <a:t>NURBS</a:t>
            </a:r>
            <a:r>
              <a:rPr lang="en-US" dirty="0" smtClean="0"/>
              <a:t> — </a:t>
            </a:r>
            <a:r>
              <a:rPr lang="ru-RU" dirty="0" err="1" smtClean="0"/>
              <a:t>поверхні</a:t>
            </a:r>
            <a:r>
              <a:rPr lang="ru-RU" dirty="0" smtClean="0"/>
              <a:t> </a:t>
            </a:r>
            <a:r>
              <a:rPr lang="en-US" dirty="0" smtClean="0"/>
              <a:t>NURBS </a:t>
            </a:r>
            <a:r>
              <a:rPr lang="ru-RU" dirty="0" err="1" smtClean="0"/>
              <a:t>визначаються</a:t>
            </a:r>
            <a:r>
              <a:rPr lang="ru-RU" dirty="0" smtClean="0"/>
              <a:t> </a:t>
            </a:r>
            <a:r>
              <a:rPr lang="ru-RU" dirty="0" err="1" smtClean="0"/>
              <a:t>кривими</a:t>
            </a:r>
            <a:r>
              <a:rPr lang="ru-RU" dirty="0" smtClean="0"/>
              <a:t>, на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впливають</a:t>
            </a:r>
            <a:r>
              <a:rPr lang="ru-RU" dirty="0" smtClean="0"/>
              <a:t> «</a:t>
            </a:r>
            <a:r>
              <a:rPr lang="ru-RU" dirty="0" err="1" smtClean="0"/>
              <a:t>важкі</a:t>
            </a:r>
            <a:r>
              <a:rPr lang="ru-RU" dirty="0" smtClean="0"/>
              <a:t>» </a:t>
            </a:r>
            <a:r>
              <a:rPr lang="ru-RU" dirty="0" err="1" smtClean="0"/>
              <a:t>контрольні</a:t>
            </a:r>
            <a:r>
              <a:rPr lang="ru-RU" dirty="0" smtClean="0"/>
              <a:t> точки. Крива </a:t>
            </a:r>
            <a:r>
              <a:rPr lang="ru-RU" dirty="0" err="1" smtClean="0"/>
              <a:t>слідує</a:t>
            </a:r>
            <a:r>
              <a:rPr lang="ru-RU" dirty="0" smtClean="0"/>
              <a:t> за точками (</a:t>
            </a:r>
            <a:r>
              <a:rPr lang="ru-RU" dirty="0" err="1" smtClean="0"/>
              <a:t>але</a:t>
            </a:r>
            <a:r>
              <a:rPr lang="ru-RU" dirty="0" smtClean="0"/>
              <a:t> не </a:t>
            </a:r>
            <a:r>
              <a:rPr lang="ru-RU" dirty="0" err="1" smtClean="0"/>
              <a:t>обов'язково</a:t>
            </a:r>
            <a:r>
              <a:rPr lang="ru-RU" dirty="0" smtClean="0"/>
              <a:t> </a:t>
            </a:r>
            <a:r>
              <a:rPr lang="ru-RU" dirty="0" err="1" smtClean="0"/>
              <a:t>дотикається</a:t>
            </a:r>
            <a:r>
              <a:rPr lang="ru-RU" dirty="0" smtClean="0"/>
              <a:t> до них). </a:t>
            </a:r>
            <a:r>
              <a:rPr lang="ru-RU" dirty="0" err="1" smtClean="0"/>
              <a:t>Збільшення</a:t>
            </a:r>
            <a:r>
              <a:rPr lang="ru-RU" dirty="0" smtClean="0"/>
              <a:t> ваги точки </a:t>
            </a:r>
            <a:r>
              <a:rPr lang="ru-RU" dirty="0" err="1" smtClean="0"/>
              <a:t>притягне</a:t>
            </a:r>
            <a:r>
              <a:rPr lang="ru-RU" dirty="0" smtClean="0"/>
              <a:t> </a:t>
            </a:r>
            <a:r>
              <a:rPr lang="ru-RU" dirty="0" err="1" smtClean="0"/>
              <a:t>криву</a:t>
            </a:r>
            <a:r>
              <a:rPr lang="ru-RU" dirty="0" smtClean="0"/>
              <a:t> </a:t>
            </a:r>
            <a:r>
              <a:rPr lang="ru-RU" dirty="0" err="1" smtClean="0"/>
              <a:t>ближче</a:t>
            </a:r>
            <a:r>
              <a:rPr lang="ru-RU" dirty="0" smtClean="0"/>
              <a:t> до </a:t>
            </a:r>
            <a:r>
              <a:rPr lang="ru-RU" dirty="0" err="1" smtClean="0"/>
              <a:t>неї</a:t>
            </a:r>
            <a:r>
              <a:rPr lang="ru-RU" dirty="0" smtClean="0"/>
              <a:t>. </a:t>
            </a:r>
            <a:r>
              <a:rPr lang="en-US" dirty="0" smtClean="0"/>
              <a:t>NURBS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насправді</a:t>
            </a:r>
            <a:r>
              <a:rPr lang="ru-RU" dirty="0" smtClean="0"/>
              <a:t> гладкими </a:t>
            </a:r>
            <a:r>
              <a:rPr lang="ru-RU" dirty="0" err="1" smtClean="0"/>
              <a:t>поверхнями</a:t>
            </a:r>
            <a:r>
              <a:rPr lang="ru-RU" dirty="0" smtClean="0"/>
              <a:t>, а не </a:t>
            </a:r>
            <a:r>
              <a:rPr lang="ru-RU" dirty="0" err="1" smtClean="0"/>
              <a:t>їхніми</a:t>
            </a:r>
            <a:r>
              <a:rPr lang="ru-RU" dirty="0" smtClean="0"/>
              <a:t> </a:t>
            </a:r>
            <a:r>
              <a:rPr lang="ru-RU" dirty="0" err="1" smtClean="0"/>
              <a:t>імітаціями</a:t>
            </a:r>
            <a:r>
              <a:rPr lang="ru-RU" dirty="0" smtClean="0"/>
              <a:t> за </a:t>
            </a:r>
            <a:r>
              <a:rPr lang="ru-RU" dirty="0" err="1" smtClean="0"/>
              <a:t>допомогою</a:t>
            </a:r>
            <a:r>
              <a:rPr lang="ru-RU" dirty="0" smtClean="0"/>
              <a:t> маленьких плоских </a:t>
            </a:r>
            <a:r>
              <a:rPr lang="ru-RU" dirty="0" err="1" smtClean="0"/>
              <a:t>поверхонь</a:t>
            </a:r>
            <a:r>
              <a:rPr lang="ru-RU" dirty="0" smtClean="0"/>
              <a:t>. З </a:t>
            </a:r>
            <a:r>
              <a:rPr lang="ru-RU" dirty="0" err="1" smtClean="0"/>
              <a:t>очевидних</a:t>
            </a:r>
            <a:r>
              <a:rPr lang="ru-RU" dirty="0" smtClean="0"/>
              <a:t> причин </a:t>
            </a:r>
            <a:r>
              <a:rPr lang="ru-RU" dirty="0" err="1" smtClean="0"/>
              <a:t>цей</a:t>
            </a:r>
            <a:r>
              <a:rPr lang="ru-RU" dirty="0" smtClean="0"/>
              <a:t> метод </a:t>
            </a:r>
            <a:r>
              <a:rPr lang="ru-RU" dirty="0" err="1" smtClean="0"/>
              <a:t>підходить</a:t>
            </a:r>
            <a:r>
              <a:rPr lang="ru-RU" dirty="0" smtClean="0"/>
              <a:t> для </a:t>
            </a:r>
            <a:r>
              <a:rPr lang="ru-RU" dirty="0" err="1" smtClean="0"/>
              <a:t>моделювання</a:t>
            </a:r>
            <a:r>
              <a:rPr lang="ru-RU" dirty="0" smtClean="0"/>
              <a:t> </a:t>
            </a:r>
            <a:r>
              <a:rPr lang="ru-RU" dirty="0" err="1" smtClean="0"/>
              <a:t>органіки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4098" name="Picture 2" descr="C:\Users\Саша\Desktop\images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03130" y="1484784"/>
            <a:ext cx="2040870" cy="2880320"/>
          </a:xfrm>
          <a:prstGeom prst="rect">
            <a:avLst/>
          </a:prstGeom>
          <a:noFill/>
        </p:spPr>
      </p:pic>
      <p:pic>
        <p:nvPicPr>
          <p:cNvPr id="4099" name="Picture 3" descr="C:\Users\Саша\Desktop\tr_sc_ssd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5" y="4869160"/>
            <a:ext cx="2195735" cy="16468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6859786" cy="1144556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Процеси</a:t>
            </a:r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4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моделювання</a:t>
            </a:r>
            <a:endParaRPr lang="ru-RU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00808"/>
            <a:ext cx="6444208" cy="5157192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 smtClean="0">
                <a:hlinkClick r:id="rId2" tooltip="Сплайни та патчі (ще не написана)"/>
              </a:rPr>
              <a:t>Сплайни</a:t>
            </a:r>
            <a:r>
              <a:rPr lang="ru-RU" dirty="0" smtClean="0">
                <a:hlinkClick r:id="rId2" tooltip="Сплайни та патчі (ще не написана)"/>
              </a:rPr>
              <a:t> та </a:t>
            </a:r>
            <a:r>
              <a:rPr lang="ru-RU" dirty="0" err="1" smtClean="0">
                <a:hlinkClick r:id="rId2" tooltip="Сплайни та патчі (ще не написана)"/>
              </a:rPr>
              <a:t>патчі</a:t>
            </a:r>
            <a:r>
              <a:rPr lang="ru-RU" dirty="0" smtClean="0"/>
              <a:t> (</a:t>
            </a:r>
            <a:r>
              <a:rPr lang="ru-RU" dirty="0" err="1" smtClean="0">
                <a:hlinkClick r:id="rId3" tooltip="Українська мова"/>
              </a:rPr>
              <a:t>укр</a:t>
            </a:r>
            <a:r>
              <a:rPr lang="ru-RU" dirty="0" smtClean="0">
                <a:hlinkClick r:id="rId3" tooltip="Українська мова"/>
              </a:rPr>
              <a:t>.</a:t>
            </a:r>
            <a:r>
              <a:rPr lang="ru-RU" dirty="0" smtClean="0"/>
              <a:t> </a:t>
            </a:r>
            <a:r>
              <a:rPr lang="ru-RU" i="1" dirty="0" smtClean="0"/>
              <a:t>рейки та латки</a:t>
            </a:r>
            <a:r>
              <a:rPr lang="ru-RU" dirty="0" smtClean="0"/>
              <a:t>) — </a:t>
            </a:r>
            <a:r>
              <a:rPr lang="ru-RU" dirty="0" err="1" smtClean="0"/>
              <a:t>моделювання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, як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en-US" dirty="0" smtClean="0"/>
              <a:t>NURBS, </a:t>
            </a:r>
            <a:r>
              <a:rPr lang="ru-RU" dirty="0" err="1" smtClean="0"/>
              <a:t>залежить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кривих</a:t>
            </a:r>
            <a:r>
              <a:rPr lang="ru-RU" dirty="0" smtClean="0"/>
              <a:t> у </a:t>
            </a:r>
            <a:r>
              <a:rPr lang="ru-RU" dirty="0" err="1" smtClean="0"/>
              <a:t>відображенні</a:t>
            </a:r>
            <a:r>
              <a:rPr lang="ru-RU" dirty="0" smtClean="0"/>
              <a:t> </a:t>
            </a:r>
            <a:r>
              <a:rPr lang="ru-RU" dirty="0" err="1" smtClean="0"/>
              <a:t>поверхонь</a:t>
            </a:r>
            <a:r>
              <a:rPr lang="ru-RU" dirty="0" smtClean="0"/>
              <a:t>. Цей метод </a:t>
            </a:r>
            <a:r>
              <a:rPr lang="ru-RU" dirty="0" err="1" smtClean="0"/>
              <a:t>лежить</a:t>
            </a:r>
            <a:r>
              <a:rPr lang="ru-RU" dirty="0" smtClean="0"/>
              <a:t> </a:t>
            </a:r>
            <a:r>
              <a:rPr lang="ru-RU" dirty="0" err="1" smtClean="0"/>
              <a:t>десь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en-US" dirty="0" smtClean="0"/>
              <a:t>NURBS </a:t>
            </a:r>
            <a:r>
              <a:rPr lang="ru-RU" dirty="0" smtClean="0"/>
              <a:t>та </a:t>
            </a:r>
            <a:r>
              <a:rPr lang="ru-RU" dirty="0" err="1" smtClean="0"/>
              <a:t>багатокутним</a:t>
            </a:r>
            <a:r>
              <a:rPr lang="ru-RU" dirty="0" smtClean="0"/>
              <a:t> у </a:t>
            </a:r>
            <a:r>
              <a:rPr lang="ru-RU" dirty="0" err="1" smtClean="0"/>
              <a:t>відношенні</a:t>
            </a:r>
            <a:r>
              <a:rPr lang="ru-RU" dirty="0" smtClean="0"/>
              <a:t> до </a:t>
            </a:r>
            <a:r>
              <a:rPr lang="ru-RU" dirty="0" err="1" smtClean="0"/>
              <a:t>гнучкості</a:t>
            </a:r>
            <a:r>
              <a:rPr lang="ru-RU" dirty="0" smtClean="0"/>
              <a:t> та </a:t>
            </a:r>
            <a:r>
              <a:rPr lang="ru-RU" dirty="0" err="1" smtClean="0"/>
              <a:t>простоти</a:t>
            </a:r>
            <a:r>
              <a:rPr lang="ru-RU" dirty="0" smtClean="0"/>
              <a:t> у </a:t>
            </a:r>
            <a:r>
              <a:rPr lang="ru-RU" dirty="0" err="1" smtClean="0"/>
              <a:t>використанні</a:t>
            </a:r>
            <a:r>
              <a:rPr lang="ru-RU" dirty="0" smtClean="0"/>
              <a:t>.</a:t>
            </a:r>
          </a:p>
          <a:p>
            <a:r>
              <a:rPr lang="ru-RU" dirty="0" err="1" smtClean="0">
                <a:hlinkClick r:id="rId4" tooltip="Примітиви (ще не написана)"/>
              </a:rPr>
              <a:t>Примітиви</a:t>
            </a:r>
            <a:r>
              <a:rPr lang="ru-RU" dirty="0" smtClean="0"/>
              <a:t> — </a:t>
            </a:r>
            <a:r>
              <a:rPr lang="ru-RU" dirty="0" err="1" smtClean="0"/>
              <a:t>моделювання</a:t>
            </a:r>
            <a:r>
              <a:rPr lang="ru-RU" dirty="0" smtClean="0"/>
              <a:t> за </a:t>
            </a:r>
            <a:r>
              <a:rPr lang="ru-RU" dirty="0" err="1" smtClean="0"/>
              <a:t>допомогою</a:t>
            </a:r>
            <a:r>
              <a:rPr lang="ru-RU" dirty="0" smtClean="0"/>
              <a:t> </a:t>
            </a:r>
            <a:r>
              <a:rPr lang="ru-RU" dirty="0" err="1" smtClean="0"/>
              <a:t>простих</a:t>
            </a:r>
            <a:r>
              <a:rPr lang="ru-RU" dirty="0" smtClean="0"/>
              <a:t> </a:t>
            </a:r>
            <a:r>
              <a:rPr lang="ru-RU" dirty="0" err="1" smtClean="0"/>
              <a:t>геометричних</a:t>
            </a:r>
            <a:r>
              <a:rPr lang="ru-RU" dirty="0" smtClean="0"/>
              <a:t> </a:t>
            </a:r>
            <a:r>
              <a:rPr lang="ru-RU" dirty="0" err="1" smtClean="0"/>
              <a:t>фігур</a:t>
            </a:r>
            <a:r>
              <a:rPr lang="ru-RU" dirty="0" smtClean="0"/>
              <a:t> (</a:t>
            </a:r>
            <a:r>
              <a:rPr lang="ru-RU" dirty="0" err="1" smtClean="0"/>
              <a:t>кулі</a:t>
            </a:r>
            <a:r>
              <a:rPr lang="ru-RU" dirty="0" smtClean="0"/>
              <a:t>, </a:t>
            </a:r>
            <a:r>
              <a:rPr lang="ru-RU" dirty="0" err="1" smtClean="0"/>
              <a:t>циліндри</a:t>
            </a:r>
            <a:r>
              <a:rPr lang="ru-RU" dirty="0" smtClean="0"/>
              <a:t>, </a:t>
            </a:r>
            <a:r>
              <a:rPr lang="ru-RU" dirty="0" err="1" smtClean="0"/>
              <a:t>конуси</a:t>
            </a:r>
            <a:r>
              <a:rPr lang="ru-RU" dirty="0" smtClean="0"/>
              <a:t> </a:t>
            </a:r>
            <a:r>
              <a:rPr lang="ru-RU" dirty="0" err="1" smtClean="0"/>
              <a:t>тощо</a:t>
            </a:r>
            <a:r>
              <a:rPr lang="ru-RU" dirty="0" smtClean="0"/>
              <a:t>),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використовуються</a:t>
            </a:r>
            <a:r>
              <a:rPr lang="ru-RU" dirty="0" smtClean="0"/>
              <a:t> як </a:t>
            </a:r>
            <a:r>
              <a:rPr lang="ru-RU" dirty="0" err="1" smtClean="0"/>
              <a:t>цеглинки</a:t>
            </a:r>
            <a:r>
              <a:rPr lang="ru-RU" dirty="0" smtClean="0"/>
              <a:t> при </a:t>
            </a:r>
            <a:r>
              <a:rPr lang="ru-RU" dirty="0" err="1" smtClean="0"/>
              <a:t>побудові</a:t>
            </a:r>
            <a:r>
              <a:rPr lang="ru-RU" dirty="0" smtClean="0"/>
              <a:t> </a:t>
            </a:r>
            <a:r>
              <a:rPr lang="ru-RU" dirty="0" err="1" smtClean="0"/>
              <a:t>складніших</a:t>
            </a:r>
            <a:r>
              <a:rPr lang="ru-RU" dirty="0" smtClean="0"/>
              <a:t> </a:t>
            </a:r>
            <a:r>
              <a:rPr lang="ru-RU" dirty="0" err="1" smtClean="0"/>
              <a:t>об'єктів</a:t>
            </a:r>
            <a:r>
              <a:rPr lang="ru-RU" dirty="0" smtClean="0"/>
              <a:t>. </a:t>
            </a:r>
            <a:r>
              <a:rPr lang="ru-RU" dirty="0" err="1" smtClean="0"/>
              <a:t>Перевагою</a:t>
            </a:r>
            <a:r>
              <a:rPr lang="ru-RU" dirty="0" smtClean="0"/>
              <a:t> методу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швидка</a:t>
            </a:r>
            <a:r>
              <a:rPr lang="ru-RU" dirty="0" smtClean="0"/>
              <a:t> та легка </a:t>
            </a:r>
            <a:r>
              <a:rPr lang="ru-RU" dirty="0" err="1" smtClean="0"/>
              <a:t>побудова</a:t>
            </a:r>
            <a:r>
              <a:rPr lang="ru-RU" dirty="0" smtClean="0"/>
              <a:t>, а </a:t>
            </a:r>
            <a:r>
              <a:rPr lang="ru-RU" dirty="0" err="1" smtClean="0"/>
              <a:t>також</a:t>
            </a:r>
            <a:r>
              <a:rPr lang="ru-RU" dirty="0" smtClean="0"/>
              <a:t> те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моделі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математично</a:t>
            </a:r>
            <a:r>
              <a:rPr lang="ru-RU" dirty="0" smtClean="0"/>
              <a:t> </a:t>
            </a:r>
            <a:r>
              <a:rPr lang="ru-RU" dirty="0" err="1" smtClean="0"/>
              <a:t>визначені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точні</a:t>
            </a:r>
            <a:r>
              <a:rPr lang="ru-RU" dirty="0" smtClean="0"/>
              <a:t>. </a:t>
            </a:r>
            <a:r>
              <a:rPr lang="ru-RU" dirty="0" err="1" smtClean="0"/>
              <a:t>Підходить</a:t>
            </a:r>
            <a:r>
              <a:rPr lang="ru-RU" dirty="0" smtClean="0"/>
              <a:t> до </a:t>
            </a:r>
            <a:r>
              <a:rPr lang="ru-RU" dirty="0" err="1" smtClean="0"/>
              <a:t>технічного</a:t>
            </a:r>
            <a:r>
              <a:rPr lang="ru-RU" dirty="0" smtClean="0"/>
              <a:t> </a:t>
            </a:r>
            <a:r>
              <a:rPr lang="ru-RU" dirty="0" err="1" smtClean="0"/>
              <a:t>моделювання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менше</a:t>
            </a:r>
            <a:r>
              <a:rPr lang="ru-RU" dirty="0" smtClean="0"/>
              <a:t> для </a:t>
            </a:r>
            <a:r>
              <a:rPr lang="ru-RU" dirty="0" err="1" smtClean="0"/>
              <a:t>моделювання</a:t>
            </a:r>
            <a:r>
              <a:rPr lang="ru-RU" dirty="0" smtClean="0"/>
              <a:t> </a:t>
            </a:r>
            <a:r>
              <a:rPr lang="ru-RU" dirty="0" err="1" smtClean="0"/>
              <a:t>органіки</a:t>
            </a:r>
            <a:r>
              <a:rPr lang="ru-RU" dirty="0" smtClean="0"/>
              <a:t>. </a:t>
            </a:r>
            <a:r>
              <a:rPr lang="ru-RU" dirty="0" err="1" smtClean="0"/>
              <a:t>Деякі</a:t>
            </a:r>
            <a:r>
              <a:rPr lang="ru-RU" dirty="0" smtClean="0"/>
              <a:t> </a:t>
            </a:r>
            <a:r>
              <a:rPr lang="ru-RU" dirty="0" err="1" smtClean="0"/>
              <a:t>програми</a:t>
            </a:r>
            <a:r>
              <a:rPr lang="ru-RU" dirty="0" smtClean="0"/>
              <a:t>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рендерити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примітивів</a:t>
            </a:r>
            <a:r>
              <a:rPr lang="ru-RU" dirty="0" smtClean="0"/>
              <a:t> </a:t>
            </a:r>
            <a:r>
              <a:rPr lang="ru-RU" dirty="0" err="1" smtClean="0"/>
              <a:t>напряму</a:t>
            </a:r>
            <a:r>
              <a:rPr lang="ru-RU" dirty="0" smtClean="0"/>
              <a:t>, </a:t>
            </a:r>
            <a:r>
              <a:rPr lang="ru-RU" dirty="0" err="1" smtClean="0"/>
              <a:t>інші</a:t>
            </a:r>
            <a:r>
              <a:rPr lang="ru-RU" dirty="0" smtClean="0"/>
              <a:t> </a:t>
            </a:r>
            <a:r>
              <a:rPr lang="ru-RU" dirty="0" err="1" smtClean="0"/>
              <a:t>використовують</a:t>
            </a:r>
            <a:r>
              <a:rPr lang="ru-RU" dirty="0" smtClean="0"/>
              <a:t> </a:t>
            </a:r>
            <a:r>
              <a:rPr lang="ru-RU" dirty="0" err="1" smtClean="0"/>
              <a:t>примітиви</a:t>
            </a:r>
            <a:r>
              <a:rPr lang="ru-RU" dirty="0" smtClean="0"/>
              <a:t> </a:t>
            </a:r>
            <a:r>
              <a:rPr lang="ru-RU" dirty="0" err="1" smtClean="0"/>
              <a:t>тільки</a:t>
            </a:r>
            <a:r>
              <a:rPr lang="ru-RU" dirty="0" smtClean="0"/>
              <a:t> для </a:t>
            </a:r>
            <a:r>
              <a:rPr lang="ru-RU" dirty="0" err="1" smtClean="0"/>
              <a:t>моделювання</a:t>
            </a:r>
            <a:r>
              <a:rPr lang="ru-RU" dirty="0" smtClean="0"/>
              <a:t>, а </a:t>
            </a:r>
            <a:r>
              <a:rPr lang="ru-RU" dirty="0" err="1" smtClean="0"/>
              <a:t>пізніше</a:t>
            </a:r>
            <a:r>
              <a:rPr lang="ru-RU" dirty="0" smtClean="0"/>
              <a:t> </a:t>
            </a:r>
            <a:r>
              <a:rPr lang="ru-RU" dirty="0" err="1" smtClean="0"/>
              <a:t>конвертують</a:t>
            </a:r>
            <a:r>
              <a:rPr lang="ru-RU" dirty="0" smtClean="0"/>
              <a:t> в </a:t>
            </a:r>
            <a:r>
              <a:rPr lang="ru-RU" dirty="0" err="1" smtClean="0"/>
              <a:t>петлі</a:t>
            </a:r>
            <a:r>
              <a:rPr lang="ru-RU" dirty="0" smtClean="0"/>
              <a:t> для </a:t>
            </a:r>
            <a:r>
              <a:rPr lang="ru-RU" dirty="0" err="1" smtClean="0"/>
              <a:t>подальшої</a:t>
            </a:r>
            <a:r>
              <a:rPr lang="ru-RU" dirty="0" smtClean="0"/>
              <a:t> </a:t>
            </a:r>
            <a:r>
              <a:rPr lang="ru-RU" dirty="0" err="1" smtClean="0"/>
              <a:t>роботи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рендеринга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5124" name="Picture 4" descr="C:\Users\Саша\Desktop\tr_sc_gsd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43733" y="1124744"/>
            <a:ext cx="2400267" cy="1800200"/>
          </a:xfrm>
          <a:prstGeom prst="rect">
            <a:avLst/>
          </a:prstGeom>
          <a:noFill/>
        </p:spPr>
      </p:pic>
      <p:pic>
        <p:nvPicPr>
          <p:cNvPr id="8" name="Picture 4" descr="C:\Users\Саша\Desktop\tr_sw_tet_tet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63681" y="4149080"/>
            <a:ext cx="2880319" cy="216024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24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Earthtones_16x9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>
    <a:lnDef>
      <a:spPr>
        <a:ln w="28575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Тема24</Template>
  <TotalTime>41</TotalTime>
  <Words>48</Words>
  <Application>Microsoft Office PowerPoint</Application>
  <PresentationFormat>Экран (4:3)</PresentationFormat>
  <Paragraphs>12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Тема24</vt:lpstr>
      <vt:lpstr>3D моделювання</vt:lpstr>
      <vt:lpstr>Загальна характеристика</vt:lpstr>
      <vt:lpstr>Моделі</vt:lpstr>
      <vt:lpstr>Процеси моделювання</vt:lpstr>
      <vt:lpstr>Процеси моделювання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моделювання</dc:title>
  <dc:creator>Саша</dc:creator>
  <cp:lastModifiedBy>Саша</cp:lastModifiedBy>
  <cp:revision>5</cp:revision>
  <dcterms:created xsi:type="dcterms:W3CDTF">2013-09-21T20:49:53Z</dcterms:created>
  <dcterms:modified xsi:type="dcterms:W3CDTF">2013-09-21T21:31:23Z</dcterms:modified>
</cp:coreProperties>
</file>