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57" r:id="rId4"/>
    <p:sldId id="258" r:id="rId5"/>
    <p:sldId id="259" r:id="rId6"/>
    <p:sldId id="263" r:id="rId7"/>
    <p:sldId id="264" r:id="rId8"/>
    <p:sldId id="260"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7" autoAdjust="0"/>
    <p:restoredTop sz="94660"/>
  </p:normalViewPr>
  <p:slideViewPr>
    <p:cSldViewPr snapToGrid="0" showGuides="1">
      <p:cViewPr varScale="1">
        <p:scale>
          <a:sx n="66" d="100"/>
          <a:sy n="66" d="100"/>
        </p:scale>
        <p:origin x="-26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23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ru-RU" smtClean="0"/>
              <a:pPr/>
              <a:t>27.04.2014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lang="ru-RU" smtClean="0"/>
              <a:pPr/>
              <a:t>‹#›</a:t>
            </a:fld>
            <a:endParaRPr lang="ru-RU" dirty="0"/>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ru-RU" smtClean="0"/>
              <a:pPr/>
              <a:t>27.04.2014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lang="ru-RU" smtClean="0"/>
              <a:pPr/>
              <a:t>‹#›</a:t>
            </a:fld>
            <a:endParaRPr lang="ru-RU" dirty="0"/>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ru-RU" smtClean="0"/>
              <a:t>Вставка рисунка</a:t>
            </a:r>
            <a:endParaRPr lang="ru-RU" dirty="0"/>
          </a:p>
        </p:txBody>
      </p:sp>
      <p:sp>
        <p:nvSpPr>
          <p:cNvPr id="19" name="Инструкции"/>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ru-RU" sz="1200" b="1" i="1" dirty="0" smtClean="0">
                <a:solidFill>
                  <a:schemeClr val="lt1"/>
                </a:solidFill>
                <a:latin typeface="Arial"/>
                <a:ea typeface="+mn-ea"/>
                <a:cs typeface="Arial"/>
              </a:rPr>
              <a:t>ПРИМЕЧАНИЕ.</a:t>
            </a:r>
          </a:p>
          <a:p>
            <a:pPr algn="l" defTabSz="914400">
              <a:buNone/>
            </a:pPr>
            <a:r>
              <a:rPr lang="ru-RU" sz="1200" b="0" i="1" dirty="0" smtClean="0">
                <a:solidFill>
                  <a:schemeClr val="lt1"/>
                </a:solidFill>
                <a:latin typeface="Arial"/>
                <a:ea typeface="+mn-ea"/>
                <a:cs typeface="Arial"/>
              </a:rPr>
              <a:t>Чтобы изменить изображение на этом слайде, выделите рисунок и удалите его. Затем щелкните значок "Рисунки" в заполнителе и вставьте свое изображение.</a:t>
            </a:r>
            <a:endParaRPr lang="ru-RU" sz="1200" b="0" i="1" dirty="0">
              <a:solidFill>
                <a:schemeClr val="lt1"/>
              </a:solidFill>
              <a:latin typeface="Arial"/>
              <a:ea typeface="+mn-ea"/>
              <a:cs typeface="Arial"/>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2B9795-92DC-40DC-A1CA-9A4B349D7824}" type="datetimeFigureOut">
              <a:rPr lang="ru-RU" smtClean="0"/>
              <a:pPr/>
              <a:t>27.04.2014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Шестой уровень</a:t>
            </a:r>
          </a:p>
          <a:p>
            <a:pPr lvl="6"/>
            <a:r>
              <a:rPr lang="ru-RU" dirty="0" smtClean="0"/>
              <a:t>Седьмой уровень</a:t>
            </a:r>
          </a:p>
          <a:p>
            <a:pPr lvl="7"/>
            <a:r>
              <a:rPr lang="ru-RU" dirty="0" smtClean="0"/>
              <a:t>Восьмой уровень</a:t>
            </a:r>
          </a:p>
          <a:p>
            <a:pPr lvl="8"/>
            <a:r>
              <a:rPr lang="ru-RU" dirty="0" smtClean="0"/>
              <a:t>Девятый уровень</a:t>
            </a:r>
            <a:endParaRPr lang="ru-RU" dirty="0"/>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ru-RU" smtClean="0"/>
              <a:pPr/>
              <a:t>27.04.2014</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ur"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Obesity" TargetMode="External"/><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en.wikipedia.org/wiki/Gou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Junto_%28club%2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104900" y="2292094"/>
            <a:ext cx="5734050" cy="2219691"/>
          </a:xfrm>
        </p:spPr>
        <p:txBody>
          <a:bodyPr anchor="ctr"/>
          <a:lstStyle/>
          <a:p>
            <a:pPr algn="l" defTabSz="914400">
              <a:spcBef>
                <a:spcPts val="1"/>
              </a:spcBef>
              <a:buNone/>
            </a:pPr>
            <a:r>
              <a:rPr lang="en-US" sz="4400" b="0" i="0" baseline="0" dirty="0" smtClean="0">
                <a:solidFill>
                  <a:srgbClr val="514843"/>
                </a:solidFill>
                <a:latin typeface="Plantagenet Cherokee"/>
                <a:ea typeface="+mj-ea"/>
                <a:cs typeface="+mj-cs"/>
              </a:rPr>
              <a:t>Benjamin</a:t>
            </a:r>
            <a:r>
              <a:rPr lang="en-US" sz="4400" b="0" i="0" dirty="0" smtClean="0">
                <a:solidFill>
                  <a:srgbClr val="514843"/>
                </a:solidFill>
                <a:latin typeface="Plantagenet Cherokee"/>
                <a:ea typeface="+mj-ea"/>
                <a:cs typeface="+mj-cs"/>
              </a:rPr>
              <a:t> Franklin</a:t>
            </a:r>
            <a:endParaRPr lang="ru-RU" sz="4400" b="0" i="0" baseline="0" dirty="0">
              <a:solidFill>
                <a:srgbClr val="514843"/>
              </a:solidFill>
              <a:latin typeface="Plantagenet Cherokee"/>
              <a:ea typeface="+mj-ea"/>
              <a:cs typeface="+mj-cs"/>
            </a:endParaRPr>
          </a:p>
        </p:txBody>
      </p:sp>
      <p:sp>
        <p:nvSpPr>
          <p:cNvPr id="7" name="Подзаголовок 6"/>
          <p:cNvSpPr>
            <a:spLocks noGrp="1"/>
          </p:cNvSpPr>
          <p:nvPr>
            <p:ph type="subTitle" idx="1"/>
          </p:nvPr>
        </p:nvSpPr>
        <p:spPr/>
        <p:txBody>
          <a:bodyPr>
            <a:normAutofit/>
          </a:bodyPr>
          <a:lstStyle/>
          <a:p>
            <a:pPr marL="0" indent="0" algn="l">
              <a:spcBef>
                <a:spcPts val="0"/>
              </a:spcBef>
              <a:buNone/>
            </a:pPr>
            <a:r>
              <a:rPr lang="en-US" sz="2400" dirty="0" smtClean="0"/>
              <a:t>6</a:t>
            </a:r>
            <a:r>
              <a:rPr lang="en-US" sz="2400" baseline="30000" dirty="0" smtClean="0"/>
              <a:t>th</a:t>
            </a:r>
            <a:r>
              <a:rPr lang="en-US" sz="2400" dirty="0" smtClean="0"/>
              <a:t> President of Pennsylvania</a:t>
            </a:r>
            <a:endParaRPr lang="ru-RU" sz="2400" b="0" i="0" dirty="0"/>
          </a:p>
        </p:txBody>
      </p:sp>
      <p:pic>
        <p:nvPicPr>
          <p:cNvPr id="12" name="Рисунок 11" descr="Bendzhamin-Franklin.jpg"/>
          <p:cNvPicPr>
            <a:picLocks noGrp="1" noChangeAspect="1"/>
          </p:cNvPicPr>
          <p:nvPr>
            <p:ph type="pic" sz="quarter" idx="13"/>
          </p:nvPr>
        </p:nvPicPr>
        <p:blipFill>
          <a:blip r:embed="rId2" cstate="print"/>
          <a:srcRect l="7495" r="7495"/>
          <a:stretch>
            <a:fillRect/>
          </a:stretch>
        </p:blipFill>
        <p:spPr>
          <a:xfrm>
            <a:off x="6572251" y="1066800"/>
            <a:ext cx="5619750" cy="4724400"/>
          </a:xfrm>
        </p:spPr>
      </p:pic>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descr="The_General_Magazine_and_Historical_Chronicle_Vol_1,_January,_1741.jpg"/>
          <p:cNvPicPr>
            <a:picLocks noGrp="1" noChangeAspect="1"/>
          </p:cNvPicPr>
          <p:nvPr>
            <p:ph idx="1"/>
          </p:nvPr>
        </p:nvPicPr>
        <p:blipFill>
          <a:blip r:embed="rId2" cstate="print"/>
          <a:stretch>
            <a:fillRect/>
          </a:stretch>
        </p:blipFill>
        <p:spPr>
          <a:xfrm>
            <a:off x="7296150" y="1"/>
            <a:ext cx="4114800" cy="6858000"/>
          </a:xfrm>
          <a:prstGeom prst="rect">
            <a:avLst/>
          </a:prstGeom>
          <a:ln>
            <a:noFill/>
          </a:ln>
          <a:effectLst>
            <a:softEdge rad="112500"/>
          </a:effectLst>
        </p:spPr>
      </p:pic>
      <p:sp>
        <p:nvSpPr>
          <p:cNvPr id="6" name="Текст 5"/>
          <p:cNvSpPr>
            <a:spLocks noGrp="1"/>
          </p:cNvSpPr>
          <p:nvPr>
            <p:ph type="body" sz="half" idx="2"/>
          </p:nvPr>
        </p:nvSpPr>
        <p:spPr/>
        <p:txBody>
          <a:bodyPr>
            <a:normAutofit/>
          </a:bodyPr>
          <a:lstStyle/>
          <a:p>
            <a:pPr algn="ctr"/>
            <a:r>
              <a:rPr lang="en-US" sz="2800" dirty="0" smtClean="0"/>
              <a:t>In 1741 Franklin began publishing </a:t>
            </a:r>
            <a:r>
              <a:rPr lang="en-US" sz="2800" i="1" dirty="0" smtClean="0"/>
              <a:t>The General Magazine and Historical Chronicle for all the British Plantations in America</a:t>
            </a:r>
            <a:r>
              <a:rPr lang="en-US" sz="2800" dirty="0" smtClean="0"/>
              <a:t>, the first such monthly magazine of this type published in America.</a:t>
            </a:r>
            <a:endParaRPr lang="ru-R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04900" y="323850"/>
            <a:ext cx="9980682" cy="1096962"/>
          </a:xfrm>
        </p:spPr>
        <p:txBody>
          <a:bodyPr>
            <a:normAutofit/>
          </a:bodyPr>
          <a:lstStyle/>
          <a:p>
            <a:pPr algn="ctr"/>
            <a:r>
              <a:rPr lang="fr-FR" sz="5400" b="1" dirty="0" smtClean="0"/>
              <a:t>Inventions</a:t>
            </a:r>
            <a:endParaRPr lang="fr-FR" sz="5400" b="1" dirty="0"/>
          </a:p>
        </p:txBody>
      </p:sp>
      <p:sp>
        <p:nvSpPr>
          <p:cNvPr id="6" name="Содержимое 5"/>
          <p:cNvSpPr>
            <a:spLocks noGrp="1"/>
          </p:cNvSpPr>
          <p:nvPr>
            <p:ph idx="1"/>
          </p:nvPr>
        </p:nvSpPr>
        <p:spPr/>
        <p:txBody>
          <a:bodyPr>
            <a:normAutofit lnSpcReduction="10000"/>
          </a:bodyPr>
          <a:lstStyle/>
          <a:p>
            <a:pPr algn="ctr">
              <a:buNone/>
            </a:pPr>
            <a:r>
              <a:rPr lang="en-US" sz="2400" dirty="0" smtClean="0"/>
              <a:t>Franklin was a prodigious inventor. Among his many creations were the lightning rod, glass </a:t>
            </a:r>
            <a:r>
              <a:rPr lang="en-US" sz="2400" dirty="0" err="1" smtClean="0"/>
              <a:t>armonica</a:t>
            </a:r>
            <a:r>
              <a:rPr lang="en-US" sz="2400" dirty="0" smtClean="0"/>
              <a:t> (a glass instrument, not to be confused with the metal harmonica), Franklin stove, bifocal glasses and the flexible urinary catheter. Franklin never patented his inventions. </a:t>
            </a:r>
            <a:endParaRPr lang="en-US" sz="2400" dirty="0" smtClean="0"/>
          </a:p>
          <a:p>
            <a:pPr algn="ctr">
              <a:buNone/>
            </a:pPr>
            <a:r>
              <a:rPr lang="en-US" sz="2400" dirty="0" smtClean="0"/>
              <a:t>I</a:t>
            </a:r>
            <a:r>
              <a:rPr lang="en-US" sz="2400" dirty="0" smtClean="0"/>
              <a:t>n </a:t>
            </a:r>
            <a:r>
              <a:rPr lang="en-US" sz="2400" dirty="0" smtClean="0"/>
              <a:t>his autobiography he wrote, </a:t>
            </a:r>
            <a:r>
              <a:rPr lang="en-US" sz="2400" i="1" dirty="0" smtClean="0"/>
              <a:t>"... as we enjoy great advantages from the inventions of others, we should be glad of an opportunity to serve others by any invention of ours; and this we should do freely and generously</a:t>
            </a:r>
            <a:r>
              <a:rPr lang="en-US" sz="2400" i="1" dirty="0" smtClean="0"/>
              <a:t>.“</a:t>
            </a:r>
          </a:p>
          <a:p>
            <a:pPr algn="ctr">
              <a:buNone/>
            </a:pPr>
            <a:r>
              <a:rPr lang="en-US" sz="2400" dirty="0" smtClean="0"/>
              <a:t>His inventions also included social </a:t>
            </a:r>
            <a:r>
              <a:rPr lang="en-US" sz="2400" dirty="0" smtClean="0"/>
              <a:t>innovations, </a:t>
            </a:r>
            <a:r>
              <a:rPr lang="en-US" sz="2400" dirty="0" smtClean="0"/>
              <a:t>such as paying forward. Franklin's fascination with innovation could be viewed as altruistic; he wrote that his scientific works were to be used for increasing efficiency and human improvement. One such improvement was his effort to expedite news services through his printing presses.</a:t>
            </a:r>
            <a:endParaRPr lang="ru-RU" sz="2400" i="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23850"/>
            <a:ext cx="9980682" cy="1096962"/>
          </a:xfrm>
        </p:spPr>
        <p:txBody>
          <a:bodyPr>
            <a:normAutofit/>
          </a:bodyPr>
          <a:lstStyle/>
          <a:p>
            <a:pPr algn="ctr"/>
            <a:r>
              <a:rPr lang="fr-FR" sz="5400" b="1" dirty="0" smtClean="0"/>
              <a:t>Musical </a:t>
            </a:r>
            <a:r>
              <a:rPr lang="fr-FR" sz="5400" b="1" dirty="0" err="1" smtClean="0"/>
              <a:t>endeavor</a:t>
            </a:r>
            <a:endParaRPr lang="ru-RU" sz="5400" dirty="0"/>
          </a:p>
        </p:txBody>
      </p:sp>
      <p:sp>
        <p:nvSpPr>
          <p:cNvPr id="3" name="Содержимое 2"/>
          <p:cNvSpPr>
            <a:spLocks noGrp="1"/>
          </p:cNvSpPr>
          <p:nvPr>
            <p:ph idx="1"/>
          </p:nvPr>
        </p:nvSpPr>
        <p:spPr/>
        <p:txBody>
          <a:bodyPr>
            <a:normAutofit/>
          </a:bodyPr>
          <a:lstStyle/>
          <a:p>
            <a:pPr algn="ctr">
              <a:buNone/>
            </a:pPr>
            <a:r>
              <a:rPr lang="en-US" sz="2800" dirty="0" smtClean="0"/>
              <a:t>Franklin is known to have played the violin, the harp, and the guitar. He also composed music, notably a string quartet in early classical style. He developed a much-improved version of the glass </a:t>
            </a:r>
            <a:r>
              <a:rPr lang="en-US" sz="2800" dirty="0" smtClean="0"/>
              <a:t>harmonica, </a:t>
            </a:r>
            <a:r>
              <a:rPr lang="en-US" sz="2800" dirty="0" smtClean="0"/>
              <a:t>in which the glasses rotate on a shaft, with the player's fingers held steady, instead of the other way around; this version soon found its way to Europe</a:t>
            </a:r>
            <a:r>
              <a:rPr lang="en-US" sz="2800" dirty="0" smtClean="0"/>
              <a:t>.</a:t>
            </a:r>
          </a:p>
          <a:p>
            <a:pPr algn="ctr">
              <a:buNone/>
            </a:pPr>
            <a:endParaRPr lang="ru-R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285750"/>
            <a:ext cx="9980682" cy="1096962"/>
          </a:xfrm>
        </p:spPr>
        <p:txBody>
          <a:bodyPr>
            <a:normAutofit/>
          </a:bodyPr>
          <a:lstStyle/>
          <a:p>
            <a:pPr algn="ctr"/>
            <a:r>
              <a:rPr lang="fr-FR" sz="4800" b="1" dirty="0" smtClean="0"/>
              <a:t>Public life</a:t>
            </a:r>
            <a:endParaRPr lang="fr-FR" sz="4800" b="1" dirty="0"/>
          </a:p>
        </p:txBody>
      </p:sp>
      <p:sp>
        <p:nvSpPr>
          <p:cNvPr id="3" name="Содержимое 2"/>
          <p:cNvSpPr>
            <a:spLocks noGrp="1"/>
          </p:cNvSpPr>
          <p:nvPr>
            <p:ph idx="1"/>
          </p:nvPr>
        </p:nvSpPr>
        <p:spPr>
          <a:xfrm>
            <a:off x="1104900" y="1314450"/>
            <a:ext cx="9982200" cy="5543550"/>
          </a:xfrm>
        </p:spPr>
        <p:txBody>
          <a:bodyPr>
            <a:noAutofit/>
          </a:bodyPr>
          <a:lstStyle/>
          <a:p>
            <a:r>
              <a:rPr lang="en-US" sz="2800" dirty="0" smtClean="0"/>
              <a:t>In 1736, Franklin created the Union Fire Company, one of the first volunteer firefighting companies in America. </a:t>
            </a:r>
            <a:endParaRPr lang="en-US" sz="2800" dirty="0" smtClean="0"/>
          </a:p>
          <a:p>
            <a:r>
              <a:rPr lang="en-US" sz="2800" dirty="0" smtClean="0"/>
              <a:t>In the same year, he printed a new currency for New Jersey based on innovative anti-counterfeiting techniques he had devised. </a:t>
            </a:r>
            <a:endParaRPr lang="en-US" sz="2800" dirty="0" smtClean="0"/>
          </a:p>
          <a:p>
            <a:r>
              <a:rPr lang="en-US" sz="2800" dirty="0" smtClean="0"/>
              <a:t>In 1743, Franklin founded the American Philosophical Society to help scientific men discuss their discoveries and theories</a:t>
            </a:r>
            <a:r>
              <a:rPr lang="en-US" sz="2800" dirty="0" smtClean="0"/>
              <a:t>.</a:t>
            </a:r>
          </a:p>
          <a:p>
            <a:r>
              <a:rPr lang="en-US" sz="2800" dirty="0" smtClean="0"/>
              <a:t>In 1747, he retired from printing and went into other businesses. He created a partnership with his foreman, David Hall, which provided Franklin with half of the shop's profits for 18 years. </a:t>
            </a:r>
            <a:endParaRPr lang="en-US" sz="28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descr="PennsylvaniaHospitalWilliamStrickland.jpg"/>
          <p:cNvPicPr>
            <a:picLocks noGrp="1" noChangeAspect="1"/>
          </p:cNvPicPr>
          <p:nvPr>
            <p:ph idx="1"/>
          </p:nvPr>
        </p:nvPicPr>
        <p:blipFill>
          <a:blip r:embed="rId2" cstate="print"/>
          <a:stretch>
            <a:fillRect/>
          </a:stretch>
        </p:blipFill>
        <p:spPr>
          <a:xfrm>
            <a:off x="5159769" y="2466259"/>
            <a:ext cx="6716305" cy="4029791"/>
          </a:xfrm>
          <a:prstGeom prst="rect">
            <a:avLst/>
          </a:prstGeom>
          <a:ln>
            <a:noFill/>
          </a:ln>
          <a:effectLst>
            <a:softEdge rad="112500"/>
          </a:effectLst>
        </p:spPr>
      </p:pic>
      <p:sp>
        <p:nvSpPr>
          <p:cNvPr id="6" name="Текст 5"/>
          <p:cNvSpPr>
            <a:spLocks noGrp="1"/>
          </p:cNvSpPr>
          <p:nvPr>
            <p:ph type="body" sz="half" idx="2"/>
          </p:nvPr>
        </p:nvSpPr>
        <p:spPr>
          <a:xfrm>
            <a:off x="628650" y="1657350"/>
            <a:ext cx="4384548" cy="4572000"/>
          </a:xfrm>
        </p:spPr>
        <p:txBody>
          <a:bodyPr>
            <a:normAutofit/>
          </a:bodyPr>
          <a:lstStyle/>
          <a:p>
            <a:pPr algn="ctr"/>
            <a:r>
              <a:rPr lang="en-US" sz="2800" dirty="0" smtClean="0"/>
              <a:t>In 1751, Franklin and Dr. Thomas Bond obtained a charter from the Pennsylvania legislature to establish a hospital. Pennsylvania Hospital was the first hospital in what was to become the United States of America.</a:t>
            </a:r>
            <a:endParaRPr lang="ru-RU" sz="2800" dirty="0" smtClean="0"/>
          </a:p>
          <a:p>
            <a:endParaRPr lang="ru-R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85850" y="323850"/>
            <a:ext cx="9980682" cy="1096962"/>
          </a:xfrm>
        </p:spPr>
        <p:txBody>
          <a:bodyPr>
            <a:normAutofit/>
          </a:bodyPr>
          <a:lstStyle/>
          <a:p>
            <a:pPr algn="ctr"/>
            <a:r>
              <a:rPr lang="fr-FR" sz="5400" b="1" dirty="0" err="1" smtClean="0"/>
              <a:t>Declaration</a:t>
            </a:r>
            <a:r>
              <a:rPr lang="fr-FR" sz="5400" b="1" dirty="0" smtClean="0"/>
              <a:t> of </a:t>
            </a:r>
            <a:r>
              <a:rPr lang="fr-FR" sz="5400" b="1" dirty="0" smtClean="0"/>
              <a:t>Independence</a:t>
            </a:r>
            <a:endParaRPr lang="fr-FR" sz="5400" b="1" dirty="0"/>
          </a:p>
        </p:txBody>
      </p:sp>
      <p:sp>
        <p:nvSpPr>
          <p:cNvPr id="6" name="Содержимое 5"/>
          <p:cNvSpPr>
            <a:spLocks noGrp="1"/>
          </p:cNvSpPr>
          <p:nvPr>
            <p:ph idx="1"/>
          </p:nvPr>
        </p:nvSpPr>
        <p:spPr/>
        <p:txBody>
          <a:bodyPr>
            <a:normAutofit fontScale="92500" lnSpcReduction="10000"/>
          </a:bodyPr>
          <a:lstStyle/>
          <a:p>
            <a:pPr algn="ctr">
              <a:buNone/>
            </a:pPr>
            <a:r>
              <a:rPr lang="en-US" sz="2800" dirty="0" smtClean="0"/>
              <a:t>By the time Franklin arrived in Philadelphia on May 5, 1775, after his second mission to Great Britain, the American Revolution had begun – with fighting between colonials and British at Lexington and Concord. The New England militia had trapped the main British army in Boston</a:t>
            </a:r>
            <a:r>
              <a:rPr lang="en-US" sz="2800" dirty="0" smtClean="0"/>
              <a:t>.</a:t>
            </a:r>
          </a:p>
          <a:p>
            <a:pPr algn="ctr">
              <a:buNone/>
            </a:pPr>
            <a:r>
              <a:rPr lang="en-US" sz="2800" dirty="0" smtClean="0"/>
              <a:t>The Pennsylvania Assembly unanimously chose Franklin as their delegate to the Second Continental Congress. In June 1776, he was appointed a member of the Committee of Five that drafted the Declaration of Independence. Although he was temporarily disabled by gout and unable to attend most meetings of the Committee, Franklin made several "small but important</a:t>
            </a:r>
            <a:r>
              <a:rPr lang="en-US" sz="2800" dirty="0" smtClean="0"/>
              <a:t>" </a:t>
            </a:r>
            <a:r>
              <a:rPr lang="en-US" sz="2800" dirty="0" smtClean="0"/>
              <a:t>changes to the draft sent to him by Thomas Jefferson.</a:t>
            </a:r>
            <a:endParaRPr lang="ru-R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descr="Declaration_independence.jpg"/>
          <p:cNvPicPr>
            <a:picLocks noGrp="1" noChangeAspect="1"/>
          </p:cNvPicPr>
          <p:nvPr>
            <p:ph idx="1"/>
          </p:nvPr>
        </p:nvPicPr>
        <p:blipFill>
          <a:blip r:embed="rId2" cstate="print"/>
          <a:stretch>
            <a:fillRect/>
          </a:stretch>
        </p:blipFill>
        <p:spPr>
          <a:xfrm>
            <a:off x="5337175" y="1494330"/>
            <a:ext cx="6550025" cy="4333669"/>
          </a:xfrm>
          <a:prstGeom prst="rect">
            <a:avLst/>
          </a:prstGeom>
          <a:ln>
            <a:noFill/>
          </a:ln>
          <a:effectLst>
            <a:softEdge rad="112500"/>
          </a:effectLst>
        </p:spPr>
      </p:pic>
      <p:sp>
        <p:nvSpPr>
          <p:cNvPr id="6" name="Текст 5"/>
          <p:cNvSpPr>
            <a:spLocks noGrp="1"/>
          </p:cNvSpPr>
          <p:nvPr>
            <p:ph type="body" sz="half" idx="2"/>
          </p:nvPr>
        </p:nvSpPr>
        <p:spPr>
          <a:xfrm>
            <a:off x="609600" y="1600200"/>
            <a:ext cx="4384548" cy="4572000"/>
          </a:xfrm>
        </p:spPr>
        <p:txBody>
          <a:bodyPr>
            <a:normAutofit/>
          </a:bodyPr>
          <a:lstStyle/>
          <a:p>
            <a:pPr algn="ctr"/>
            <a:r>
              <a:rPr lang="en-US" sz="2800" dirty="0" smtClean="0"/>
              <a:t>At the signing, he is quoted as having replied to a comment by Hancock that they must all hang together: </a:t>
            </a:r>
            <a:r>
              <a:rPr lang="en-US" sz="2800" i="1" dirty="0" smtClean="0"/>
              <a:t>"Yes, we must, indeed, all hang together, or most assuredly we shall all hang separately."</a:t>
            </a:r>
            <a:endParaRPr lang="ru-RU" sz="2800" i="1" dirty="0"/>
          </a:p>
        </p:txBody>
      </p:sp>
      <p:sp>
        <p:nvSpPr>
          <p:cNvPr id="8" name="Прямоугольник 7"/>
          <p:cNvSpPr/>
          <p:nvPr/>
        </p:nvSpPr>
        <p:spPr>
          <a:xfrm>
            <a:off x="5410200" y="5887135"/>
            <a:ext cx="6096000" cy="707886"/>
          </a:xfrm>
          <a:prstGeom prst="rect">
            <a:avLst/>
          </a:prstGeom>
        </p:spPr>
        <p:txBody>
          <a:bodyPr>
            <a:spAutoFit/>
          </a:bodyPr>
          <a:lstStyle/>
          <a:p>
            <a:r>
              <a:rPr lang="en-US" sz="2000" dirty="0" smtClean="0"/>
              <a:t>John Trumbull depicts the Committee of Five presenting their work to the Congress</a:t>
            </a:r>
            <a:endParaRPr lang="ru-R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950" y="323850"/>
            <a:ext cx="9980682" cy="1096962"/>
          </a:xfrm>
        </p:spPr>
        <p:txBody>
          <a:bodyPr>
            <a:normAutofit/>
          </a:bodyPr>
          <a:lstStyle/>
          <a:p>
            <a:pPr algn="ctr"/>
            <a:r>
              <a:rPr lang="fr-FR" sz="5400" b="1" dirty="0" err="1" smtClean="0"/>
              <a:t>Ambassador</a:t>
            </a:r>
            <a:r>
              <a:rPr lang="fr-FR" sz="5400" b="1" dirty="0" smtClean="0"/>
              <a:t> to France</a:t>
            </a:r>
            <a:endParaRPr lang="fr-FR" sz="5400" b="1" dirty="0"/>
          </a:p>
        </p:txBody>
      </p:sp>
      <p:pic>
        <p:nvPicPr>
          <p:cNvPr id="5" name="Содержимое 4" descr="Franklin1877.jpg"/>
          <p:cNvPicPr>
            <a:picLocks noGrp="1" noChangeAspect="1"/>
          </p:cNvPicPr>
          <p:nvPr>
            <p:ph idx="1"/>
          </p:nvPr>
        </p:nvPicPr>
        <p:blipFill>
          <a:blip r:embed="rId2" cstate="print"/>
          <a:stretch>
            <a:fillRect/>
          </a:stretch>
        </p:blipFill>
        <p:spPr>
          <a:xfrm>
            <a:off x="6819900" y="1280065"/>
            <a:ext cx="4514850" cy="4937500"/>
          </a:xfrm>
        </p:spPr>
      </p:pic>
      <p:sp>
        <p:nvSpPr>
          <p:cNvPr id="4" name="Текст 3"/>
          <p:cNvSpPr>
            <a:spLocks noGrp="1"/>
          </p:cNvSpPr>
          <p:nvPr>
            <p:ph type="body" sz="half" idx="2"/>
          </p:nvPr>
        </p:nvSpPr>
        <p:spPr>
          <a:xfrm>
            <a:off x="571500" y="1333500"/>
            <a:ext cx="4917948" cy="5524500"/>
          </a:xfrm>
        </p:spPr>
        <p:txBody>
          <a:bodyPr>
            <a:noAutofit/>
          </a:bodyPr>
          <a:lstStyle/>
          <a:p>
            <a:pPr algn="ctr"/>
            <a:r>
              <a:rPr lang="en-US" sz="2400" dirty="0" smtClean="0"/>
              <a:t>In December 1776, Franklin was dispatched to France as commissioner for the United States. He took with him as secretary his 16-year-old grandson, William Temple Franklin. Franklin remained in France until 1785. He conducted the affairs of his country toward the French nation with great success, which included securing a critical military alliance in 1778 and negotiating the Treaty of Paris (1783).</a:t>
            </a:r>
            <a:endParaRPr lang="ru-RU" sz="2400" dirty="0"/>
          </a:p>
        </p:txBody>
      </p:sp>
      <p:sp>
        <p:nvSpPr>
          <p:cNvPr id="6" name="Прямоугольник 5"/>
          <p:cNvSpPr/>
          <p:nvPr/>
        </p:nvSpPr>
        <p:spPr>
          <a:xfrm>
            <a:off x="5638800" y="6134101"/>
            <a:ext cx="6553200" cy="707886"/>
          </a:xfrm>
          <a:prstGeom prst="rect">
            <a:avLst/>
          </a:prstGeom>
        </p:spPr>
        <p:txBody>
          <a:bodyPr wrap="square">
            <a:spAutoFit/>
          </a:bodyPr>
          <a:lstStyle/>
          <a:p>
            <a:r>
              <a:rPr lang="en-US" sz="2000" dirty="0" smtClean="0"/>
              <a:t>Franklin, in his </a:t>
            </a:r>
            <a:r>
              <a:rPr lang="en-US" sz="2000" dirty="0" smtClean="0">
                <a:hlinkClick r:id="rId3" tooltip="Fur"/>
              </a:rPr>
              <a:t>fur</a:t>
            </a:r>
            <a:r>
              <a:rPr lang="en-US" sz="2000" dirty="0" smtClean="0"/>
              <a:t> hat, charmed the French with what they perceived as rustic New World </a:t>
            </a:r>
            <a:r>
              <a:rPr lang="en-US" sz="2000" dirty="0" smtClean="0"/>
              <a:t>genius.</a:t>
            </a:r>
            <a:endParaRPr lang="ru-R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1123950" y="1314450"/>
            <a:ext cx="9982200" cy="5543550"/>
          </a:xfrm>
        </p:spPr>
        <p:txBody>
          <a:bodyPr>
            <a:noAutofit/>
          </a:bodyPr>
          <a:lstStyle/>
          <a:p>
            <a:pPr algn="ctr">
              <a:buNone/>
            </a:pPr>
            <a:r>
              <a:rPr lang="en-US" sz="2400" dirty="0" smtClean="0"/>
              <a:t>During his stay in France, Benjamin Franklin was active as a freemason, serving as Grand Master of the Lodge Les </a:t>
            </a:r>
            <a:r>
              <a:rPr lang="en-US" sz="2400" dirty="0" err="1" smtClean="0"/>
              <a:t>Neuf</a:t>
            </a:r>
            <a:r>
              <a:rPr lang="en-US" sz="2400" dirty="0" smtClean="0"/>
              <a:t> </a:t>
            </a:r>
            <a:r>
              <a:rPr lang="en-US" sz="2400" dirty="0" err="1" smtClean="0"/>
              <a:t>Sœurs</a:t>
            </a:r>
            <a:r>
              <a:rPr lang="en-US" sz="2400" dirty="0" smtClean="0"/>
              <a:t> from 1779 until 1781. His lodge number was 24. He was a Past Grand Master of Pennsylvania</a:t>
            </a:r>
            <a:r>
              <a:rPr lang="en-US" sz="2400" dirty="0" smtClean="0"/>
              <a:t>.</a:t>
            </a:r>
          </a:p>
          <a:p>
            <a:pPr algn="ctr">
              <a:buNone/>
            </a:pPr>
            <a:r>
              <a:rPr lang="en-US" sz="2400" dirty="0" smtClean="0"/>
              <a:t>Franklin also served as American minister to Sweden, although he never visited that country. He negotiated a treaty that was signed in April 1783. On August 27, 1783, in Paris, Franklin witnessed the world's first hydrogen balloon flight</a:t>
            </a:r>
            <a:r>
              <a:rPr lang="en-US" sz="2400" dirty="0" smtClean="0"/>
              <a:t>. </a:t>
            </a:r>
            <a:r>
              <a:rPr lang="en-US" sz="2400" i="1" dirty="0" smtClean="0"/>
              <a:t>Le Globe</a:t>
            </a:r>
            <a:r>
              <a:rPr lang="en-US" sz="2400" dirty="0" smtClean="0"/>
              <a:t>, created by professor Jacques Charles and Les Frères Robert, was watched by a vast crowd as it rose from the Champ de Mars (now the site of the Eiffel </a:t>
            </a:r>
            <a:r>
              <a:rPr lang="en-US" sz="2400" dirty="0" smtClean="0"/>
              <a:t>Tower). </a:t>
            </a:r>
            <a:r>
              <a:rPr lang="en-US" sz="2400" dirty="0" smtClean="0"/>
              <a:t>This so enthused Franklin that he subscribed financially to the next project to build a manned hydrogen balloon</a:t>
            </a:r>
            <a:r>
              <a:rPr lang="en-US" sz="2400" dirty="0" smtClean="0"/>
              <a:t>. </a:t>
            </a:r>
            <a:r>
              <a:rPr lang="en-US" sz="2400" dirty="0" smtClean="0"/>
              <a:t>On December 1, 1783, Franklin was seated in the special enclosure for </a:t>
            </a:r>
            <a:r>
              <a:rPr lang="en-US" sz="2400" dirty="0" err="1" smtClean="0"/>
              <a:t>honoured</a:t>
            </a:r>
            <a:r>
              <a:rPr lang="en-US" sz="2400" dirty="0" smtClean="0"/>
              <a:t> guests when </a:t>
            </a:r>
            <a:r>
              <a:rPr lang="en-US" sz="2400" i="1" dirty="0" smtClean="0"/>
              <a:t>La </a:t>
            </a:r>
            <a:r>
              <a:rPr lang="en-US" sz="2400" i="1" dirty="0" err="1" smtClean="0"/>
              <a:t>Charlière</a:t>
            </a:r>
            <a:r>
              <a:rPr lang="en-US" sz="2400" dirty="0" smtClean="0"/>
              <a:t> took off from the </a:t>
            </a:r>
            <a:r>
              <a:rPr lang="en-US" sz="2400" dirty="0" err="1" smtClean="0"/>
              <a:t>Jardin</a:t>
            </a:r>
            <a:r>
              <a:rPr lang="en-US" sz="2400" dirty="0" smtClean="0"/>
              <a:t> des </a:t>
            </a:r>
            <a:r>
              <a:rPr lang="en-US" sz="2400" dirty="0" err="1" smtClean="0"/>
              <a:t>Tuileries</a:t>
            </a:r>
            <a:r>
              <a:rPr lang="en-US" sz="2400" dirty="0" smtClean="0"/>
              <a:t>, piloted by Jacques Charles and Nicolas-Louis </a:t>
            </a:r>
            <a:r>
              <a:rPr lang="en-US" sz="2400" dirty="0" smtClean="0"/>
              <a:t>Robert.</a:t>
            </a:r>
            <a:endParaRPr lang="ru-RU"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04900" y="323850"/>
            <a:ext cx="9980682" cy="1096962"/>
          </a:xfrm>
        </p:spPr>
        <p:txBody>
          <a:bodyPr>
            <a:normAutofit/>
          </a:bodyPr>
          <a:lstStyle/>
          <a:p>
            <a:r>
              <a:rPr lang="fr-FR" sz="5400" b="1" dirty="0" err="1" smtClean="0"/>
              <a:t>Death</a:t>
            </a:r>
            <a:r>
              <a:rPr lang="fr-FR" sz="5400" b="1" dirty="0" smtClean="0"/>
              <a:t> and </a:t>
            </a:r>
            <a:r>
              <a:rPr lang="fr-FR" sz="5400" b="1" dirty="0" err="1" smtClean="0"/>
              <a:t>legacy</a:t>
            </a:r>
            <a:endParaRPr lang="fr-FR" sz="5400" b="1" dirty="0"/>
          </a:p>
        </p:txBody>
      </p:sp>
      <p:pic>
        <p:nvPicPr>
          <p:cNvPr id="7" name="Содержимое 6" descr="Benjamin_Franklin_National_Memorial.jpg"/>
          <p:cNvPicPr>
            <a:picLocks noGrp="1" noChangeAspect="1"/>
          </p:cNvPicPr>
          <p:nvPr>
            <p:ph idx="1"/>
          </p:nvPr>
        </p:nvPicPr>
        <p:blipFill>
          <a:blip r:embed="rId2" cstate="print"/>
          <a:stretch>
            <a:fillRect/>
          </a:stretch>
        </p:blipFill>
        <p:spPr>
          <a:xfrm>
            <a:off x="6877050" y="234951"/>
            <a:ext cx="4781549" cy="6375399"/>
          </a:xfrm>
          <a:prstGeom prst="rect">
            <a:avLst/>
          </a:prstGeom>
          <a:ln>
            <a:noFill/>
          </a:ln>
          <a:effectLst>
            <a:softEdge rad="112500"/>
          </a:effectLst>
        </p:spPr>
      </p:pic>
      <p:sp>
        <p:nvSpPr>
          <p:cNvPr id="6" name="Текст 5"/>
          <p:cNvSpPr>
            <a:spLocks noGrp="1"/>
          </p:cNvSpPr>
          <p:nvPr>
            <p:ph type="body" sz="half" idx="2"/>
          </p:nvPr>
        </p:nvSpPr>
        <p:spPr>
          <a:xfrm>
            <a:off x="1104900" y="1847850"/>
            <a:ext cx="4384548" cy="4324350"/>
          </a:xfrm>
        </p:spPr>
        <p:txBody>
          <a:bodyPr>
            <a:normAutofit/>
          </a:bodyPr>
          <a:lstStyle/>
          <a:p>
            <a:pPr algn="ctr"/>
            <a:r>
              <a:rPr lang="en-US" sz="2400" dirty="0" smtClean="0"/>
              <a:t>Franklin struggled with </a:t>
            </a:r>
            <a:r>
              <a:rPr lang="en-US" sz="2400" dirty="0" smtClean="0">
                <a:hlinkClick r:id="rId3" tooltip="Obesity"/>
              </a:rPr>
              <a:t>obesity</a:t>
            </a:r>
            <a:r>
              <a:rPr lang="en-US" sz="2400" dirty="0" smtClean="0"/>
              <a:t> throughout his middle-aged and later years, which resulted in multiple health problems, particularly </a:t>
            </a:r>
            <a:r>
              <a:rPr lang="en-US" sz="2400" dirty="0" smtClean="0">
                <a:hlinkClick r:id="rId4" tooltip="Gout"/>
              </a:rPr>
              <a:t>gout</a:t>
            </a:r>
            <a:r>
              <a:rPr lang="en-US" sz="2400" dirty="0" smtClean="0"/>
              <a:t>, which worsened as he aged. In poor health during the signing of the US Constitution in 1787, he was rarely seen in public from then until his death.</a:t>
            </a:r>
            <a:endParaRPr lang="ru-RU"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04900" y="361950"/>
            <a:ext cx="9980682" cy="1096962"/>
          </a:xfrm>
        </p:spPr>
        <p:txBody>
          <a:bodyPr>
            <a:normAutofit/>
          </a:bodyPr>
          <a:lstStyle/>
          <a:p>
            <a:pPr algn="ctr"/>
            <a:r>
              <a:rPr lang="en-US" sz="6000" dirty="0" smtClean="0"/>
              <a:t>Early Life</a:t>
            </a:r>
            <a:endParaRPr lang="ru-RU" sz="6000" dirty="0"/>
          </a:p>
        </p:txBody>
      </p:sp>
      <p:pic>
        <p:nvPicPr>
          <p:cNvPr id="7" name="Содержимое 6" descr="Benjamin_Franklin_Birthplace_2.JPG"/>
          <p:cNvPicPr>
            <a:picLocks noGrp="1" noChangeAspect="1"/>
          </p:cNvPicPr>
          <p:nvPr>
            <p:ph idx="1"/>
          </p:nvPr>
        </p:nvPicPr>
        <p:blipFill>
          <a:blip r:embed="rId2" cstate="print"/>
          <a:srcRect b="6667"/>
          <a:stretch>
            <a:fillRect/>
          </a:stretch>
        </p:blipFill>
        <p:spPr>
          <a:xfrm>
            <a:off x="6477000" y="1371599"/>
            <a:ext cx="4914899" cy="5319717"/>
          </a:xfrm>
        </p:spPr>
      </p:pic>
      <p:sp>
        <p:nvSpPr>
          <p:cNvPr id="6" name="Текст 5"/>
          <p:cNvSpPr>
            <a:spLocks noGrp="1"/>
          </p:cNvSpPr>
          <p:nvPr>
            <p:ph type="body" sz="half" idx="2"/>
          </p:nvPr>
        </p:nvSpPr>
        <p:spPr>
          <a:xfrm>
            <a:off x="1104900" y="1390650"/>
            <a:ext cx="4384548" cy="5181600"/>
          </a:xfrm>
        </p:spPr>
        <p:txBody>
          <a:bodyPr>
            <a:noAutofit/>
          </a:bodyPr>
          <a:lstStyle/>
          <a:p>
            <a:pPr algn="ctr"/>
            <a:r>
              <a:rPr lang="en-US" sz="2800" dirty="0" smtClean="0"/>
              <a:t>Benjamin Franklin was born on Milk </a:t>
            </a:r>
            <a:r>
              <a:rPr lang="en-US" sz="2800" dirty="0" smtClean="0"/>
              <a:t>Street</a:t>
            </a:r>
            <a:r>
              <a:rPr lang="en-US" sz="2800" dirty="0" smtClean="0"/>
              <a:t> </a:t>
            </a:r>
            <a:r>
              <a:rPr lang="en-US" sz="2800" dirty="0" smtClean="0"/>
              <a:t>in Boston, Massachusetts, on </a:t>
            </a:r>
            <a:r>
              <a:rPr lang="en-US" sz="2800" dirty="0" smtClean="0"/>
              <a:t>January 17, 1706</a:t>
            </a:r>
            <a:r>
              <a:rPr lang="en-US" sz="2800" dirty="0" smtClean="0"/>
              <a:t>, </a:t>
            </a:r>
            <a:r>
              <a:rPr lang="en-US" sz="2800" dirty="0" smtClean="0"/>
              <a:t>and </a:t>
            </a:r>
            <a:r>
              <a:rPr lang="en-US" sz="2800" dirty="0" smtClean="0"/>
              <a:t>baptized at </a:t>
            </a:r>
            <a:r>
              <a:rPr lang="en-US" sz="2800" dirty="0" smtClean="0"/>
              <a:t>Old South Meeting House. He was one of ten children born to Josiah Franklin with his second wife </a:t>
            </a:r>
            <a:r>
              <a:rPr lang="en-US" sz="2800" dirty="0" err="1" smtClean="0"/>
              <a:t>Abiah</a:t>
            </a:r>
            <a:r>
              <a:rPr lang="en-US" sz="2800" dirty="0" smtClean="0"/>
              <a:t> </a:t>
            </a:r>
            <a:r>
              <a:rPr lang="en-US" sz="2800" dirty="0" err="1" smtClean="0"/>
              <a:t>Folger</a:t>
            </a:r>
            <a:r>
              <a:rPr lang="en-US" sz="2800" dirty="0" smtClean="0"/>
              <a:t>. Among Benjamin's siblings were his older brother James and his younger sister Jane.</a:t>
            </a:r>
            <a:endParaRPr lang="ru-RU" sz="2800" dirty="0"/>
          </a:p>
        </p:txBody>
      </p:sp>
    </p:spTree>
    <p:extLst>
      <p:ext uri="{BB962C8B-B14F-4D97-AF65-F5344CB8AC3E}">
        <p14:creationId xmlns="" xmlns:p14="http://schemas.microsoft.com/office/powerpoint/2010/main" val="16542553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Philly_2010_transit_071.JPG"/>
          <p:cNvPicPr>
            <a:picLocks noGrp="1" noChangeAspect="1"/>
          </p:cNvPicPr>
          <p:nvPr>
            <p:ph idx="1"/>
          </p:nvPr>
        </p:nvPicPr>
        <p:blipFill>
          <a:blip r:embed="rId2" cstate="print"/>
          <a:stretch>
            <a:fillRect/>
          </a:stretch>
        </p:blipFill>
        <p:spPr>
          <a:xfrm>
            <a:off x="5614989" y="1444228"/>
            <a:ext cx="6329362" cy="4747022"/>
          </a:xfrm>
          <a:prstGeom prst="rect">
            <a:avLst/>
          </a:prstGeom>
          <a:ln>
            <a:noFill/>
          </a:ln>
          <a:effectLst>
            <a:softEdge rad="112500"/>
          </a:effectLst>
        </p:spPr>
      </p:pic>
      <p:sp>
        <p:nvSpPr>
          <p:cNvPr id="4" name="Текст 3"/>
          <p:cNvSpPr>
            <a:spLocks noGrp="1"/>
          </p:cNvSpPr>
          <p:nvPr>
            <p:ph type="body" sz="half" idx="2"/>
          </p:nvPr>
        </p:nvSpPr>
        <p:spPr>
          <a:xfrm>
            <a:off x="990600" y="1600200"/>
            <a:ext cx="4498848" cy="5257800"/>
          </a:xfrm>
        </p:spPr>
        <p:txBody>
          <a:bodyPr>
            <a:normAutofit/>
          </a:bodyPr>
          <a:lstStyle/>
          <a:p>
            <a:pPr algn="ctr"/>
            <a:r>
              <a:rPr lang="en-US" sz="2800" dirty="0" smtClean="0"/>
              <a:t>Benjamin Franklin died from </a:t>
            </a:r>
            <a:r>
              <a:rPr lang="en-US" sz="2800" dirty="0" err="1" smtClean="0"/>
              <a:t>pleuritic</a:t>
            </a:r>
            <a:r>
              <a:rPr lang="en-US" sz="2800" dirty="0" smtClean="0"/>
              <a:t> </a:t>
            </a:r>
            <a:r>
              <a:rPr lang="en-US" sz="2800" dirty="0" smtClean="0"/>
              <a:t>attack </a:t>
            </a:r>
            <a:r>
              <a:rPr lang="en-US" sz="2800" dirty="0" smtClean="0"/>
              <a:t>at his home in Philadelphia on April 17, 1790, at age 84. Approximately 20,000 people attended his funeral. He was interred in Christ Church Burial </a:t>
            </a:r>
            <a:r>
              <a:rPr lang="en-US" sz="2800" dirty="0" smtClean="0"/>
              <a:t>Ground </a:t>
            </a:r>
            <a:r>
              <a:rPr lang="en-US" sz="2800" dirty="0" smtClean="0"/>
              <a:t>in </a:t>
            </a:r>
            <a:r>
              <a:rPr lang="en-US" sz="2800" dirty="0" smtClean="0"/>
              <a:t>Philadelphia.</a:t>
            </a:r>
          </a:p>
          <a:p>
            <a:pPr algn="ctr"/>
            <a:endParaRPr lang="ru-RU" sz="2400" dirty="0"/>
          </a:p>
        </p:txBody>
      </p:sp>
      <p:sp>
        <p:nvSpPr>
          <p:cNvPr id="6" name="Прямоугольник 5"/>
          <p:cNvSpPr/>
          <p:nvPr/>
        </p:nvSpPr>
        <p:spPr>
          <a:xfrm>
            <a:off x="5676900" y="6115051"/>
            <a:ext cx="6229350" cy="707886"/>
          </a:xfrm>
          <a:prstGeom prst="rect">
            <a:avLst/>
          </a:prstGeom>
        </p:spPr>
        <p:txBody>
          <a:bodyPr wrap="square">
            <a:spAutoFit/>
          </a:bodyPr>
          <a:lstStyle/>
          <a:p>
            <a:r>
              <a:rPr lang="en-US" sz="2000" dirty="0" smtClean="0"/>
              <a:t>The grave of Benjamin Franklin, Philadelphia, Pennsylvania</a:t>
            </a:r>
            <a:endParaRPr lang="ru-R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r>
              <a:rPr lang="en-US" sz="2800" dirty="0" smtClean="0"/>
              <a:t>In 1728, aged 22, Franklin wrote what he hoped would be his own epitaph:</a:t>
            </a:r>
          </a:p>
          <a:p>
            <a:pPr>
              <a:buNone/>
            </a:pPr>
            <a:r>
              <a:rPr lang="en-US" sz="2800" dirty="0" smtClean="0"/>
              <a:t>.</a:t>
            </a:r>
            <a:r>
              <a:rPr lang="en-US" sz="2800" i="1" dirty="0" smtClean="0"/>
              <a:t> </a:t>
            </a:r>
            <a:r>
              <a:rPr lang="en-US" sz="2800" i="1" dirty="0" smtClean="0"/>
              <a:t>The Body of B. Franklin Printer; Like the Cover of an old Book, Its Contents torn out, And </a:t>
            </a:r>
            <a:r>
              <a:rPr lang="en-US" sz="2800" i="1" dirty="0" err="1" smtClean="0"/>
              <a:t>stript</a:t>
            </a:r>
            <a:r>
              <a:rPr lang="en-US" sz="2800" i="1" dirty="0" smtClean="0"/>
              <a:t> of its Lettering and Gilding, Lies here, Food for Worms. But the Work shall not be wholly lost: For it will, as he </a:t>
            </a:r>
            <a:r>
              <a:rPr lang="en-US" sz="2800" i="1" dirty="0" err="1" smtClean="0"/>
              <a:t>believ'd</a:t>
            </a:r>
            <a:r>
              <a:rPr lang="en-US" sz="2800" i="1" dirty="0" smtClean="0"/>
              <a:t>, appear once more, In a new &amp; more perfect Edition, Corrected and Amended By the </a:t>
            </a:r>
            <a:r>
              <a:rPr lang="en-US" sz="2800" i="1" dirty="0" err="1" smtClean="0"/>
              <a:t>Autho</a:t>
            </a:r>
            <a:endParaRPr lang="en-US" sz="2800" dirty="0" smtClean="0"/>
          </a:p>
          <a:p>
            <a:r>
              <a:rPr lang="en-US" sz="2800" dirty="0" smtClean="0"/>
              <a:t>Franklin's actual grave, however, as he specified in his final will, simply reads "Benjamin and Deborah Franklin".</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Autofit/>
          </a:bodyPr>
          <a:lstStyle/>
          <a:p>
            <a:r>
              <a:rPr lang="en-US" sz="2800" dirty="0" smtClean="0"/>
              <a:t>Josiah wanted Ben to attend school with the clergy, but only had enough money to send him to school for two years. He attended Boston Latin School but did not </a:t>
            </a:r>
            <a:r>
              <a:rPr lang="en-US" sz="2800" dirty="0" smtClean="0"/>
              <a:t>graduate.</a:t>
            </a:r>
          </a:p>
          <a:p>
            <a:r>
              <a:rPr lang="en-US" sz="2800" dirty="0" smtClean="0"/>
              <a:t>Although "his parents talked of the church as a career</a:t>
            </a:r>
            <a:r>
              <a:rPr lang="en-US" sz="2800" dirty="0" smtClean="0"/>
              <a:t>" </a:t>
            </a:r>
            <a:r>
              <a:rPr lang="en-US" sz="2800" dirty="0" smtClean="0"/>
              <a:t>for Franklin, his schooling ended when he was ten</a:t>
            </a:r>
            <a:r>
              <a:rPr lang="en-US" sz="2800" dirty="0" smtClean="0"/>
              <a:t>.</a:t>
            </a:r>
          </a:p>
          <a:p>
            <a:r>
              <a:rPr lang="en-US" sz="2800" dirty="0" smtClean="0"/>
              <a:t>He worked for his father for a time, and at 12 he became an apprentice to his brother James, a printer, who taught Ben the printing trade</a:t>
            </a:r>
            <a:r>
              <a:rPr lang="en-US" sz="2800" dirty="0" smtClean="0"/>
              <a:t>.</a:t>
            </a:r>
          </a:p>
          <a:p>
            <a:r>
              <a:rPr lang="en-US" sz="2800" dirty="0" smtClean="0"/>
              <a:t>When Ben was 15, James founded </a:t>
            </a:r>
            <a:r>
              <a:rPr lang="en-US" sz="2800" i="1" dirty="0" smtClean="0"/>
              <a:t>The New-England Courant</a:t>
            </a:r>
            <a:r>
              <a:rPr lang="en-US" sz="2800" dirty="0" smtClean="0"/>
              <a:t>, which was the first truly independent newspaper in the colonies.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42900"/>
            <a:ext cx="9980682" cy="1096962"/>
          </a:xfrm>
        </p:spPr>
        <p:txBody>
          <a:bodyPr>
            <a:normAutofit/>
          </a:bodyPr>
          <a:lstStyle/>
          <a:p>
            <a:pPr algn="ctr"/>
            <a:r>
              <a:rPr lang="fr-FR" sz="5400" b="1" dirty="0" smtClean="0"/>
              <a:t>Philadelphia</a:t>
            </a:r>
            <a:endParaRPr lang="ru-RU" sz="5400" dirty="0"/>
          </a:p>
        </p:txBody>
      </p:sp>
      <p:sp>
        <p:nvSpPr>
          <p:cNvPr id="3" name="Содержимое 2"/>
          <p:cNvSpPr>
            <a:spLocks noGrp="1"/>
          </p:cNvSpPr>
          <p:nvPr>
            <p:ph idx="1"/>
          </p:nvPr>
        </p:nvSpPr>
        <p:spPr>
          <a:xfrm>
            <a:off x="1104900" y="1638300"/>
            <a:ext cx="9982200" cy="5219700"/>
          </a:xfrm>
        </p:spPr>
        <p:txBody>
          <a:bodyPr>
            <a:normAutofit/>
          </a:bodyPr>
          <a:lstStyle/>
          <a:p>
            <a:pPr algn="ctr">
              <a:buNone/>
            </a:pPr>
            <a:r>
              <a:rPr lang="en-US" sz="2400" dirty="0" smtClean="0"/>
              <a:t>At age 17, Franklin ran away to Philadelphia, Pennsylvania, seeking a new start in a new city. When he first arrived, he worked in several printer shops around town, but he was not satisfied by the immediate prospects. After a few months, while working in a printing house, Franklin was convinced by Pennsylvania Governor Sir William Keith to go to London, ostensibly to acquire the equipment necessary for establishing another newspaper in Philadelphia. Finding Keith's promises of backing a newspaper empty, Franklin worked as a </a:t>
            </a:r>
            <a:r>
              <a:rPr lang="en-US" sz="2400" dirty="0" smtClean="0"/>
              <a:t>typesetter </a:t>
            </a:r>
            <a:r>
              <a:rPr lang="en-US" sz="2400" dirty="0" smtClean="0"/>
              <a:t>in a printer's shop in what is now the Church of St Bartholomew-the-Great in the Smithfield area of London. Following this, he returned to Philadelphia in 1726 with the help of Thomas Denham, a merchant who employed Franklin as clerk, shopkeeper, and bookkeeper in his business.</a:t>
            </a:r>
            <a:endParaRPr lang="ru-RU"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400" b="1" dirty="0" smtClean="0"/>
              <a:t>Common-law marriage to Deborah </a:t>
            </a:r>
            <a:r>
              <a:rPr lang="en-US" sz="4400" b="1" dirty="0" smtClean="0"/>
              <a:t>Read</a:t>
            </a:r>
            <a:endParaRPr lang="ru-RU" sz="4400" dirty="0"/>
          </a:p>
        </p:txBody>
      </p:sp>
      <p:pic>
        <p:nvPicPr>
          <p:cNvPr id="6" name="Содержимое 5" descr="Deborah_ReadFranklin.jpg"/>
          <p:cNvPicPr>
            <a:picLocks noGrp="1" noChangeAspect="1"/>
          </p:cNvPicPr>
          <p:nvPr>
            <p:ph idx="1"/>
          </p:nvPr>
        </p:nvPicPr>
        <p:blipFill>
          <a:blip r:embed="rId2" cstate="print"/>
          <a:stretch>
            <a:fillRect/>
          </a:stretch>
        </p:blipFill>
        <p:spPr>
          <a:xfrm>
            <a:off x="6972300" y="1085849"/>
            <a:ext cx="4686300" cy="5693855"/>
          </a:xfrm>
          <a:prstGeom prst="rect">
            <a:avLst/>
          </a:prstGeom>
          <a:ln>
            <a:noFill/>
          </a:ln>
          <a:effectLst>
            <a:softEdge rad="112500"/>
          </a:effectLst>
        </p:spPr>
      </p:pic>
      <p:sp>
        <p:nvSpPr>
          <p:cNvPr id="5" name="Текст 4"/>
          <p:cNvSpPr>
            <a:spLocks noGrp="1"/>
          </p:cNvSpPr>
          <p:nvPr>
            <p:ph type="body" sz="half" idx="2"/>
          </p:nvPr>
        </p:nvSpPr>
        <p:spPr>
          <a:xfrm>
            <a:off x="1104900" y="1600200"/>
            <a:ext cx="4384548" cy="5257800"/>
          </a:xfrm>
        </p:spPr>
        <p:txBody>
          <a:bodyPr>
            <a:noAutofit/>
          </a:bodyPr>
          <a:lstStyle/>
          <a:p>
            <a:pPr algn="ctr"/>
            <a:r>
              <a:rPr lang="en-US" sz="2400" dirty="0" smtClean="0"/>
              <a:t>In 1723, at the age of 17, Franklin proposed to 15-year-old Deborah Read while a boarder in the Read home. At that time, Read's mother was wary of allowing her young daughter to marry Franklin, who was on his way to London at Governor Sir William Keith's request, and also because of his financial instability. Her own husband had recently died, and Mrs. Read declined Franklin's request to marry her daughter.</a:t>
            </a:r>
            <a:endParaRPr lang="ru-RU"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Autofit/>
          </a:bodyPr>
          <a:lstStyle/>
          <a:p>
            <a:pPr algn="ctr">
              <a:buNone/>
            </a:pPr>
            <a:r>
              <a:rPr lang="en-US" sz="2400" dirty="0" smtClean="0"/>
              <a:t>While Franklin was in London, his trip was extended, and there were problems with Sir William's promises of support. Perhaps because of the circumstances of this delay, Deborah married a man named John Rodgers. Rodgers shortly avoided his debts and prosecution by fleeing to Barbados with her </a:t>
            </a:r>
            <a:r>
              <a:rPr lang="en-US" sz="2400" dirty="0" smtClean="0"/>
              <a:t>dowry, </a:t>
            </a:r>
            <a:r>
              <a:rPr lang="en-US" sz="2400" dirty="0" smtClean="0"/>
              <a:t>leaving Deborah behind</a:t>
            </a:r>
            <a:r>
              <a:rPr lang="en-US" sz="2400" dirty="0" smtClean="0"/>
              <a:t>.</a:t>
            </a:r>
          </a:p>
          <a:p>
            <a:pPr algn="ctr">
              <a:buNone/>
            </a:pPr>
            <a:r>
              <a:rPr lang="en-US" sz="2400" dirty="0" smtClean="0"/>
              <a:t>Franklin established a common-law marriage with Deborah Read on September 1, 1730. They took in Franklin's young, recently acknowledged illegitimate son, William, and raised him in their household. In addition, they had two children together. The first, Francis </a:t>
            </a:r>
            <a:r>
              <a:rPr lang="en-US" sz="2400" dirty="0" err="1" smtClean="0"/>
              <a:t>Folger</a:t>
            </a:r>
            <a:r>
              <a:rPr lang="en-US" sz="2400" dirty="0" smtClean="0"/>
              <a:t> Franklin, born October 1732, died of smallpox in 1736. Their second child, Sarah Franklin, familiarly called Sally, was born in 1743. She eventually married Richard Bache, had seven children, and cared for her father in his old age.</a:t>
            </a:r>
            <a:endParaRPr lang="ru-RU"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304800"/>
            <a:ext cx="9980682" cy="1096962"/>
          </a:xfrm>
        </p:spPr>
        <p:txBody>
          <a:bodyPr>
            <a:normAutofit/>
          </a:bodyPr>
          <a:lstStyle/>
          <a:p>
            <a:pPr algn="ctr"/>
            <a:r>
              <a:rPr lang="fr-FR" sz="4800" b="1" dirty="0" err="1" smtClean="0"/>
              <a:t>Junto</a:t>
            </a:r>
            <a:r>
              <a:rPr lang="fr-FR" sz="4800" b="1" dirty="0" smtClean="0"/>
              <a:t> and </a:t>
            </a:r>
            <a:r>
              <a:rPr lang="fr-FR" sz="4800" b="1" dirty="0" err="1" smtClean="0"/>
              <a:t>library</a:t>
            </a:r>
            <a:endParaRPr lang="fr-FR" sz="4800" b="1" dirty="0"/>
          </a:p>
        </p:txBody>
      </p:sp>
      <p:sp>
        <p:nvSpPr>
          <p:cNvPr id="3" name="Содержимое 2"/>
          <p:cNvSpPr>
            <a:spLocks noGrp="1"/>
          </p:cNvSpPr>
          <p:nvPr>
            <p:ph idx="1"/>
          </p:nvPr>
        </p:nvSpPr>
        <p:spPr>
          <a:xfrm>
            <a:off x="1123950" y="1352550"/>
            <a:ext cx="9982200" cy="5505450"/>
          </a:xfrm>
        </p:spPr>
        <p:txBody>
          <a:bodyPr>
            <a:noAutofit/>
          </a:bodyPr>
          <a:lstStyle/>
          <a:p>
            <a:pPr algn="ctr">
              <a:buNone/>
            </a:pPr>
            <a:r>
              <a:rPr lang="en-US" sz="2800" dirty="0" smtClean="0"/>
              <a:t>In 1727, Benjamin Franklin, then 21, created the </a:t>
            </a:r>
            <a:r>
              <a:rPr lang="en-US" sz="2800" dirty="0" err="1" smtClean="0">
                <a:hlinkClick r:id="rId2" tooltip="Junto (club)"/>
              </a:rPr>
              <a:t>Junto</a:t>
            </a:r>
            <a:r>
              <a:rPr lang="en-US" sz="2800" dirty="0" smtClean="0"/>
              <a:t>, a group of "like minded aspiring artisans and tradesmen who hoped to improve themselves while they improved their community." The </a:t>
            </a:r>
            <a:r>
              <a:rPr lang="en-US" sz="2800" dirty="0" err="1" smtClean="0"/>
              <a:t>Junto</a:t>
            </a:r>
            <a:r>
              <a:rPr lang="en-US" sz="2800" dirty="0" smtClean="0"/>
              <a:t> was a discussion group for issues of the day; it subsequently gave rise to many organizations in Philadelphia. Reading was a great pastime of the </a:t>
            </a:r>
            <a:r>
              <a:rPr lang="en-US" sz="2800" dirty="0" err="1" smtClean="0"/>
              <a:t>Junto</a:t>
            </a:r>
            <a:r>
              <a:rPr lang="en-US" sz="2800" dirty="0" smtClean="0"/>
              <a:t>, but books were rare and expensive. The members created a library, initially assembled from their own books. This did not suffice, however. Franklin conceived the idea of a subscription </a:t>
            </a:r>
            <a:r>
              <a:rPr lang="en-US" sz="2800" dirty="0" smtClean="0"/>
              <a:t>library, </a:t>
            </a:r>
            <a:r>
              <a:rPr lang="en-US" sz="2800" dirty="0" smtClean="0"/>
              <a:t>which would pool the funds of the members to buy books for all to read. This was the birth of the Library Company of Philadelphia: its charter was composed by Franklin in 1731. </a:t>
            </a:r>
            <a:r>
              <a:rPr lang="en-US" sz="2800" dirty="0" smtClean="0"/>
              <a:t>In </a:t>
            </a:r>
            <a:r>
              <a:rPr lang="en-US" sz="2800" dirty="0" smtClean="0"/>
              <a:t>1732, Franklin hired the first American librarian, Louis </a:t>
            </a:r>
            <a:r>
              <a:rPr lang="en-US" sz="2800" dirty="0" err="1" smtClean="0"/>
              <a:t>Timothee</a:t>
            </a:r>
            <a:r>
              <a:rPr lang="en-US" sz="2800" dirty="0" smtClean="0"/>
              <a:t>.</a:t>
            </a:r>
            <a:endParaRPr lang="ru-R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323850"/>
            <a:ext cx="9980682" cy="1096962"/>
          </a:xfrm>
        </p:spPr>
        <p:txBody>
          <a:bodyPr>
            <a:normAutofit/>
          </a:bodyPr>
          <a:lstStyle/>
          <a:p>
            <a:pPr algn="ctr"/>
            <a:r>
              <a:rPr lang="en-US" sz="4800" dirty="0" smtClean="0"/>
              <a:t>Some facts:</a:t>
            </a:r>
            <a:endParaRPr lang="ru-RU" sz="4800" dirty="0"/>
          </a:p>
        </p:txBody>
      </p:sp>
      <p:sp>
        <p:nvSpPr>
          <p:cNvPr id="3" name="Содержимое 2"/>
          <p:cNvSpPr>
            <a:spLocks noGrp="1"/>
          </p:cNvSpPr>
          <p:nvPr>
            <p:ph idx="1"/>
          </p:nvPr>
        </p:nvSpPr>
        <p:spPr>
          <a:xfrm>
            <a:off x="1104900" y="1600200"/>
            <a:ext cx="9982200" cy="5257800"/>
          </a:xfrm>
        </p:spPr>
        <p:txBody>
          <a:bodyPr>
            <a:noAutofit/>
          </a:bodyPr>
          <a:lstStyle/>
          <a:p>
            <a:r>
              <a:rPr lang="en-US" sz="2800" dirty="0" smtClean="0"/>
              <a:t>In 1728, Franklin had set up a printing house in partnership with Hugh </a:t>
            </a:r>
            <a:r>
              <a:rPr lang="en-US" sz="2800" dirty="0" smtClean="0"/>
              <a:t>Meredith.</a:t>
            </a:r>
          </a:p>
          <a:p>
            <a:r>
              <a:rPr lang="en-US" sz="2800" dirty="0" smtClean="0"/>
              <a:t>The </a:t>
            </a:r>
            <a:r>
              <a:rPr lang="en-US" sz="2800" dirty="0" smtClean="0"/>
              <a:t>following year he became the publisher of a newspaper called </a:t>
            </a:r>
            <a:r>
              <a:rPr lang="en-US" sz="2800" i="1" dirty="0" smtClean="0"/>
              <a:t>The Pennsylvania Gazette</a:t>
            </a:r>
            <a:r>
              <a:rPr lang="en-US" sz="2800" dirty="0" smtClean="0"/>
              <a:t>. The </a:t>
            </a:r>
            <a:r>
              <a:rPr lang="en-US" sz="2800" i="1" dirty="0" smtClean="0"/>
              <a:t>Gazette</a:t>
            </a:r>
            <a:r>
              <a:rPr lang="en-US" sz="2800" dirty="0" smtClean="0"/>
              <a:t> gave Franklin a forum for agitation about a variety of local reforms and initiatives through printed essays and observations</a:t>
            </a:r>
            <a:r>
              <a:rPr lang="en-US" sz="2800" dirty="0" smtClean="0"/>
              <a:t>.</a:t>
            </a:r>
          </a:p>
          <a:p>
            <a:r>
              <a:rPr lang="en-US" sz="2800" dirty="0" smtClean="0"/>
              <a:t>In 1732, Ben Franklin published the first German language newspaper in America – </a:t>
            </a:r>
            <a:r>
              <a:rPr lang="en-US" sz="2800" i="1" dirty="0" smtClean="0"/>
              <a:t>the </a:t>
            </a:r>
            <a:r>
              <a:rPr lang="en-US" sz="2800" i="1" dirty="0" err="1" smtClean="0"/>
              <a:t>Philadelphische</a:t>
            </a:r>
            <a:r>
              <a:rPr lang="en-US" sz="2800" i="1" dirty="0" smtClean="0"/>
              <a:t> </a:t>
            </a:r>
            <a:r>
              <a:rPr lang="en-US" sz="2800" i="1" dirty="0" err="1" smtClean="0"/>
              <a:t>Zeitung</a:t>
            </a:r>
            <a:r>
              <a:rPr lang="en-US" sz="2800" dirty="0" smtClean="0"/>
              <a:t> – although it failed after only one year, because four other newly founded German papers quickly dominated the newspaper market</a:t>
            </a:r>
            <a:r>
              <a:rPr lang="en-US" sz="2800" dirty="0" smtClean="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lnSpcReduction="10000"/>
          </a:bodyPr>
          <a:lstStyle/>
          <a:p>
            <a:r>
              <a:rPr lang="en-US" sz="2800" dirty="0" smtClean="0"/>
              <a:t>In 1731, Franklin was initiated into the local Masonic Lodge. He became Grand Master in 1734, indicating his rapid rise to prominence in Pennsylvania.</a:t>
            </a:r>
          </a:p>
          <a:p>
            <a:r>
              <a:rPr lang="en-US" sz="2800" dirty="0" smtClean="0"/>
              <a:t>That same year, he edited and published the first Masonic book in the Americas, a reprint of James </a:t>
            </a:r>
            <a:r>
              <a:rPr lang="en-US" sz="2800" dirty="0" smtClean="0"/>
              <a:t>Anderson's </a:t>
            </a:r>
            <a:r>
              <a:rPr lang="en-US" sz="2800" i="1" dirty="0" smtClean="0"/>
              <a:t>Constitutions </a:t>
            </a:r>
            <a:r>
              <a:rPr lang="en-US" sz="2800" i="1" dirty="0" smtClean="0"/>
              <a:t>of the Free-Masons</a:t>
            </a:r>
            <a:r>
              <a:rPr lang="en-US" sz="2800" dirty="0" smtClean="0"/>
              <a:t>. Franklin remained a Freemason for the rest of his life.</a:t>
            </a:r>
            <a:endParaRPr lang="ru-RU" sz="2800" dirty="0" smtClean="0"/>
          </a:p>
          <a:p>
            <a:r>
              <a:rPr lang="en-US" sz="2800" dirty="0" smtClean="0"/>
              <a:t>In 1733, Franklin began to publish the noted </a:t>
            </a:r>
            <a:r>
              <a:rPr lang="en-US" sz="2800" i="1" dirty="0" smtClean="0"/>
              <a:t>Poor Richard's </a:t>
            </a:r>
            <a:r>
              <a:rPr lang="en-US" sz="2800" i="1" dirty="0" err="1" smtClean="0"/>
              <a:t>Almanack</a:t>
            </a:r>
            <a:r>
              <a:rPr lang="en-US" sz="2800" dirty="0" smtClean="0"/>
              <a:t> (with content both original and borrowed) under the pseudonym Richard Saunders, on which much of his popular reputation is based. </a:t>
            </a:r>
            <a:endParaRPr lang="ru-R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S1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AcademicLiterature_16x9_TP103431361.potx" id="{2F0AAF73-AE41-486D-B6DC-0985ADE3F2EC}" vid="{EF7BD8ED-D7CC-46AA-8B96-4CA16C4A9ED2}"/>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TS103431380</Template>
  <TotalTime>0</TotalTime>
  <Words>1882</Words>
  <Application>Microsoft Office PowerPoint</Application>
  <PresentationFormat>Произвольный</PresentationFormat>
  <Paragraphs>53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TS103431380</vt:lpstr>
      <vt:lpstr>Benjamin Franklin</vt:lpstr>
      <vt:lpstr>Early Life</vt:lpstr>
      <vt:lpstr>Слайд 3</vt:lpstr>
      <vt:lpstr>Philadelphia</vt:lpstr>
      <vt:lpstr>Common-law marriage to Deborah Read</vt:lpstr>
      <vt:lpstr>Слайд 6</vt:lpstr>
      <vt:lpstr>Junto and library</vt:lpstr>
      <vt:lpstr>Some facts:</vt:lpstr>
      <vt:lpstr>Слайд 9</vt:lpstr>
      <vt:lpstr>Слайд 10</vt:lpstr>
      <vt:lpstr>Inventions</vt:lpstr>
      <vt:lpstr>Musical endeavor</vt:lpstr>
      <vt:lpstr>Public life</vt:lpstr>
      <vt:lpstr>Слайд 14</vt:lpstr>
      <vt:lpstr>Declaration of Independence</vt:lpstr>
      <vt:lpstr>Слайд 16</vt:lpstr>
      <vt:lpstr>Ambassador to France</vt:lpstr>
      <vt:lpstr>Слайд 18</vt:lpstr>
      <vt:lpstr>Death and legacy</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2014-04-27T08:10:38Z</dcterms:created>
  <dcterms:modified xsi:type="dcterms:W3CDTF">2014-04-27T13:59:03Z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