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58D9-5CAC-424C-B47F-12865F2EA807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7CAB-823B-4404-A76F-2776875B8E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42853"/>
            <a:ext cx="82214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Магнетизм. Магнітне поле</a:t>
            </a:r>
          </a:p>
          <a:p>
            <a:pPr algn="ctr"/>
            <a:r>
              <a:rPr lang="uk-U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лектричного струму</a:t>
            </a:r>
          </a:p>
          <a:p>
            <a:pPr algn="ctr"/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42908" y="2143116"/>
            <a:ext cx="937660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Магнітні властивості речовини.</a:t>
            </a:r>
          </a:p>
          <a:p>
            <a:pPr algn="ctr"/>
            <a:r>
              <a:rPr lang="uk-U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Діамагнетики, парамагнетики,</a:t>
            </a:r>
          </a:p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феромагнетики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87154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Дослід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засвідчують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вміщені</a:t>
            </a:r>
            <a:r>
              <a:rPr lang="ru-RU" dirty="0"/>
              <a:t> в </a:t>
            </a:r>
            <a:r>
              <a:rPr lang="ru-RU" dirty="0" err="1"/>
              <a:t>магнітне</a:t>
            </a:r>
            <a:r>
              <a:rPr lang="ru-RU" dirty="0"/>
              <a:t> поле, </a:t>
            </a:r>
            <a:r>
              <a:rPr lang="ru-RU" dirty="0" err="1"/>
              <a:t>набувають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намагнічуються</a:t>
            </a:r>
            <a:r>
              <a:rPr lang="ru-RU" dirty="0"/>
              <a:t>. </a:t>
            </a:r>
            <a:r>
              <a:rPr lang="ru-RU" dirty="0" err="1"/>
              <a:t>Макроскопічні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намагнічуватися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поля, </a:t>
            </a:r>
            <a:r>
              <a:rPr lang="ru-RU" dirty="0" err="1"/>
              <a:t>називають</a:t>
            </a:r>
            <a:r>
              <a:rPr lang="ru-RU" dirty="0"/>
              <a:t> магнетиками. До </a:t>
            </a:r>
            <a:r>
              <a:rPr lang="ru-RU" dirty="0" err="1"/>
              <a:t>магнетиків</a:t>
            </a:r>
            <a:r>
              <a:rPr lang="ru-RU" dirty="0"/>
              <a:t> належать </a:t>
            </a:r>
            <a:r>
              <a:rPr lang="ru-RU" dirty="0" err="1"/>
              <a:t>усі</a:t>
            </a:r>
            <a:r>
              <a:rPr lang="ru-RU" dirty="0"/>
              <a:t> без </a:t>
            </a:r>
            <a:r>
              <a:rPr lang="ru-RU" dirty="0" err="1"/>
              <a:t>винятку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намагнічуються</a:t>
            </a:r>
            <a:r>
              <a:rPr lang="ru-RU" dirty="0"/>
              <a:t> вони </a:t>
            </a:r>
            <a:r>
              <a:rPr lang="ru-RU" dirty="0" err="1"/>
              <a:t>по-різному</a:t>
            </a:r>
            <a:r>
              <a:rPr lang="ru-RU" dirty="0"/>
              <a:t>.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магнетиків</a:t>
            </a:r>
            <a:r>
              <a:rPr lang="ru-RU" dirty="0"/>
              <a:t> </a:t>
            </a: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слабо. Вони </a:t>
            </a:r>
            <a:r>
              <a:rPr lang="ru-RU" dirty="0" err="1"/>
              <a:t>виявляються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макроскопічних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для </a:t>
            </a:r>
            <a:r>
              <a:rPr lang="ru-RU" dirty="0" err="1"/>
              <a:t>окремих</a:t>
            </a:r>
            <a:r>
              <a:rPr lang="ru-RU" dirty="0"/>
              <a:t> молекул, </a:t>
            </a:r>
            <a:r>
              <a:rPr lang="ru-RU" dirty="0" err="1"/>
              <a:t>атомів</a:t>
            </a:r>
            <a:r>
              <a:rPr lang="ru-RU" dirty="0"/>
              <a:t>, </a:t>
            </a:r>
            <a:r>
              <a:rPr lang="ru-RU" dirty="0" err="1"/>
              <a:t>атомних</a:t>
            </a:r>
            <a:r>
              <a:rPr lang="ru-RU" dirty="0"/>
              <a:t> ядер, </a:t>
            </a:r>
            <a:r>
              <a:rPr lang="ru-RU" dirty="0" err="1"/>
              <a:t>електронів</a:t>
            </a:r>
            <a:r>
              <a:rPr lang="ru-RU" dirty="0"/>
              <a:t>. </a:t>
            </a: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структурою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характером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</a:t>
            </a:r>
          </a:p>
          <a:p>
            <a:r>
              <a:rPr lang="ru-RU" dirty="0" err="1"/>
              <a:t>Подібно</a:t>
            </a:r>
            <a:r>
              <a:rPr lang="ru-RU" dirty="0"/>
              <a:t> до того, як </a:t>
            </a:r>
            <a:r>
              <a:rPr lang="ru-RU" dirty="0" err="1"/>
              <a:t>діелектрик</a:t>
            </a:r>
            <a:r>
              <a:rPr lang="ru-RU" dirty="0"/>
              <a:t>, </a:t>
            </a:r>
            <a:r>
              <a:rPr lang="ru-RU" dirty="0" err="1"/>
              <a:t>вміщений</a:t>
            </a:r>
            <a:r>
              <a:rPr lang="ru-RU" dirty="0"/>
              <a:t> у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електричне</a:t>
            </a:r>
            <a:r>
              <a:rPr lang="ru-RU" dirty="0"/>
              <a:t> поле, </a:t>
            </a:r>
            <a:r>
              <a:rPr lang="ru-RU" dirty="0" err="1"/>
              <a:t>поляризується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внутрішнє</a:t>
            </a:r>
            <a:r>
              <a:rPr lang="ru-RU" dirty="0"/>
              <a:t> </a:t>
            </a:r>
            <a:r>
              <a:rPr lang="ru-RU" dirty="0" err="1"/>
              <a:t>електричне</a:t>
            </a:r>
            <a:r>
              <a:rPr lang="ru-RU" dirty="0"/>
              <a:t> поле, в </a:t>
            </a:r>
            <a:r>
              <a:rPr lang="ru-RU" dirty="0" err="1"/>
              <a:t>будь-якій</a:t>
            </a:r>
            <a:r>
              <a:rPr lang="ru-RU" dirty="0"/>
              <a:t> </a:t>
            </a:r>
            <a:r>
              <a:rPr lang="ru-RU" dirty="0" err="1"/>
              <a:t>речовині</a:t>
            </a:r>
            <a:r>
              <a:rPr lang="ru-RU" dirty="0"/>
              <a:t>, </a:t>
            </a:r>
            <a:r>
              <a:rPr lang="ru-RU" dirty="0" err="1"/>
              <a:t>вміщеній</a:t>
            </a:r>
            <a:r>
              <a:rPr lang="ru-RU" dirty="0"/>
              <a:t> у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магнітне</a:t>
            </a:r>
            <a:r>
              <a:rPr lang="ru-RU" dirty="0"/>
              <a:t> поле,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внутрішнє</a:t>
            </a:r>
            <a:r>
              <a:rPr lang="ru-RU" dirty="0"/>
              <a:t> </a:t>
            </a:r>
            <a:r>
              <a:rPr lang="ru-RU" dirty="0" err="1"/>
              <a:t>магнітне</a:t>
            </a:r>
            <a:r>
              <a:rPr lang="ru-RU" dirty="0"/>
              <a:t> поле. Вектор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індукції</a:t>
            </a:r>
            <a:r>
              <a:rPr lang="ru-RU" dirty="0"/>
              <a:t>  у магнетику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векторів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індукції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поля </a:t>
            </a:r>
            <a:r>
              <a:rPr lang="ru-RU" baseline="-25000" dirty="0"/>
              <a:t>0</a:t>
            </a:r>
            <a:r>
              <a:rPr lang="ru-RU" dirty="0"/>
              <a:t> та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індукції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поля магнетика ':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mage7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5357826"/>
            <a:ext cx="4000528" cy="3505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0"/>
            <a:ext cx="3544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Магнетизм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Величину </a:t>
            </a:r>
            <a:r>
              <a:rPr lang="el-GR" dirty="0"/>
              <a:t>χ, </a:t>
            </a:r>
            <a:r>
              <a:rPr lang="ru-RU" dirty="0"/>
              <a:t>яка </a:t>
            </a:r>
            <a:r>
              <a:rPr lang="ru-RU" dirty="0" err="1"/>
              <a:t>чисельно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магнітному</a:t>
            </a:r>
            <a:r>
              <a:rPr lang="ru-RU" dirty="0"/>
              <a:t> моменту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об’єму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внесеної</a:t>
            </a:r>
            <a:r>
              <a:rPr lang="ru-RU" dirty="0"/>
              <a:t> в </a:t>
            </a:r>
            <a:r>
              <a:rPr lang="ru-RU" dirty="0" err="1"/>
              <a:t>магнітне</a:t>
            </a:r>
            <a:r>
              <a:rPr lang="ru-RU" dirty="0"/>
              <a:t> поле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одиничною</a:t>
            </a:r>
            <a:r>
              <a:rPr lang="ru-RU" dirty="0"/>
              <a:t> </a:t>
            </a:r>
            <a:r>
              <a:rPr lang="ru-RU" dirty="0" err="1"/>
              <a:t>напруженістю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магнітною</a:t>
            </a:r>
            <a:r>
              <a:rPr lang="ru-RU" dirty="0"/>
              <a:t> </a:t>
            </a:r>
            <a:r>
              <a:rPr lang="ru-RU" dirty="0" err="1"/>
              <a:t>сприйнятливістю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проникності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магнітне</a:t>
            </a:r>
            <a:r>
              <a:rPr lang="ru-RU" dirty="0"/>
              <a:t> поле, </a:t>
            </a:r>
            <a:r>
              <a:rPr lang="ru-RU" dirty="0" err="1"/>
              <a:t>магнітна</a:t>
            </a:r>
            <a:r>
              <a:rPr lang="ru-RU" dirty="0"/>
              <a:t> </a:t>
            </a:r>
            <a:r>
              <a:rPr lang="ru-RU" dirty="0" err="1"/>
              <a:t>сприйнятливість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поля на </a:t>
            </a:r>
            <a:r>
              <a:rPr lang="ru-RU" dirty="0" err="1"/>
              <a:t>речовину</a:t>
            </a:r>
            <a:r>
              <a:rPr lang="ru-RU" dirty="0"/>
              <a:t>.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 </a:t>
            </a:r>
            <a:r>
              <a:rPr lang="el-GR" dirty="0"/>
              <a:t>μ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el-GR" dirty="0"/>
              <a:t>χ 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 smtClean="0"/>
              <a:t>співвідношенням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" name="Рисунок 2" descr="image7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285992"/>
            <a:ext cx="3825240" cy="274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44" y="3071810"/>
            <a:ext cx="45720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Магнітна</a:t>
            </a:r>
            <a:r>
              <a:rPr lang="ru-RU" dirty="0"/>
              <a:t> </a:t>
            </a:r>
            <a:r>
              <a:rPr lang="ru-RU" dirty="0" err="1"/>
              <a:t>сприйнятливість</a:t>
            </a:r>
            <a:r>
              <a:rPr lang="ru-RU" dirty="0"/>
              <a:t> — </a:t>
            </a:r>
            <a:r>
              <a:rPr lang="ru-RU" dirty="0" err="1"/>
              <a:t>безрозмірна</a:t>
            </a:r>
            <a:r>
              <a:rPr lang="ru-RU" dirty="0"/>
              <a:t> величина</a:t>
            </a:r>
            <a:r>
              <a:rPr lang="ru-RU" dirty="0" smtClean="0"/>
              <a:t>. </a:t>
            </a:r>
            <a:r>
              <a:rPr lang="ru-RU" dirty="0"/>
              <a:t>Для </a:t>
            </a:r>
            <a:r>
              <a:rPr lang="ru-RU" dirty="0" err="1"/>
              <a:t>діамагнетиків</a:t>
            </a:r>
            <a:r>
              <a:rPr lang="ru-RU" dirty="0"/>
              <a:t> </a:t>
            </a:r>
            <a:r>
              <a:rPr lang="el-GR" dirty="0"/>
              <a:t>χ &lt; 0, </a:t>
            </a:r>
            <a:r>
              <a:rPr lang="ru-RU" dirty="0"/>
              <a:t>а для </a:t>
            </a:r>
            <a:r>
              <a:rPr lang="ru-RU" dirty="0" err="1"/>
              <a:t>парамагнетиків</a:t>
            </a:r>
            <a:r>
              <a:rPr lang="ru-RU" dirty="0"/>
              <a:t> </a:t>
            </a:r>
            <a:r>
              <a:rPr lang="el-GR" dirty="0"/>
              <a:t>χ &gt; 0. </a:t>
            </a:r>
            <a:r>
              <a:rPr lang="ru-RU" dirty="0"/>
              <a:t>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феромагнетиків</a:t>
            </a:r>
            <a:r>
              <a:rPr lang="ru-RU" dirty="0"/>
              <a:t> </a:t>
            </a:r>
            <a:r>
              <a:rPr lang="ru-RU" dirty="0" err="1"/>
              <a:t>магнітна</a:t>
            </a:r>
            <a:r>
              <a:rPr lang="ru-RU" dirty="0"/>
              <a:t> </a:t>
            </a:r>
            <a:r>
              <a:rPr lang="ru-RU" dirty="0" err="1"/>
              <a:t>сприйнятливість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додатна</a:t>
            </a:r>
            <a:r>
              <a:rPr lang="ru-RU" dirty="0"/>
              <a:t> величина, </a:t>
            </a:r>
            <a:r>
              <a:rPr lang="ru-RU" dirty="0" err="1"/>
              <a:t>але</a:t>
            </a:r>
            <a:r>
              <a:rPr lang="ru-RU" dirty="0"/>
              <a:t>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парамагнетиків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числові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До того ж для них характерна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сприйнятливості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поля.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у </a:t>
            </a:r>
            <a:r>
              <a:rPr lang="ru-RU" dirty="0" err="1"/>
              <a:t>парамагнетиків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діамагнетиків</a:t>
            </a:r>
            <a:r>
              <a:rPr lang="ru-RU" dirty="0"/>
              <a:t>.</a:t>
            </a:r>
          </a:p>
        </p:txBody>
      </p:sp>
      <p:pic>
        <p:nvPicPr>
          <p:cNvPr id="5" name="Рисунок 4" descr="p015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215" y="1785926"/>
            <a:ext cx="3690785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52"/>
            <a:ext cx="4349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Діамагнетики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285861"/>
            <a:ext cx="87154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</a:t>
            </a:r>
            <a:r>
              <a:rPr lang="ru-RU" dirty="0" err="1"/>
              <a:t>діамагнетиків</a:t>
            </a:r>
            <a:r>
              <a:rPr lang="ru-RU" dirty="0"/>
              <a:t> належать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молекул </a:t>
            </a:r>
            <a:r>
              <a:rPr lang="ru-RU" dirty="0" err="1"/>
              <a:t>яких</a:t>
            </a:r>
            <a:r>
              <a:rPr lang="ru-RU" dirty="0"/>
              <a:t>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 </a:t>
            </a:r>
            <a:r>
              <a:rPr lang="ru-RU" dirty="0" err="1"/>
              <a:t>дорівнюють</a:t>
            </a:r>
            <a:r>
              <a:rPr lang="ru-RU" dirty="0"/>
              <a:t> нулю. </a:t>
            </a:r>
            <a:r>
              <a:rPr lang="ru-RU" dirty="0" err="1"/>
              <a:t>Діамагнетиками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інертні</a:t>
            </a:r>
            <a:r>
              <a:rPr lang="ru-RU" dirty="0"/>
              <a:t> гази,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(</a:t>
            </a:r>
            <a:r>
              <a:rPr lang="ru-RU" dirty="0" err="1"/>
              <a:t>вісмут</a:t>
            </a:r>
            <a:r>
              <a:rPr lang="ru-RU" dirty="0"/>
              <a:t>, цинк, золото, </a:t>
            </a:r>
            <a:r>
              <a:rPr lang="ru-RU" dirty="0" err="1"/>
              <a:t>мідь</a:t>
            </a:r>
            <a:r>
              <a:rPr lang="ru-RU" dirty="0"/>
              <a:t>, </a:t>
            </a:r>
            <a:r>
              <a:rPr lang="ru-RU" dirty="0" err="1"/>
              <a:t>срібло</a:t>
            </a:r>
            <a:r>
              <a:rPr lang="ru-RU" dirty="0"/>
              <a:t>, ртуть та </a:t>
            </a:r>
            <a:r>
              <a:rPr lang="ru-RU" dirty="0" err="1"/>
              <a:t>ін</a:t>
            </a:r>
            <a:r>
              <a:rPr lang="ru-RU" dirty="0"/>
              <a:t>.), смоли, вода,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речовинах</a:t>
            </a:r>
            <a:r>
              <a:rPr lang="ru-RU" dirty="0"/>
              <a:t> </a:t>
            </a:r>
            <a:r>
              <a:rPr lang="ru-RU" dirty="0" err="1"/>
              <a:t>орбітальні</a:t>
            </a:r>
            <a:r>
              <a:rPr lang="ru-RU" dirty="0"/>
              <a:t> </a:t>
            </a: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атома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взаємно</a:t>
            </a:r>
            <a:r>
              <a:rPr lang="ru-RU" dirty="0"/>
              <a:t> </a:t>
            </a:r>
            <a:r>
              <a:rPr lang="ru-RU" dirty="0" err="1"/>
              <a:t>компенсують</a:t>
            </a:r>
            <a:r>
              <a:rPr lang="ru-RU" dirty="0"/>
              <a:t> один одного.</a:t>
            </a:r>
          </a:p>
          <a:p>
            <a:r>
              <a:rPr lang="ru-RU" dirty="0"/>
              <a:t>При </a:t>
            </a:r>
            <a:r>
              <a:rPr lang="ru-RU" dirty="0" err="1"/>
              <a:t>внесенні</a:t>
            </a:r>
            <a:r>
              <a:rPr lang="ru-RU" dirty="0"/>
              <a:t> </a:t>
            </a:r>
            <a:r>
              <a:rPr lang="ru-RU" dirty="0" err="1"/>
              <a:t>діамагнітної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у </a:t>
            </a:r>
            <a:r>
              <a:rPr lang="ru-RU" dirty="0" err="1"/>
              <a:t>магнітне</a:t>
            </a:r>
            <a:r>
              <a:rPr lang="ru-RU" dirty="0"/>
              <a:t> поле в кожному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магнітний</a:t>
            </a:r>
            <a:r>
              <a:rPr lang="ru-RU" dirty="0"/>
              <a:t> момент </a:t>
            </a:r>
            <a:r>
              <a:rPr lang="en-US" baseline="-25000" dirty="0"/>
              <a:t>m</a:t>
            </a:r>
            <a:r>
              <a:rPr lang="ru-RU" baseline="-25000" dirty="0" err="1"/>
              <a:t>і</a:t>
            </a:r>
            <a:r>
              <a:rPr lang="ru-RU" dirty="0"/>
              <a:t>, </a:t>
            </a:r>
            <a:r>
              <a:rPr lang="ru-RU" dirty="0" err="1"/>
              <a:t>напрямлений</a:t>
            </a:r>
            <a:r>
              <a:rPr lang="ru-RU" dirty="0"/>
              <a:t> </a:t>
            </a:r>
            <a:r>
              <a:rPr lang="ru-RU" dirty="0" err="1"/>
              <a:t>протилежно</a:t>
            </a:r>
            <a:r>
              <a:rPr lang="ru-RU" dirty="0"/>
              <a:t> вектору </a:t>
            </a:r>
            <a:r>
              <a:rPr lang="ru-RU" dirty="0" err="1"/>
              <a:t>напруженості</a:t>
            </a:r>
            <a:r>
              <a:rPr lang="ru-RU" dirty="0"/>
              <a:t> - </a:t>
            </a:r>
            <a:r>
              <a:rPr lang="ru-RU" dirty="0" err="1"/>
              <a:t>магнітного</a:t>
            </a:r>
            <a:r>
              <a:rPr lang="ru-RU" dirty="0"/>
              <a:t> поля.</a:t>
            </a:r>
          </a:p>
          <a:p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сприйнятливості</a:t>
            </a:r>
            <a:r>
              <a:rPr lang="ru-RU" dirty="0"/>
              <a:t> </a:t>
            </a:r>
            <a:r>
              <a:rPr lang="ru-RU" dirty="0" err="1"/>
              <a:t>діамагнетиків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мале</a:t>
            </a:r>
            <a:r>
              <a:rPr lang="ru-RU" dirty="0"/>
              <a:t> (порядку 10</a:t>
            </a:r>
            <a:r>
              <a:rPr lang="ru-RU" baseline="30000" dirty="0"/>
              <a:t>-6</a:t>
            </a:r>
            <a:r>
              <a:rPr lang="ru-RU" dirty="0"/>
              <a:t>). Тому </a:t>
            </a:r>
            <a:r>
              <a:rPr lang="ru-RU" dirty="0" err="1"/>
              <a:t>діамагнітний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незначний</a:t>
            </a:r>
            <a:r>
              <a:rPr lang="ru-RU" dirty="0"/>
              <a:t>. </a:t>
            </a:r>
            <a:r>
              <a:rPr lang="ru-RU" dirty="0" err="1"/>
              <a:t>Істотно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без </a:t>
            </a:r>
            <a:r>
              <a:rPr lang="ru-RU" dirty="0" err="1"/>
              <a:t>винятку</a:t>
            </a:r>
            <a:r>
              <a:rPr lang="ru-RU" dirty="0"/>
              <a:t> </a:t>
            </a:r>
            <a:r>
              <a:rPr lang="ru-RU" dirty="0" err="1"/>
              <a:t>речовинах</a:t>
            </a:r>
            <a:r>
              <a:rPr lang="ru-RU" dirty="0"/>
              <a:t>, </a:t>
            </a:r>
            <a:r>
              <a:rPr lang="ru-RU" dirty="0" err="1"/>
              <a:t>внесених</a:t>
            </a:r>
            <a:r>
              <a:rPr lang="ru-RU" dirty="0"/>
              <a:t> у </a:t>
            </a:r>
            <a:r>
              <a:rPr lang="ru-RU" dirty="0" err="1"/>
              <a:t>магнітне</a:t>
            </a:r>
            <a:r>
              <a:rPr lang="ru-RU" dirty="0"/>
              <a:t> поле. </a:t>
            </a:r>
            <a:r>
              <a:rPr lang="ru-RU" dirty="0" err="1"/>
              <a:t>Проте</a:t>
            </a:r>
            <a:r>
              <a:rPr lang="ru-RU" dirty="0"/>
              <a:t> в пара-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феромагнетиках</a:t>
            </a:r>
            <a:r>
              <a:rPr lang="ru-RU" dirty="0"/>
              <a:t> </a:t>
            </a:r>
            <a:r>
              <a:rPr lang="ru-RU" dirty="0" err="1"/>
              <a:t>діамагнітний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непомітний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_____________174x2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500570"/>
            <a:ext cx="1657350" cy="21050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4862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Парамагнетики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214422"/>
            <a:ext cx="8858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векторна</a:t>
            </a:r>
            <a:r>
              <a:rPr lang="ru-RU" dirty="0"/>
              <a:t> сума </a:t>
            </a:r>
            <a:r>
              <a:rPr lang="ru-RU" dirty="0" err="1"/>
              <a:t>орбітальних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моментів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атома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) не </a:t>
            </a:r>
            <a:r>
              <a:rPr lang="ru-RU" dirty="0" err="1"/>
              <a:t>дорівнює</a:t>
            </a:r>
            <a:r>
              <a:rPr lang="ru-RU" dirty="0"/>
              <a:t> нулю, то атом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магнітний</a:t>
            </a:r>
            <a:r>
              <a:rPr lang="ru-RU" dirty="0"/>
              <a:t> момент </a:t>
            </a:r>
            <a:r>
              <a:rPr lang="en-US" baseline="-25000" dirty="0"/>
              <a:t>m</a:t>
            </a:r>
            <a:r>
              <a:rPr lang="en-US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 (</a:t>
            </a:r>
            <a:r>
              <a:rPr lang="ru-RU" dirty="0" err="1"/>
              <a:t>молекули</a:t>
            </a:r>
            <a:r>
              <a:rPr lang="ru-RU" dirty="0"/>
              <a:t>)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парамагнітними</a:t>
            </a:r>
            <a:r>
              <a:rPr lang="ru-RU" dirty="0"/>
              <a:t>, а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 </a:t>
            </a:r>
            <a:r>
              <a:rPr lang="ru-RU" dirty="0" err="1"/>
              <a:t>складаються</a:t>
            </a:r>
            <a:r>
              <a:rPr lang="ru-RU" dirty="0"/>
              <a:t>, — парамагнетиками. До </a:t>
            </a:r>
            <a:r>
              <a:rPr lang="ru-RU" dirty="0" err="1"/>
              <a:t>парамагнетиків</a:t>
            </a:r>
            <a:r>
              <a:rPr lang="ru-RU" dirty="0"/>
              <a:t> належать: </a:t>
            </a:r>
            <a:r>
              <a:rPr lang="ru-RU" dirty="0" err="1"/>
              <a:t>кисень</a:t>
            </a:r>
            <a:r>
              <a:rPr lang="ru-RU" dirty="0"/>
              <a:t>, оксид азоту, </a:t>
            </a:r>
            <a:r>
              <a:rPr lang="ru-RU" dirty="0" err="1"/>
              <a:t>алюміній</a:t>
            </a:r>
            <a:r>
              <a:rPr lang="ru-RU" dirty="0"/>
              <a:t>, платина, </a:t>
            </a:r>
            <a:r>
              <a:rPr lang="ru-RU" dirty="0" err="1"/>
              <a:t>рідкісноземельні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лужні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лужноземельні</a:t>
            </a:r>
            <a:r>
              <a:rPr lang="ru-RU" dirty="0"/>
              <a:t> метали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намагнічування</a:t>
            </a:r>
            <a:r>
              <a:rPr lang="ru-RU" dirty="0"/>
              <a:t> парамагнетика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упорядкуванні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моментів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молекул)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поля, в </a:t>
            </a:r>
            <a:r>
              <a:rPr lang="ru-RU" dirty="0" err="1"/>
              <a:t>подоланні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теплового </a:t>
            </a:r>
            <a:r>
              <a:rPr lang="ru-RU" dirty="0" err="1"/>
              <a:t>руху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поля, </a:t>
            </a:r>
            <a:r>
              <a:rPr lang="ru-RU" dirty="0" err="1"/>
              <a:t>хаотичний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моментів</a:t>
            </a:r>
            <a:r>
              <a:rPr lang="ru-RU" dirty="0"/>
              <a:t>. </a:t>
            </a:r>
            <a:r>
              <a:rPr lang="ru-RU" dirty="0" err="1"/>
              <a:t>Магнітний</a:t>
            </a:r>
            <a:r>
              <a:rPr lang="ru-RU" dirty="0"/>
              <a:t> момент </a:t>
            </a:r>
            <a:r>
              <a:rPr lang="ru-RU" dirty="0" err="1"/>
              <a:t>окремого</a:t>
            </a:r>
            <a:r>
              <a:rPr lang="ru-RU" dirty="0"/>
              <a:t> атома </a:t>
            </a:r>
            <a:r>
              <a:rPr lang="en-US" dirty="0"/>
              <a:t>P</a:t>
            </a:r>
            <a:r>
              <a:rPr lang="en-US" baseline="-25000" dirty="0"/>
              <a:t>m</a:t>
            </a:r>
            <a:r>
              <a:rPr lang="ru-RU" baseline="-25000" dirty="0" err="1"/>
              <a:t>і</a:t>
            </a:r>
            <a:r>
              <a:rPr lang="ru-RU" dirty="0"/>
              <a:t> 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порядку 10</a:t>
            </a:r>
            <a:r>
              <a:rPr lang="ru-RU" baseline="30000" dirty="0"/>
              <a:t>-23</a:t>
            </a:r>
            <a:r>
              <a:rPr lang="ru-RU" dirty="0"/>
              <a:t> Дж/Тл (10</a:t>
            </a:r>
            <a:r>
              <a:rPr lang="ru-RU" baseline="30000" dirty="0"/>
              <a:t>-20</a:t>
            </a:r>
            <a:r>
              <a:rPr lang="ru-RU" dirty="0"/>
              <a:t> </a:t>
            </a:r>
            <a:r>
              <a:rPr lang="ru-RU" dirty="0" err="1"/>
              <a:t>ерг</a:t>
            </a:r>
            <a:r>
              <a:rPr lang="ru-RU" dirty="0"/>
              <a:t>/</a:t>
            </a:r>
            <a:r>
              <a:rPr lang="ru-RU" dirty="0" err="1"/>
              <a:t>Гс</a:t>
            </a:r>
            <a:r>
              <a:rPr lang="ru-RU" dirty="0"/>
              <a:t>),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сукупна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моментів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об’єму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приводить до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намагнічування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діамагнітний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У </a:t>
            </a:r>
            <a:r>
              <a:rPr lang="ru-RU" dirty="0" err="1"/>
              <a:t>парамагнітному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магнітне</a:t>
            </a:r>
            <a:r>
              <a:rPr lang="ru-RU" dirty="0"/>
              <a:t> поле, </a:t>
            </a:r>
            <a:r>
              <a:rPr lang="ru-RU" dirty="0" err="1"/>
              <a:t>напрямлене</a:t>
            </a:r>
            <a:r>
              <a:rPr lang="ru-RU" dirty="0"/>
              <a:t> в той </a:t>
            </a:r>
            <a:r>
              <a:rPr lang="ru-RU" dirty="0" err="1"/>
              <a:t>самий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магнітне</a:t>
            </a:r>
            <a:r>
              <a:rPr lang="ru-RU" dirty="0"/>
              <a:t> поле.</a:t>
            </a:r>
          </a:p>
        </p:txBody>
      </p:sp>
      <p:pic>
        <p:nvPicPr>
          <p:cNvPr id="4" name="Рисунок 3" descr="image7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000636"/>
            <a:ext cx="3604260" cy="350520"/>
          </a:xfrm>
          <a:prstGeom prst="rect">
            <a:avLst/>
          </a:prstGeom>
        </p:spPr>
      </p:pic>
      <p:pic>
        <p:nvPicPr>
          <p:cNvPr id="5" name="Рисунок 4" descr="image7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5000636"/>
            <a:ext cx="2214578" cy="365760"/>
          </a:xfrm>
          <a:prstGeom prst="rect">
            <a:avLst/>
          </a:prstGeom>
        </p:spPr>
      </p:pic>
      <p:pic>
        <p:nvPicPr>
          <p:cNvPr id="7" name="Рисунок 6" descr="paramagnetik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599432"/>
            <a:ext cx="2286000" cy="22585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52"/>
            <a:ext cx="4964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Феромагнетики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214422"/>
            <a:ext cx="8929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Феромагнітними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— </a:t>
            </a:r>
            <a:r>
              <a:rPr lang="ru-RU" dirty="0" err="1"/>
              <a:t>феромагнетиками</a:t>
            </a:r>
            <a:r>
              <a:rPr lang="ru-RU" dirty="0"/>
              <a:t> —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внутрішнє</a:t>
            </a:r>
            <a:r>
              <a:rPr lang="ru-RU" dirty="0"/>
              <a:t> (</a:t>
            </a:r>
            <a:r>
              <a:rPr lang="ru-RU" dirty="0" err="1"/>
              <a:t>власне</a:t>
            </a:r>
            <a:r>
              <a:rPr lang="ru-RU" dirty="0"/>
              <a:t>) </a:t>
            </a:r>
            <a:r>
              <a:rPr lang="ru-RU" dirty="0" err="1"/>
              <a:t>магнітне</a:t>
            </a:r>
            <a:r>
              <a:rPr lang="ru-RU" dirty="0"/>
              <a:t> поле </a:t>
            </a:r>
            <a:r>
              <a:rPr lang="ru-RU" dirty="0" err="1"/>
              <a:t>може</a:t>
            </a:r>
            <a:r>
              <a:rPr lang="ru-RU" dirty="0"/>
              <a:t> в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магнітне</a:t>
            </a:r>
            <a:r>
              <a:rPr lang="ru-RU" dirty="0"/>
              <a:t> поле,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спричинило</a:t>
            </a:r>
            <a:r>
              <a:rPr lang="ru-RU" dirty="0"/>
              <a:t>. До </a:t>
            </a:r>
            <a:r>
              <a:rPr lang="ru-RU" dirty="0" err="1"/>
              <a:t>феромагнетиків</a:t>
            </a:r>
            <a:r>
              <a:rPr lang="ru-RU" dirty="0"/>
              <a:t> належать </a:t>
            </a:r>
            <a:r>
              <a:rPr lang="ru-RU" dirty="0" err="1"/>
              <a:t>залізо</a:t>
            </a:r>
            <a:r>
              <a:rPr lang="ru-RU" dirty="0"/>
              <a:t>, </a:t>
            </a:r>
            <a:r>
              <a:rPr lang="ru-RU" dirty="0" err="1"/>
              <a:t>нікель</a:t>
            </a:r>
            <a:r>
              <a:rPr lang="ru-RU" dirty="0"/>
              <a:t>, кобальт </a:t>
            </a:r>
            <a:r>
              <a:rPr lang="ru-RU" dirty="0" err="1"/>
              <a:t>і</a:t>
            </a:r>
            <a:r>
              <a:rPr lang="ru-RU" dirty="0"/>
              <a:t> ряд </a:t>
            </a:r>
            <a:r>
              <a:rPr lang="ru-RU" dirty="0" err="1"/>
              <a:t>сплавів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феромагнетизм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кристалічному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перелічених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</a:t>
            </a:r>
          </a:p>
        </p:txBody>
      </p:sp>
      <p:pic>
        <p:nvPicPr>
          <p:cNvPr id="5" name="Рисунок 4" descr="image7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428868"/>
            <a:ext cx="2110740" cy="2004060"/>
          </a:xfrm>
          <a:prstGeom prst="rect">
            <a:avLst/>
          </a:prstGeom>
        </p:spPr>
      </p:pic>
      <p:pic>
        <p:nvPicPr>
          <p:cNvPr id="6" name="Рисунок 5" descr="image7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500570"/>
            <a:ext cx="2065020" cy="2000264"/>
          </a:xfrm>
          <a:prstGeom prst="rect">
            <a:avLst/>
          </a:prstGeom>
        </p:spPr>
      </p:pic>
      <p:pic>
        <p:nvPicPr>
          <p:cNvPr id="7" name="Рисунок 6" descr="image7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500306"/>
            <a:ext cx="400812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4429132"/>
            <a:ext cx="5429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феромагнетиків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 </a:t>
            </a:r>
            <a:r>
              <a:rPr lang="el-GR" dirty="0"/>
              <a:t>μ </a:t>
            </a:r>
            <a:r>
              <a:rPr lang="ru-RU" dirty="0" err="1"/>
              <a:t>від</a:t>
            </a:r>
            <a:r>
              <a:rPr lang="ru-RU" dirty="0"/>
              <a:t> Н.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магнітна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 </a:t>
            </a:r>
            <a:r>
              <a:rPr lang="el-GR" dirty="0"/>
              <a:t>μ </a:t>
            </a:r>
            <a:r>
              <a:rPr lang="ru-RU" dirty="0" err="1"/>
              <a:t>феромагнетика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Н, </a:t>
            </a:r>
            <a:r>
              <a:rPr lang="ru-RU" dirty="0" err="1"/>
              <a:t>досягає</a:t>
            </a:r>
            <a:r>
              <a:rPr lang="ru-RU" dirty="0"/>
              <a:t> максимуму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спадає</a:t>
            </a:r>
            <a:r>
              <a:rPr lang="ru-RU" dirty="0"/>
              <a:t>, </a:t>
            </a:r>
            <a:r>
              <a:rPr lang="ru-RU" dirty="0" err="1"/>
              <a:t>наближаючись</a:t>
            </a:r>
            <a:r>
              <a:rPr lang="ru-RU" dirty="0"/>
              <a:t> до </a:t>
            </a:r>
            <a:r>
              <a:rPr lang="ru-RU" dirty="0" err="1"/>
              <a:t>одиниці</a:t>
            </a:r>
            <a:r>
              <a:rPr lang="ru-RU" dirty="0"/>
              <a:t> при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намагнічувальних</a:t>
            </a:r>
            <a:r>
              <a:rPr lang="ru-RU" dirty="0"/>
              <a:t> полях (рис. 9.11). </a:t>
            </a:r>
            <a:r>
              <a:rPr lang="ru-RU" dirty="0" err="1"/>
              <a:t>Це</a:t>
            </a:r>
            <a:r>
              <a:rPr lang="ru-RU" dirty="0"/>
              <a:t> легко </a:t>
            </a:r>
            <a:r>
              <a:rPr lang="ru-RU" dirty="0" err="1"/>
              <a:t>пояснити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endParaRPr lang="ru-RU" dirty="0"/>
          </a:p>
        </p:txBody>
      </p:sp>
      <p:pic>
        <p:nvPicPr>
          <p:cNvPr id="9" name="Рисунок 8" descr="image7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6143644"/>
            <a:ext cx="1592580" cy="365760"/>
          </a:xfrm>
          <a:prstGeom prst="rect">
            <a:avLst/>
          </a:prstGeom>
        </p:spPr>
      </p:pic>
      <p:pic>
        <p:nvPicPr>
          <p:cNvPr id="10" name="Рисунок 9" descr="ipad-2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2132" y="2500306"/>
            <a:ext cx="3251204" cy="18288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328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</dc:creator>
  <cp:lastModifiedBy>O</cp:lastModifiedBy>
  <cp:revision>3</cp:revision>
  <dcterms:created xsi:type="dcterms:W3CDTF">2013-11-30T13:59:03Z</dcterms:created>
  <dcterms:modified xsi:type="dcterms:W3CDTF">2013-11-30T14:28:44Z</dcterms:modified>
</cp:coreProperties>
</file>