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66" r:id="rId2"/>
    <p:sldId id="257" r:id="rId3"/>
    <p:sldId id="275" r:id="rId4"/>
    <p:sldId id="267" r:id="rId5"/>
    <p:sldId id="269" r:id="rId6"/>
    <p:sldId id="274" r:id="rId7"/>
    <p:sldId id="272" r:id="rId8"/>
    <p:sldId id="270" r:id="rId9"/>
    <p:sldId id="271" r:id="rId10"/>
    <p:sldId id="268" r:id="rId11"/>
    <p:sldId id="273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97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29.01.2015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Прямоугольник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56" name="Прямоугольник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Прямоугольник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Прямоугольник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Прямоугольник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олилиния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Полилиния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Полилиния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Полилиния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Полилиния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Полилиния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Полилиния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Полилиния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Полилиния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Полилиния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Полилиния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Полилиния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Полилиния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Полилиния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Прямоугольник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Прямоугольник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Прямоугольник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Группа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grpSp>
        <p:nvGrpSpPr>
          <p:cNvPr id="14" name="Группа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Прямая соединительная линия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Группа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Прямая соединительная линия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Прямоугольник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29.01.2015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Електронно</a:t>
            </a:r>
            <a:r>
              <a:rPr lang="ru-RU" dirty="0" smtClean="0"/>
              <a:t> </a:t>
            </a:r>
            <a:r>
              <a:rPr lang="ru-RU" dirty="0" err="1" smtClean="0"/>
              <a:t>променева</a:t>
            </a:r>
            <a:r>
              <a:rPr lang="ru-RU" dirty="0" smtClean="0"/>
              <a:t> трубка</a:t>
            </a:r>
            <a:endParaRPr lang="ru-RU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pp.vk.me/c624530/v624530237/1c586/PgIf5mLAH4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7865626" cy="4863410"/>
          </a:xfrm>
        </p:spPr>
        <p:txBody>
          <a:bodyPr>
            <a:normAutofit fontScale="77500" lnSpcReduction="20000"/>
          </a:bodyPr>
          <a:lstStyle/>
          <a:p>
            <a:r>
              <a:rPr lang="ru-RU" sz="2800" dirty="0" err="1" smtClean="0"/>
              <a:t>Під</a:t>
            </a:r>
            <a:r>
              <a:rPr lang="ru-RU" sz="2800" dirty="0" smtClean="0"/>
              <a:t> </a:t>
            </a:r>
            <a:r>
              <a:rPr lang="ru-RU" sz="2800" dirty="0" err="1" smtClean="0"/>
              <a:t>дією</a:t>
            </a:r>
            <a:r>
              <a:rPr lang="ru-RU" sz="2800" dirty="0" smtClean="0"/>
              <a:t> фото- </a:t>
            </a:r>
            <a:r>
              <a:rPr lang="ru-RU" sz="2800" dirty="0" err="1" smtClean="0"/>
              <a:t>або</a:t>
            </a:r>
            <a:r>
              <a:rPr lang="ru-RU" sz="2800" dirty="0" smtClean="0"/>
              <a:t> </a:t>
            </a:r>
            <a:r>
              <a:rPr lang="ru-RU" sz="2800" dirty="0" err="1" smtClean="0"/>
              <a:t>термоемісії</a:t>
            </a:r>
            <a:r>
              <a:rPr lang="ru-RU" sz="2800" dirty="0" smtClean="0"/>
              <a:t> </a:t>
            </a:r>
            <a:r>
              <a:rPr lang="ru-RU" sz="2800" dirty="0" err="1" smtClean="0"/>
              <a:t>з</a:t>
            </a:r>
            <a:r>
              <a:rPr lang="ru-RU" sz="2800" dirty="0" smtClean="0"/>
              <a:t> </a:t>
            </a:r>
            <a:r>
              <a:rPr lang="ru-RU" sz="2800" dirty="0" err="1" smtClean="0"/>
              <a:t>металу</a:t>
            </a:r>
            <a:r>
              <a:rPr lang="ru-RU" sz="2800" dirty="0" smtClean="0"/>
              <a:t> катода (тонка </a:t>
            </a:r>
            <a:r>
              <a:rPr lang="ru-RU" sz="2800" dirty="0" err="1" smtClean="0"/>
              <a:t>провідникова</a:t>
            </a:r>
            <a:r>
              <a:rPr lang="ru-RU" sz="2800" dirty="0" smtClean="0"/>
              <a:t> </a:t>
            </a:r>
            <a:r>
              <a:rPr lang="ru-RU" sz="2800" dirty="0" err="1" smtClean="0"/>
              <a:t>спіраль</a:t>
            </a:r>
            <a:r>
              <a:rPr lang="ru-RU" sz="2800" dirty="0" smtClean="0"/>
              <a:t>) </a:t>
            </a:r>
            <a:r>
              <a:rPr lang="ru-RU" sz="2800" dirty="0" err="1" smtClean="0"/>
              <a:t>вибиваються</a:t>
            </a:r>
            <a:r>
              <a:rPr lang="ru-RU" sz="2800" dirty="0" smtClean="0"/>
              <a:t> </a:t>
            </a:r>
            <a:r>
              <a:rPr lang="ru-RU" sz="2800" dirty="0" err="1" smtClean="0"/>
              <a:t>електрони</a:t>
            </a:r>
            <a:r>
              <a:rPr lang="ru-RU" sz="2800" dirty="0" smtClean="0"/>
              <a:t>. </a:t>
            </a:r>
            <a:r>
              <a:rPr lang="ru-RU" sz="2800" dirty="0" err="1" smtClean="0"/>
              <a:t>Оскільки</a:t>
            </a:r>
            <a:r>
              <a:rPr lang="ru-RU" sz="2800" dirty="0" smtClean="0"/>
              <a:t> </a:t>
            </a:r>
            <a:r>
              <a:rPr lang="ru-RU" sz="2800" dirty="0" err="1" smtClean="0"/>
              <a:t>між</a:t>
            </a:r>
            <a:r>
              <a:rPr lang="ru-RU" sz="2800" dirty="0" smtClean="0"/>
              <a:t> анодом та катодом </a:t>
            </a:r>
            <a:r>
              <a:rPr lang="ru-RU" sz="2800" dirty="0" err="1" smtClean="0"/>
              <a:t>підтримується</a:t>
            </a:r>
            <a:r>
              <a:rPr lang="ru-RU" sz="2800" dirty="0" smtClean="0"/>
              <a:t> </a:t>
            </a:r>
            <a:r>
              <a:rPr lang="ru-RU" sz="2800" dirty="0" err="1" smtClean="0"/>
              <a:t>напруга</a:t>
            </a:r>
            <a:r>
              <a:rPr lang="ru-RU" sz="2800" dirty="0" smtClean="0"/>
              <a:t> у </a:t>
            </a:r>
            <a:r>
              <a:rPr lang="ru-RU" sz="2800" dirty="0" err="1" smtClean="0"/>
              <a:t>декілька</a:t>
            </a:r>
            <a:r>
              <a:rPr lang="ru-RU" sz="2800" dirty="0" smtClean="0"/>
              <a:t> </a:t>
            </a:r>
            <a:r>
              <a:rPr lang="ru-RU" sz="2800" dirty="0" err="1" smtClean="0"/>
              <a:t>кіловольт</a:t>
            </a:r>
            <a:r>
              <a:rPr lang="ru-RU" sz="2800" dirty="0" smtClean="0"/>
              <a:t>, то </a:t>
            </a:r>
            <a:r>
              <a:rPr lang="ru-RU" sz="2800" dirty="0" err="1" smtClean="0"/>
              <a:t>ці</a:t>
            </a:r>
            <a:r>
              <a:rPr lang="ru-RU" sz="2800" dirty="0" smtClean="0"/>
              <a:t> </a:t>
            </a:r>
            <a:r>
              <a:rPr lang="ru-RU" sz="2800" dirty="0" err="1" smtClean="0"/>
              <a:t>електрони</a:t>
            </a:r>
            <a:r>
              <a:rPr lang="ru-RU" sz="2800" dirty="0" smtClean="0"/>
              <a:t>, </a:t>
            </a:r>
            <a:r>
              <a:rPr lang="ru-RU" sz="2800" dirty="0" err="1" smtClean="0"/>
              <a:t>вирівнюючись</a:t>
            </a:r>
            <a:r>
              <a:rPr lang="ru-RU" sz="2800" dirty="0" smtClean="0"/>
              <a:t> </a:t>
            </a:r>
            <a:r>
              <a:rPr lang="ru-RU" sz="2800" dirty="0" err="1" smtClean="0"/>
              <a:t>циліндром</a:t>
            </a:r>
            <a:r>
              <a:rPr lang="ru-RU" sz="2800" dirty="0" smtClean="0"/>
              <a:t>, </a:t>
            </a:r>
            <a:r>
              <a:rPr lang="ru-RU" sz="2800" dirty="0" err="1" smtClean="0"/>
              <a:t>рухаються</a:t>
            </a:r>
            <a:r>
              <a:rPr lang="ru-RU" sz="2800" dirty="0" smtClean="0"/>
              <a:t> у </a:t>
            </a:r>
            <a:r>
              <a:rPr lang="ru-RU" sz="2800" dirty="0" err="1" smtClean="0"/>
              <a:t>напрямку</a:t>
            </a:r>
            <a:r>
              <a:rPr lang="ru-RU" sz="2800" dirty="0" smtClean="0"/>
              <a:t> аноду (</a:t>
            </a:r>
            <a:r>
              <a:rPr lang="ru-RU" sz="2800" dirty="0" err="1" smtClean="0"/>
              <a:t>пустотілий</a:t>
            </a:r>
            <a:r>
              <a:rPr lang="ru-RU" sz="2800" dirty="0" smtClean="0"/>
              <a:t> </a:t>
            </a:r>
            <a:r>
              <a:rPr lang="ru-RU" sz="2800" dirty="0" err="1" smtClean="0"/>
              <a:t>циліндр</a:t>
            </a:r>
            <a:r>
              <a:rPr lang="ru-RU" sz="2800" dirty="0" smtClean="0"/>
              <a:t>). </a:t>
            </a:r>
            <a:r>
              <a:rPr lang="ru-RU" sz="2800" dirty="0" err="1" smtClean="0"/>
              <a:t>Пролітаючи</a:t>
            </a:r>
            <a:r>
              <a:rPr lang="ru-RU" sz="2800" dirty="0" smtClean="0"/>
              <a:t> </a:t>
            </a:r>
            <a:r>
              <a:rPr lang="ru-RU" sz="2800" dirty="0" err="1" smtClean="0"/>
              <a:t>крізь</a:t>
            </a:r>
            <a:r>
              <a:rPr lang="ru-RU" sz="2800" dirty="0" smtClean="0"/>
              <a:t> анод </a:t>
            </a:r>
            <a:r>
              <a:rPr lang="ru-RU" sz="2800" dirty="0" err="1" smtClean="0"/>
              <a:t>електрони</a:t>
            </a:r>
            <a:r>
              <a:rPr lang="ru-RU" sz="2800" dirty="0" smtClean="0"/>
              <a:t> </a:t>
            </a:r>
            <a:r>
              <a:rPr lang="ru-RU" sz="2800" dirty="0" err="1" smtClean="0"/>
              <a:t>потрапляють</a:t>
            </a:r>
            <a:r>
              <a:rPr lang="ru-RU" sz="2800" dirty="0" smtClean="0"/>
              <a:t> до </a:t>
            </a:r>
            <a:r>
              <a:rPr lang="ru-RU" sz="2800" dirty="0" err="1" smtClean="0"/>
              <a:t>регуляторів</a:t>
            </a:r>
            <a:r>
              <a:rPr lang="ru-RU" sz="2800" dirty="0" smtClean="0"/>
              <a:t> </a:t>
            </a:r>
            <a:r>
              <a:rPr lang="ru-RU" sz="2800" dirty="0" err="1" smtClean="0"/>
              <a:t>площини</a:t>
            </a:r>
            <a:r>
              <a:rPr lang="ru-RU" sz="2800" dirty="0" smtClean="0"/>
              <a:t>. </a:t>
            </a:r>
            <a:r>
              <a:rPr lang="ru-RU" sz="2800" dirty="0" err="1" smtClean="0"/>
              <a:t>Кожен</a:t>
            </a:r>
            <a:r>
              <a:rPr lang="ru-RU" sz="2800" dirty="0" smtClean="0"/>
              <a:t> регулятор — </a:t>
            </a:r>
            <a:r>
              <a:rPr lang="ru-RU" sz="2800" dirty="0" err="1" smtClean="0"/>
              <a:t>це</a:t>
            </a:r>
            <a:r>
              <a:rPr lang="ru-RU" sz="2800" dirty="0" smtClean="0"/>
              <a:t> </a:t>
            </a:r>
            <a:r>
              <a:rPr lang="ru-RU" sz="2800" dirty="0" err="1" smtClean="0"/>
              <a:t>дві</a:t>
            </a:r>
            <a:r>
              <a:rPr lang="ru-RU" sz="2800" dirty="0" smtClean="0"/>
              <a:t> </a:t>
            </a:r>
            <a:r>
              <a:rPr lang="ru-RU" sz="2800" dirty="0" err="1" smtClean="0"/>
              <a:t>металеві</a:t>
            </a:r>
            <a:r>
              <a:rPr lang="ru-RU" sz="2800" dirty="0" smtClean="0"/>
              <a:t> </a:t>
            </a:r>
            <a:r>
              <a:rPr lang="ru-RU" sz="2800" dirty="0" err="1" smtClean="0"/>
              <a:t>пластини</a:t>
            </a:r>
            <a:r>
              <a:rPr lang="ru-RU" sz="2800" dirty="0" smtClean="0"/>
              <a:t>, </a:t>
            </a:r>
            <a:r>
              <a:rPr lang="ru-RU" sz="2800" dirty="0" err="1" smtClean="0"/>
              <a:t>різнойменно</a:t>
            </a:r>
            <a:r>
              <a:rPr lang="ru-RU" sz="2800" dirty="0" smtClean="0"/>
              <a:t> </a:t>
            </a:r>
            <a:r>
              <a:rPr lang="ru-RU" sz="2800" dirty="0" err="1" smtClean="0"/>
              <a:t>заряджені</a:t>
            </a:r>
            <a:r>
              <a:rPr lang="ru-RU" sz="2800" dirty="0" smtClean="0"/>
              <a:t>. </a:t>
            </a:r>
            <a:r>
              <a:rPr lang="ru-RU" sz="2800" dirty="0" err="1" smtClean="0"/>
              <a:t>Якщо</a:t>
            </a:r>
            <a:r>
              <a:rPr lang="ru-RU" sz="2800" dirty="0" smtClean="0"/>
              <a:t> </a:t>
            </a:r>
            <a:r>
              <a:rPr lang="ru-RU" sz="2800" dirty="0" err="1" smtClean="0"/>
              <a:t>ліву</a:t>
            </a:r>
            <a:r>
              <a:rPr lang="ru-RU" sz="2800" dirty="0" smtClean="0"/>
              <a:t> пластину </a:t>
            </a:r>
            <a:r>
              <a:rPr lang="ru-RU" sz="2800" dirty="0" err="1" smtClean="0"/>
              <a:t>зарядити</a:t>
            </a:r>
            <a:r>
              <a:rPr lang="ru-RU" sz="2800" dirty="0" smtClean="0"/>
              <a:t> негативно, а праву позитивно, то </a:t>
            </a:r>
            <a:r>
              <a:rPr lang="ru-RU" sz="2800" dirty="0" err="1" smtClean="0"/>
              <a:t>електрони</a:t>
            </a:r>
            <a:r>
              <a:rPr lang="ru-RU" sz="2800" dirty="0" smtClean="0"/>
              <a:t> </a:t>
            </a:r>
            <a:r>
              <a:rPr lang="ru-RU" sz="2800" dirty="0" err="1" smtClean="0"/>
              <a:t>проходячи</a:t>
            </a:r>
            <a:r>
              <a:rPr lang="ru-RU" sz="2800" dirty="0" smtClean="0"/>
              <a:t> </a:t>
            </a:r>
            <a:r>
              <a:rPr lang="ru-RU" sz="2800" dirty="0" err="1" smtClean="0"/>
              <a:t>крізь</a:t>
            </a:r>
            <a:r>
              <a:rPr lang="ru-RU" sz="2800" dirty="0" smtClean="0"/>
              <a:t> них </a:t>
            </a:r>
            <a:r>
              <a:rPr lang="ru-RU" sz="2800" dirty="0" err="1" smtClean="0"/>
              <a:t>будуть</a:t>
            </a:r>
            <a:r>
              <a:rPr lang="ru-RU" sz="2800" dirty="0" smtClean="0"/>
              <a:t> </a:t>
            </a:r>
            <a:r>
              <a:rPr lang="ru-RU" sz="2800" dirty="0" err="1" smtClean="0"/>
              <a:t>відхилятися</a:t>
            </a:r>
            <a:r>
              <a:rPr lang="ru-RU" sz="2800" dirty="0" smtClean="0"/>
              <a:t> </a:t>
            </a:r>
            <a:r>
              <a:rPr lang="ru-RU" sz="2800" dirty="0" err="1" smtClean="0"/>
              <a:t>праворуч</a:t>
            </a:r>
            <a:r>
              <a:rPr lang="ru-RU" sz="2800" dirty="0" smtClean="0"/>
              <a:t>, </a:t>
            </a:r>
            <a:r>
              <a:rPr lang="ru-RU" sz="2800" dirty="0" err="1" smtClean="0"/>
              <a:t>і</a:t>
            </a:r>
            <a:r>
              <a:rPr lang="ru-RU" sz="2800" dirty="0" smtClean="0"/>
              <a:t> </a:t>
            </a:r>
            <a:r>
              <a:rPr lang="ru-RU" sz="2800" dirty="0" err="1" smtClean="0"/>
              <a:t>навпаки</a:t>
            </a:r>
            <a:r>
              <a:rPr lang="ru-RU" sz="2800" dirty="0" smtClean="0"/>
              <a:t>. </a:t>
            </a:r>
            <a:r>
              <a:rPr lang="ru-RU" sz="2800" dirty="0" err="1" smtClean="0"/>
              <a:t>Аналогічно</a:t>
            </a:r>
            <a:r>
              <a:rPr lang="ru-RU" sz="2800" dirty="0" smtClean="0"/>
              <a:t> </a:t>
            </a:r>
            <a:r>
              <a:rPr lang="ru-RU" sz="2800" dirty="0" err="1" smtClean="0"/>
              <a:t>діють</a:t>
            </a:r>
            <a:r>
              <a:rPr lang="ru-RU" sz="2800" dirty="0" smtClean="0"/>
              <a:t> </a:t>
            </a:r>
            <a:r>
              <a:rPr lang="ru-RU" sz="2800" dirty="0" err="1" smtClean="0"/>
              <a:t>і</a:t>
            </a:r>
            <a:r>
              <a:rPr lang="ru-RU" sz="2800" dirty="0" smtClean="0"/>
              <a:t> </a:t>
            </a:r>
            <a:r>
              <a:rPr lang="ru-RU" sz="2800" dirty="0" err="1" smtClean="0"/>
              <a:t>регулятори</a:t>
            </a:r>
            <a:r>
              <a:rPr lang="ru-RU" sz="2800" dirty="0" smtClean="0"/>
              <a:t> </a:t>
            </a:r>
            <a:r>
              <a:rPr lang="ru-RU" sz="2800" dirty="0" err="1" smtClean="0"/>
              <a:t>висоти</a:t>
            </a:r>
            <a:r>
              <a:rPr lang="ru-RU" sz="2800" dirty="0" smtClean="0"/>
              <a:t>. </a:t>
            </a:r>
            <a:r>
              <a:rPr lang="ru-RU" sz="2800" dirty="0" err="1" smtClean="0"/>
              <a:t>Якщо</a:t>
            </a:r>
            <a:r>
              <a:rPr lang="ru-RU" sz="2800" dirty="0" smtClean="0"/>
              <a:t> ж на </a:t>
            </a:r>
            <a:r>
              <a:rPr lang="ru-RU" sz="2800" dirty="0" err="1" smtClean="0"/>
              <a:t>ці</a:t>
            </a:r>
            <a:r>
              <a:rPr lang="ru-RU" sz="2800" dirty="0" smtClean="0"/>
              <a:t> </a:t>
            </a:r>
            <a:r>
              <a:rPr lang="ru-RU" sz="2800" dirty="0" err="1" smtClean="0"/>
              <a:t>пластини</a:t>
            </a:r>
            <a:r>
              <a:rPr lang="ru-RU" sz="2800" dirty="0" smtClean="0"/>
              <a:t> подати </a:t>
            </a:r>
            <a:r>
              <a:rPr lang="ru-RU" sz="2800" dirty="0" err="1" smtClean="0"/>
              <a:t>змінний</a:t>
            </a:r>
            <a:r>
              <a:rPr lang="ru-RU" sz="2800" dirty="0" smtClean="0"/>
              <a:t> струм, то </a:t>
            </a:r>
            <a:r>
              <a:rPr lang="ru-RU" sz="2800" dirty="0" err="1" smtClean="0"/>
              <a:t>можна</a:t>
            </a:r>
            <a:r>
              <a:rPr lang="ru-RU" sz="2800" dirty="0" smtClean="0"/>
              <a:t> буде </a:t>
            </a:r>
            <a:r>
              <a:rPr lang="ru-RU" sz="2800" dirty="0" err="1" smtClean="0"/>
              <a:t>контролювати</a:t>
            </a:r>
            <a:r>
              <a:rPr lang="ru-RU" sz="2800" dirty="0" smtClean="0"/>
              <a:t> </a:t>
            </a:r>
            <a:r>
              <a:rPr lang="ru-RU" sz="2800" dirty="0" err="1" smtClean="0"/>
              <a:t>потік</a:t>
            </a:r>
            <a:r>
              <a:rPr lang="ru-RU" sz="2800" dirty="0" smtClean="0"/>
              <a:t> </a:t>
            </a:r>
            <a:r>
              <a:rPr lang="ru-RU" sz="2800" dirty="0" err="1" smtClean="0"/>
              <a:t>електронів</a:t>
            </a:r>
            <a:r>
              <a:rPr lang="ru-RU" sz="2800" dirty="0" smtClean="0"/>
              <a:t> як у </a:t>
            </a:r>
            <a:r>
              <a:rPr lang="ru-RU" sz="2800" dirty="0" err="1" smtClean="0"/>
              <a:t>горизонтальній</a:t>
            </a:r>
            <a:r>
              <a:rPr lang="ru-RU" sz="2800" dirty="0" smtClean="0"/>
              <a:t>, так </a:t>
            </a:r>
            <a:r>
              <a:rPr lang="ru-RU" sz="2800" dirty="0" err="1" smtClean="0"/>
              <a:t>і</a:t>
            </a:r>
            <a:r>
              <a:rPr lang="ru-RU" sz="2800" dirty="0" smtClean="0"/>
              <a:t> </a:t>
            </a:r>
            <a:r>
              <a:rPr lang="ru-RU" sz="2800" dirty="0" err="1" smtClean="0"/>
              <a:t>вертикальній</a:t>
            </a:r>
            <a:r>
              <a:rPr lang="ru-RU" sz="2800" dirty="0" smtClean="0"/>
              <a:t> </a:t>
            </a:r>
            <a:r>
              <a:rPr lang="ru-RU" sz="2800" dirty="0" err="1" smtClean="0"/>
              <a:t>площинах</a:t>
            </a:r>
            <a:r>
              <a:rPr lang="ru-RU" sz="2800" dirty="0" smtClean="0"/>
              <a:t>. У </a:t>
            </a:r>
            <a:r>
              <a:rPr lang="ru-RU" sz="2800" dirty="0" err="1" smtClean="0"/>
              <a:t>кінці</a:t>
            </a:r>
            <a:r>
              <a:rPr lang="ru-RU" sz="2800" dirty="0" smtClean="0"/>
              <a:t> </a:t>
            </a:r>
            <a:r>
              <a:rPr lang="ru-RU" sz="2800" dirty="0" err="1" smtClean="0"/>
              <a:t>свого</a:t>
            </a:r>
            <a:r>
              <a:rPr lang="ru-RU" sz="2800" dirty="0" smtClean="0"/>
              <a:t> шляху </a:t>
            </a:r>
            <a:r>
              <a:rPr lang="ru-RU" sz="2800" dirty="0" err="1" smtClean="0"/>
              <a:t>потік</a:t>
            </a:r>
            <a:r>
              <a:rPr lang="ru-RU" sz="2800" dirty="0" smtClean="0"/>
              <a:t> </a:t>
            </a:r>
            <a:r>
              <a:rPr lang="ru-RU" sz="2800" dirty="0" err="1" smtClean="0"/>
              <a:t>електронів</a:t>
            </a:r>
            <a:r>
              <a:rPr lang="ru-RU" sz="2800" dirty="0" smtClean="0"/>
              <a:t> </a:t>
            </a:r>
            <a:r>
              <a:rPr lang="ru-RU" sz="2800" dirty="0" err="1" smtClean="0"/>
              <a:t>потрапляє</a:t>
            </a:r>
            <a:r>
              <a:rPr lang="ru-RU" sz="2800" dirty="0" smtClean="0"/>
              <a:t> на </a:t>
            </a:r>
            <a:r>
              <a:rPr lang="ru-RU" sz="2800" dirty="0" err="1" smtClean="0"/>
              <a:t>екран</a:t>
            </a:r>
            <a:r>
              <a:rPr lang="ru-RU" sz="2800" dirty="0" smtClean="0"/>
              <a:t>, де </a:t>
            </a:r>
            <a:r>
              <a:rPr lang="ru-RU" sz="2800" dirty="0" err="1" smtClean="0"/>
              <a:t>може</a:t>
            </a:r>
            <a:r>
              <a:rPr lang="ru-RU" sz="2800" dirty="0" smtClean="0"/>
              <a:t> </a:t>
            </a:r>
            <a:r>
              <a:rPr lang="ru-RU" sz="2800" dirty="0" err="1" smtClean="0"/>
              <a:t>викликати</a:t>
            </a:r>
            <a:r>
              <a:rPr lang="ru-RU" sz="2800" dirty="0" smtClean="0"/>
              <a:t> </a:t>
            </a:r>
            <a:r>
              <a:rPr lang="ru-RU" sz="2800" dirty="0" err="1" smtClean="0"/>
              <a:t>зображення</a:t>
            </a:r>
            <a:r>
              <a:rPr lang="ru-RU" sz="2800" dirty="0" smtClean="0"/>
              <a:t>.</a:t>
            </a:r>
            <a:br>
              <a:rPr lang="ru-RU" sz="2800" dirty="0" smtClean="0"/>
            </a:br>
            <a:r>
              <a:rPr lang="ru-RU" sz="2800" dirty="0" err="1" smtClean="0"/>
              <a:t>Дія</a:t>
            </a:r>
            <a:r>
              <a:rPr lang="ru-RU" sz="2800" dirty="0" smtClean="0"/>
              <a:t> ЕПТ</a:t>
            </a:r>
          </a:p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          Дія ЕПТ</a:t>
            </a:r>
            <a:endParaRPr lang="ru-RU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8015318" cy="5703018"/>
          </a:xfrm>
        </p:spPr>
        <p:txBody>
          <a:bodyPr/>
          <a:lstStyle/>
          <a:p>
            <a:r>
              <a:rPr lang="vi-VN" sz="3200" dirty="0" smtClean="0">
                <a:solidFill>
                  <a:schemeClr val="accent2"/>
                </a:solidFill>
              </a:rPr>
              <a:t>Електро́нно-промене́ва тру́бка</a:t>
            </a:r>
            <a:r>
              <a:rPr lang="vi-VN" sz="3200" dirty="0" smtClean="0"/>
              <a:t>, кінескоп електронний прилад, який має форму трубки, видовженої (часто з конічним розширенням) в напрямку осі електронного променя, що формується в ЕПТ. ЕПТ складається з електронно-оптичної системи, відхиляючої системи і флуоресцентного екрана або мішені.</a:t>
            </a:r>
            <a:br>
              <a:rPr lang="vi-VN" sz="3200" dirty="0" smtClean="0"/>
            </a:br>
            <a:r>
              <a:rPr lang="vi-VN" dirty="0" smtClean="0"/>
              <a:t/>
            </a:r>
            <a:br>
              <a:rPr lang="vi-VN" dirty="0" smtClean="0"/>
            </a:br>
            <a:endParaRPr lang="ru-RU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 descr="Электродинамика и оптика / Сайт учителя математики и физики Ананьевой Альбины Анатольевны / Портал образования ЧР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0"/>
            <a:ext cx="8786842" cy="6858000"/>
          </a:xfrm>
          <a:prstGeom prst="rect">
            <a:avLst/>
          </a:prstGeom>
          <a:noFill/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872442" cy="5274390"/>
          </a:xfrm>
        </p:spPr>
        <p:txBody>
          <a:bodyPr/>
          <a:lstStyle/>
          <a:p>
            <a:r>
              <a:rPr lang="ru-RU" sz="3200" b="1" dirty="0" err="1" smtClean="0">
                <a:solidFill>
                  <a:srgbClr val="FFFF00"/>
                </a:solidFill>
              </a:rPr>
              <a:t>Класифікація</a:t>
            </a:r>
            <a:r>
              <a:rPr lang="ru-RU" sz="3200" b="1" dirty="0" smtClean="0">
                <a:solidFill>
                  <a:srgbClr val="FFFF00"/>
                </a:solidFill>
              </a:rPr>
              <a:t> ЕПТ </a:t>
            </a:r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ru-RU" sz="3200" dirty="0" err="1" smtClean="0"/>
              <a:t>надзвичайно</a:t>
            </a:r>
            <a:r>
              <a:rPr lang="ru-RU" sz="3200" dirty="0" smtClean="0"/>
              <a:t> </a:t>
            </a:r>
            <a:r>
              <a:rPr lang="ru-RU" sz="3200" dirty="0" err="1" smtClean="0"/>
              <a:t>ускладнена</a:t>
            </a:r>
            <a:r>
              <a:rPr lang="ru-RU" sz="3200" dirty="0" smtClean="0"/>
              <a:t>, </a:t>
            </a:r>
            <a:r>
              <a:rPr lang="ru-RU" sz="3200" dirty="0" err="1" smtClean="0"/>
              <a:t>що</a:t>
            </a:r>
            <a:r>
              <a:rPr lang="ru-RU" sz="3200" dirty="0" smtClean="0"/>
              <a:t> </a:t>
            </a:r>
            <a:r>
              <a:rPr lang="ru-RU" sz="3200" dirty="0" err="1" smtClean="0"/>
              <a:t>пояснюється</a:t>
            </a:r>
            <a:r>
              <a:rPr lang="ru-RU" sz="3200" dirty="0" smtClean="0"/>
              <a:t> </a:t>
            </a:r>
            <a:r>
              <a:rPr lang="ru-RU" sz="3200" dirty="0" err="1" smtClean="0"/>
              <a:t>їх</a:t>
            </a:r>
            <a:r>
              <a:rPr lang="ru-RU" sz="3200" dirty="0" smtClean="0"/>
              <a:t> </a:t>
            </a:r>
            <a:r>
              <a:rPr lang="ru-RU" sz="3200" dirty="0" err="1" smtClean="0"/>
              <a:t>надзвичайно</a:t>
            </a:r>
            <a:r>
              <a:rPr lang="ru-RU" sz="3200" dirty="0" smtClean="0"/>
              <a:t> широким </a:t>
            </a:r>
            <a:r>
              <a:rPr lang="ru-RU" sz="3200" dirty="0" err="1" smtClean="0"/>
              <a:t>застосуванням</a:t>
            </a:r>
            <a:r>
              <a:rPr lang="ru-RU" sz="3200" dirty="0" smtClean="0"/>
              <a:t> у </a:t>
            </a:r>
            <a:r>
              <a:rPr lang="ru-RU" sz="3200" dirty="0" err="1" smtClean="0"/>
              <a:t>науці</a:t>
            </a:r>
            <a:r>
              <a:rPr lang="ru-RU" sz="3200" dirty="0" smtClean="0"/>
              <a:t> та </a:t>
            </a:r>
            <a:r>
              <a:rPr lang="ru-RU" sz="3200" dirty="0" err="1" smtClean="0"/>
              <a:t>техніці</a:t>
            </a:r>
            <a:r>
              <a:rPr lang="ru-RU" sz="3200" dirty="0" smtClean="0"/>
              <a:t> </a:t>
            </a:r>
            <a:r>
              <a:rPr lang="ru-RU" sz="3200" dirty="0" err="1" smtClean="0"/>
              <a:t>і</a:t>
            </a:r>
            <a:r>
              <a:rPr lang="ru-RU" sz="3200" dirty="0" smtClean="0"/>
              <a:t> </a:t>
            </a:r>
            <a:r>
              <a:rPr lang="ru-RU" sz="3200" dirty="0" err="1" smtClean="0"/>
              <a:t>можливістю</a:t>
            </a:r>
            <a:r>
              <a:rPr lang="ru-RU" sz="3200" dirty="0" smtClean="0"/>
              <a:t> </a:t>
            </a:r>
            <a:r>
              <a:rPr lang="ru-RU" sz="3200" dirty="0" err="1" smtClean="0"/>
              <a:t>модифікації</a:t>
            </a:r>
            <a:r>
              <a:rPr lang="ru-RU" sz="3200" dirty="0" smtClean="0"/>
              <a:t> </a:t>
            </a:r>
            <a:r>
              <a:rPr lang="ru-RU" sz="3200" dirty="0" err="1" smtClean="0"/>
              <a:t>конструкції</a:t>
            </a:r>
            <a:r>
              <a:rPr lang="ru-RU" sz="3200" dirty="0" smtClean="0"/>
              <a:t> </a:t>
            </a:r>
            <a:r>
              <a:rPr lang="ru-RU" sz="3200" dirty="0" err="1" smtClean="0"/>
              <a:t>з</a:t>
            </a:r>
            <a:r>
              <a:rPr lang="ru-RU" sz="3200" dirty="0" smtClean="0"/>
              <a:t> метою </a:t>
            </a:r>
            <a:r>
              <a:rPr lang="ru-RU" sz="3200" dirty="0" err="1" smtClean="0"/>
              <a:t>одержання</a:t>
            </a:r>
            <a:r>
              <a:rPr lang="ru-RU" sz="3200" dirty="0" smtClean="0"/>
              <a:t> </a:t>
            </a:r>
            <a:r>
              <a:rPr lang="ru-RU" sz="3200" dirty="0" err="1" smtClean="0"/>
              <a:t>технічних</a:t>
            </a:r>
            <a:r>
              <a:rPr lang="ru-RU" sz="3200" dirty="0" smtClean="0"/>
              <a:t> </a:t>
            </a:r>
            <a:r>
              <a:rPr lang="ru-RU" sz="3200" dirty="0" err="1" smtClean="0"/>
              <a:t>параметрів</a:t>
            </a:r>
            <a:r>
              <a:rPr lang="ru-RU" sz="3200" dirty="0" smtClean="0"/>
              <a:t>, </a:t>
            </a:r>
            <a:r>
              <a:rPr lang="ru-RU" sz="3200" dirty="0" err="1" smtClean="0"/>
              <a:t>які</a:t>
            </a:r>
            <a:r>
              <a:rPr lang="ru-RU" sz="3200" dirty="0" smtClean="0"/>
              <a:t> </a:t>
            </a:r>
            <a:r>
              <a:rPr lang="ru-RU" sz="3200" dirty="0" err="1" smtClean="0"/>
              <a:t>необхідні</a:t>
            </a:r>
            <a:r>
              <a:rPr lang="ru-RU" sz="3200" dirty="0" smtClean="0"/>
              <a:t> для </a:t>
            </a:r>
            <a:r>
              <a:rPr lang="ru-RU" sz="3200" dirty="0" err="1" smtClean="0"/>
              <a:t>реалізації</a:t>
            </a:r>
            <a:r>
              <a:rPr lang="ru-RU" sz="3200" dirty="0" smtClean="0"/>
              <a:t> </a:t>
            </a:r>
            <a:r>
              <a:rPr lang="ru-RU" sz="3200" dirty="0" err="1" smtClean="0"/>
              <a:t>конкретної</a:t>
            </a:r>
            <a:r>
              <a:rPr lang="ru-RU" sz="3200" dirty="0" smtClean="0"/>
              <a:t> </a:t>
            </a:r>
            <a:r>
              <a:rPr lang="ru-RU" sz="3200" dirty="0" err="1" smtClean="0"/>
              <a:t>технічної</a:t>
            </a:r>
            <a:r>
              <a:rPr lang="ru-RU" sz="3200" dirty="0" smtClean="0"/>
              <a:t> </a:t>
            </a:r>
            <a:r>
              <a:rPr lang="ru-RU" sz="3200" dirty="0" err="1" smtClean="0"/>
              <a:t>ідеї</a:t>
            </a:r>
            <a:r>
              <a:rPr lang="ru-RU" sz="3200" dirty="0" smtClean="0"/>
              <a:t>.</a:t>
            </a:r>
            <a:br>
              <a:rPr lang="ru-RU" sz="3200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706902" y="428604"/>
            <a:ext cx="8222816" cy="5929354"/>
          </a:xfrm>
        </p:spPr>
        <p:txBody>
          <a:bodyPr>
            <a:normAutofit/>
          </a:bodyPr>
          <a:lstStyle/>
          <a:p>
            <a:r>
              <a:rPr lang="ru-RU" sz="4000" dirty="0" err="1" smtClean="0">
                <a:solidFill>
                  <a:schemeClr val="accent2"/>
                </a:solidFill>
              </a:rPr>
              <a:t>Залежно</a:t>
            </a:r>
            <a:r>
              <a:rPr lang="ru-RU" sz="4000" dirty="0" smtClean="0">
                <a:solidFill>
                  <a:schemeClr val="accent2"/>
                </a:solidFill>
              </a:rPr>
              <a:t> </a:t>
            </a:r>
            <a:r>
              <a:rPr lang="ru-RU" sz="4000" dirty="0" err="1" smtClean="0">
                <a:solidFill>
                  <a:schemeClr val="accent2"/>
                </a:solidFill>
              </a:rPr>
              <a:t>від</a:t>
            </a:r>
            <a:r>
              <a:rPr lang="ru-RU" sz="4000" dirty="0" smtClean="0">
                <a:solidFill>
                  <a:schemeClr val="accent2"/>
                </a:solidFill>
              </a:rPr>
              <a:t> методу </a:t>
            </a:r>
            <a:r>
              <a:rPr lang="ru-RU" sz="4000" dirty="0" err="1" smtClean="0">
                <a:solidFill>
                  <a:schemeClr val="accent2"/>
                </a:solidFill>
              </a:rPr>
              <a:t>управління</a:t>
            </a:r>
            <a:r>
              <a:rPr lang="ru-RU" sz="4000" dirty="0" smtClean="0">
                <a:solidFill>
                  <a:schemeClr val="accent2"/>
                </a:solidFill>
              </a:rPr>
              <a:t> </a:t>
            </a:r>
            <a:r>
              <a:rPr lang="ru-RU" sz="4000" dirty="0" err="1" smtClean="0">
                <a:solidFill>
                  <a:schemeClr val="accent2"/>
                </a:solidFill>
              </a:rPr>
              <a:t>електронним</a:t>
            </a:r>
            <a:r>
              <a:rPr lang="ru-RU" sz="4000" dirty="0" smtClean="0">
                <a:solidFill>
                  <a:schemeClr val="accent2"/>
                </a:solidFill>
              </a:rPr>
              <a:t> </a:t>
            </a:r>
            <a:r>
              <a:rPr lang="ru-RU" sz="4000" dirty="0" err="1" smtClean="0">
                <a:solidFill>
                  <a:schemeClr val="accent2"/>
                </a:solidFill>
              </a:rPr>
              <a:t>променем</a:t>
            </a:r>
            <a:r>
              <a:rPr lang="ru-RU" sz="4000" dirty="0" smtClean="0">
                <a:solidFill>
                  <a:schemeClr val="accent2"/>
                </a:solidFill>
              </a:rPr>
              <a:t> ЕПТ </a:t>
            </a:r>
            <a:r>
              <a:rPr lang="ru-RU" sz="4000" dirty="0" err="1" smtClean="0">
                <a:solidFill>
                  <a:schemeClr val="accent2"/>
                </a:solidFill>
              </a:rPr>
              <a:t>поділяються</a:t>
            </a:r>
            <a:r>
              <a:rPr lang="ru-RU" sz="4000" dirty="0" smtClean="0">
                <a:solidFill>
                  <a:schemeClr val="accent2"/>
                </a:solidFill>
              </a:rPr>
              <a:t> на: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en-US" dirty="0" smtClean="0"/>
              <a:t>                         </a:t>
            </a:r>
            <a:r>
              <a:rPr lang="ru-RU" sz="2400" dirty="0" err="1" smtClean="0"/>
              <a:t>електростатичні</a:t>
            </a:r>
            <a:r>
              <a:rPr lang="ru-RU" sz="2400" dirty="0" smtClean="0"/>
              <a:t> </a:t>
            </a:r>
            <a:br>
              <a:rPr lang="ru-RU" sz="2400" dirty="0" smtClean="0"/>
            </a:br>
            <a:r>
              <a:rPr lang="en-US" sz="2400" dirty="0" smtClean="0"/>
              <a:t>                    </a:t>
            </a:r>
            <a:r>
              <a:rPr lang="ru-RU" sz="2400" dirty="0" smtClean="0"/>
              <a:t>(</a:t>
            </a:r>
            <a:r>
              <a:rPr lang="ru-RU" sz="2400" dirty="0" err="1" smtClean="0"/>
              <a:t>з</a:t>
            </a:r>
            <a:r>
              <a:rPr lang="ru-RU" sz="2400" dirty="0" smtClean="0"/>
              <a:t> </a:t>
            </a:r>
            <a:r>
              <a:rPr lang="ru-RU" sz="2400" dirty="0" err="1" smtClean="0"/>
              <a:t>електростатичною</a:t>
            </a:r>
            <a:r>
              <a:rPr lang="ru-RU" sz="2400" dirty="0" smtClean="0"/>
              <a:t> системою </a:t>
            </a:r>
            <a:r>
              <a:rPr lang="ru-RU" sz="2400" dirty="0" err="1" smtClean="0"/>
              <a:t>відхилення</a:t>
            </a:r>
            <a:r>
              <a:rPr lang="ru-RU" sz="2400" dirty="0" smtClean="0"/>
              <a:t> </a:t>
            </a:r>
            <a:r>
              <a:rPr lang="en-US" sz="2400" dirty="0" smtClean="0"/>
              <a:t>            </a:t>
            </a:r>
          </a:p>
          <a:p>
            <a:r>
              <a:rPr lang="en-US" sz="2400" dirty="0" smtClean="0"/>
              <a:t> </a:t>
            </a:r>
            <a:r>
              <a:rPr lang="en-US" sz="2400" dirty="0" smtClean="0"/>
              <a:t>                    </a:t>
            </a:r>
            <a:r>
              <a:rPr lang="ru-RU" sz="2400" dirty="0" err="1" smtClean="0"/>
              <a:t>променів</a:t>
            </a:r>
            <a:r>
              <a:rPr lang="ru-RU" sz="2400" dirty="0" smtClean="0"/>
              <a:t>);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en-US" dirty="0" smtClean="0"/>
              <a:t>                  </a:t>
            </a:r>
          </a:p>
          <a:p>
            <a:r>
              <a:rPr lang="en-US" sz="2400" dirty="0" smtClean="0"/>
              <a:t> </a:t>
            </a:r>
            <a:r>
              <a:rPr lang="en-US" sz="2400" dirty="0" smtClean="0"/>
              <a:t>                     </a:t>
            </a:r>
            <a:r>
              <a:rPr lang="ru-RU" sz="2400" dirty="0" err="1" smtClean="0"/>
              <a:t>електромагнітні</a:t>
            </a:r>
            <a:r>
              <a:rPr lang="ru-RU" sz="2400" dirty="0" smtClean="0"/>
              <a:t> </a:t>
            </a:r>
            <a:br>
              <a:rPr lang="ru-RU" sz="2400" dirty="0" smtClean="0"/>
            </a:br>
            <a:r>
              <a:rPr lang="en-US" sz="2400" dirty="0" smtClean="0"/>
              <a:t>                     </a:t>
            </a:r>
            <a:r>
              <a:rPr lang="ru-RU" sz="2400" dirty="0" smtClean="0"/>
              <a:t>(</a:t>
            </a:r>
            <a:r>
              <a:rPr lang="ru-RU" sz="2400" dirty="0" err="1" smtClean="0"/>
              <a:t>з</a:t>
            </a:r>
            <a:r>
              <a:rPr lang="ru-RU" sz="2400" dirty="0" smtClean="0"/>
              <a:t> </a:t>
            </a:r>
            <a:r>
              <a:rPr lang="ru-RU" sz="2400" dirty="0" err="1" smtClean="0"/>
              <a:t>електромагнітною</a:t>
            </a:r>
            <a:r>
              <a:rPr lang="ru-RU" sz="2400" dirty="0" smtClean="0"/>
              <a:t> системою </a:t>
            </a:r>
            <a:r>
              <a:rPr lang="ru-RU" sz="2400" dirty="0" err="1" smtClean="0"/>
              <a:t>відхилення</a:t>
            </a:r>
            <a:r>
              <a:rPr lang="ru-RU" sz="2400" dirty="0" smtClean="0"/>
              <a:t> </a:t>
            </a:r>
            <a:r>
              <a:rPr lang="en-US" sz="2400" dirty="0" smtClean="0"/>
              <a:t> </a:t>
            </a:r>
          </a:p>
          <a:p>
            <a:r>
              <a:rPr lang="en-US" sz="2400" dirty="0" smtClean="0"/>
              <a:t> </a:t>
            </a:r>
            <a:r>
              <a:rPr lang="en-US" sz="2400" dirty="0" smtClean="0"/>
              <a:t>                     </a:t>
            </a:r>
            <a:r>
              <a:rPr lang="ru-RU" sz="2400" dirty="0" err="1" smtClean="0"/>
              <a:t>променів</a:t>
            </a:r>
            <a:r>
              <a:rPr lang="ru-RU" sz="2400" dirty="0" smtClean="0"/>
              <a:t>).</a:t>
            </a:r>
            <a:endParaRPr lang="ru-RU" sz="24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00562" y="3286124"/>
            <a:ext cx="4362788" cy="3071834"/>
          </a:xfrm>
        </p:spPr>
        <p:txBody>
          <a:bodyPr/>
          <a:lstStyle/>
          <a:p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23554" name="AutoShape 2" descr="http://subserver101.gdz4you.com/presentations/presentations_slide.php?id=9446&amp;slidenum=3&amp;slidetype=minislid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" name="Стрелка вправо 6"/>
          <p:cNvSpPr/>
          <p:nvPr/>
        </p:nvSpPr>
        <p:spPr>
          <a:xfrm>
            <a:off x="714348" y="2357430"/>
            <a:ext cx="714380" cy="571504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2"/>
              </a:solidFill>
            </a:endParaRPr>
          </a:p>
        </p:txBody>
      </p:sp>
      <p:sp>
        <p:nvSpPr>
          <p:cNvPr id="8" name="Стрелка вправо 7"/>
          <p:cNvSpPr/>
          <p:nvPr/>
        </p:nvSpPr>
        <p:spPr>
          <a:xfrm>
            <a:off x="714348" y="3857628"/>
            <a:ext cx="714380" cy="642942"/>
          </a:xfrm>
          <a:prstGeom prst="rightArrow">
            <a:avLst/>
          </a:prstGeom>
          <a:solidFill>
            <a:schemeClr val="tx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Библиотека изображений &quot;РИА Новости&quot;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0"/>
            <a:ext cx="8786842" cy="6858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85728"/>
            <a:ext cx="7772400" cy="2500330"/>
          </a:xfrm>
        </p:spPr>
        <p:txBody>
          <a:bodyPr/>
          <a:lstStyle/>
          <a:p>
            <a:r>
              <a:rPr lang="ru-RU" b="0" dirty="0" err="1" smtClean="0"/>
              <a:t>Залежно</a:t>
            </a:r>
            <a:r>
              <a:rPr lang="ru-RU" b="0" dirty="0" smtClean="0"/>
              <a:t> </a:t>
            </a:r>
            <a:r>
              <a:rPr lang="ru-RU" b="0" dirty="0" err="1" smtClean="0"/>
              <a:t>від</a:t>
            </a:r>
            <a:r>
              <a:rPr lang="ru-RU" b="0" dirty="0" smtClean="0"/>
              <a:t> </a:t>
            </a:r>
            <a:r>
              <a:rPr lang="ru-RU" b="0" dirty="0" err="1" smtClean="0"/>
              <a:t>призначення</a:t>
            </a:r>
            <a:r>
              <a:rPr lang="ru-RU" b="0" dirty="0" smtClean="0"/>
              <a:t> ЕПТ </a:t>
            </a:r>
            <a:r>
              <a:rPr lang="ru-RU" b="0" dirty="0" err="1" smtClean="0"/>
              <a:t>поділяються</a:t>
            </a:r>
            <a:r>
              <a:rPr lang="ru-RU" b="0" dirty="0" smtClean="0"/>
              <a:t> на: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0" dirty="0" err="1" smtClean="0"/>
              <a:t>електронно-графічні</a:t>
            </a:r>
            <a:r>
              <a:rPr lang="ru-RU" b="0" dirty="0" smtClean="0"/>
              <a:t> трубки 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85786" y="2714620"/>
            <a:ext cx="7901014" cy="3071834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        </a:t>
            </a:r>
            <a:r>
              <a:rPr lang="ru-RU" dirty="0" err="1" smtClean="0"/>
              <a:t>електронно-графічні</a:t>
            </a:r>
            <a:r>
              <a:rPr lang="ru-RU" dirty="0" smtClean="0"/>
              <a:t> </a:t>
            </a:r>
            <a:r>
              <a:rPr lang="ru-RU" dirty="0" smtClean="0"/>
              <a:t>трубки </a:t>
            </a:r>
            <a:r>
              <a:rPr lang="ru-RU" dirty="0" smtClean="0"/>
              <a:t>(</a:t>
            </a:r>
            <a:r>
              <a:rPr lang="ru-RU" dirty="0" err="1" smtClean="0"/>
              <a:t>приймальні</a:t>
            </a:r>
            <a:r>
              <a:rPr lang="ru-RU" dirty="0" smtClean="0"/>
              <a:t>, </a:t>
            </a:r>
            <a:r>
              <a:rPr lang="ru-RU" dirty="0" err="1" smtClean="0"/>
              <a:t>телевізійні</a:t>
            </a:r>
            <a:r>
              <a:rPr lang="ru-RU" dirty="0" smtClean="0"/>
              <a:t>, </a:t>
            </a:r>
            <a:r>
              <a:rPr lang="ru-RU" dirty="0" err="1" smtClean="0"/>
              <a:t>осцилографічні</a:t>
            </a:r>
            <a:r>
              <a:rPr lang="ru-RU" dirty="0" smtClean="0"/>
              <a:t>, </a:t>
            </a:r>
            <a:r>
              <a:rPr lang="ru-RU" dirty="0" err="1" smtClean="0"/>
              <a:t>індикаторні</a:t>
            </a:r>
            <a:r>
              <a:rPr lang="ru-RU" dirty="0" smtClean="0"/>
              <a:t>, </a:t>
            </a:r>
            <a:r>
              <a:rPr lang="ru-RU" dirty="0" err="1" smtClean="0"/>
              <a:t>запам'ятовуючі</a:t>
            </a:r>
            <a:r>
              <a:rPr lang="ru-RU" dirty="0" smtClean="0"/>
              <a:t>, </a:t>
            </a:r>
            <a:r>
              <a:rPr lang="ru-RU" dirty="0" err="1" smtClean="0"/>
              <a:t>знакодрукувальні</a:t>
            </a:r>
            <a:r>
              <a:rPr lang="ru-RU" dirty="0" smtClean="0"/>
              <a:t>, </a:t>
            </a:r>
            <a:r>
              <a:rPr lang="ru-RU" dirty="0" err="1" smtClean="0"/>
              <a:t>кодувальні</a:t>
            </a:r>
            <a:r>
              <a:rPr lang="ru-RU" dirty="0" smtClean="0"/>
              <a:t>);</a:t>
            </a:r>
            <a:br>
              <a:rPr lang="ru-RU" dirty="0" smtClean="0"/>
            </a:br>
            <a:endParaRPr lang="en-US" dirty="0" smtClean="0"/>
          </a:p>
          <a:p>
            <a:r>
              <a:rPr lang="en-US" dirty="0" smtClean="0"/>
              <a:t>         </a:t>
            </a:r>
            <a:r>
              <a:rPr lang="ru-RU" dirty="0" err="1" smtClean="0"/>
              <a:t>оптико-електронні</a:t>
            </a:r>
            <a:r>
              <a:rPr lang="ru-RU" dirty="0" smtClean="0"/>
              <a:t> </a:t>
            </a:r>
            <a:r>
              <a:rPr lang="ru-RU" dirty="0" err="1" smtClean="0"/>
              <a:t>перетворюючі</a:t>
            </a:r>
            <a:r>
              <a:rPr lang="ru-RU" dirty="0" smtClean="0"/>
              <a:t> трубки (</a:t>
            </a:r>
            <a:r>
              <a:rPr lang="ru-RU" dirty="0" err="1" smtClean="0"/>
              <a:t>передавальні</a:t>
            </a:r>
            <a:r>
              <a:rPr lang="ru-RU" dirty="0" smtClean="0"/>
              <a:t> </a:t>
            </a:r>
            <a:r>
              <a:rPr lang="ru-RU" dirty="0" err="1" smtClean="0"/>
              <a:t>телевізійні</a:t>
            </a:r>
            <a:r>
              <a:rPr lang="ru-RU" dirty="0" smtClean="0"/>
              <a:t> </a:t>
            </a:r>
            <a:r>
              <a:rPr lang="en-US" dirty="0" smtClean="0"/>
              <a:t>  </a:t>
            </a:r>
            <a:r>
              <a:rPr lang="ru-RU" dirty="0" smtClean="0"/>
              <a:t>трубки</a:t>
            </a:r>
            <a:r>
              <a:rPr lang="ru-RU" dirty="0" smtClean="0"/>
              <a:t>, </a:t>
            </a:r>
            <a:r>
              <a:rPr lang="ru-RU" dirty="0" err="1" smtClean="0"/>
              <a:t>електронно-оптичні</a:t>
            </a:r>
            <a:r>
              <a:rPr lang="ru-RU" dirty="0" smtClean="0"/>
              <a:t> </a:t>
            </a:r>
            <a:r>
              <a:rPr lang="ru-RU" dirty="0" err="1" smtClean="0"/>
              <a:t>перетворювачі</a:t>
            </a:r>
            <a:r>
              <a:rPr lang="ru-RU" dirty="0" smtClean="0"/>
              <a:t>);</a:t>
            </a:r>
            <a:br>
              <a:rPr lang="ru-RU" dirty="0" smtClean="0"/>
            </a:br>
            <a:endParaRPr lang="en-US" dirty="0" smtClean="0"/>
          </a:p>
          <a:p>
            <a:r>
              <a:rPr lang="en-US" dirty="0" smtClean="0"/>
              <a:t>         </a:t>
            </a:r>
            <a:r>
              <a:rPr lang="ru-RU" dirty="0" err="1" smtClean="0"/>
              <a:t>електронно-променеві</a:t>
            </a:r>
            <a:r>
              <a:rPr lang="ru-RU" dirty="0" smtClean="0"/>
              <a:t> </a:t>
            </a:r>
            <a:r>
              <a:rPr lang="ru-RU" dirty="0" err="1" smtClean="0"/>
              <a:t>перемикачі</a:t>
            </a:r>
            <a:r>
              <a:rPr lang="ru-RU" dirty="0" smtClean="0"/>
              <a:t> (</a:t>
            </a:r>
            <a:r>
              <a:rPr lang="ru-RU" dirty="0" err="1" smtClean="0"/>
              <a:t>комутатори</a:t>
            </a:r>
            <a:r>
              <a:rPr lang="ru-RU" dirty="0" smtClean="0"/>
              <a:t>);</a:t>
            </a:r>
          </a:p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5" name="Стрелка вправо 4"/>
          <p:cNvSpPr/>
          <p:nvPr/>
        </p:nvSpPr>
        <p:spPr>
          <a:xfrm>
            <a:off x="357158" y="2643182"/>
            <a:ext cx="714380" cy="57150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право 5"/>
          <p:cNvSpPr/>
          <p:nvPr/>
        </p:nvSpPr>
        <p:spPr>
          <a:xfrm>
            <a:off x="357158" y="3429000"/>
            <a:ext cx="714380" cy="64294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право 6"/>
          <p:cNvSpPr/>
          <p:nvPr/>
        </p:nvSpPr>
        <p:spPr>
          <a:xfrm>
            <a:off x="357158" y="4357694"/>
            <a:ext cx="714380" cy="64294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14400" y="285728"/>
            <a:ext cx="7772400" cy="6000792"/>
          </a:xfrm>
        </p:spPr>
        <p:txBody>
          <a:bodyPr>
            <a:normAutofit fontScale="85000" lnSpcReduction="20000"/>
          </a:bodyPr>
          <a:lstStyle/>
          <a:p>
            <a:r>
              <a:rPr lang="ru-RU" sz="6000" dirty="0" err="1" smtClean="0">
                <a:solidFill>
                  <a:schemeClr val="accent2"/>
                </a:solidFill>
              </a:rPr>
              <a:t>Електронно-графічні</a:t>
            </a:r>
            <a:r>
              <a:rPr lang="ru-RU" sz="6000" dirty="0" smtClean="0">
                <a:solidFill>
                  <a:schemeClr val="accent2"/>
                </a:solidFill>
              </a:rPr>
              <a:t> ЕПТ </a:t>
            </a:r>
            <a:r>
              <a:rPr lang="ru-RU" sz="6000" dirty="0" smtClean="0"/>
              <a:t>— </a:t>
            </a:r>
            <a:r>
              <a:rPr lang="ru-RU" sz="3600" dirty="0" err="1" smtClean="0"/>
              <a:t>група</a:t>
            </a:r>
            <a:r>
              <a:rPr lang="ru-RU" sz="3600" dirty="0" smtClean="0"/>
              <a:t> </a:t>
            </a:r>
            <a:r>
              <a:rPr lang="ru-RU" sz="3600" dirty="0" err="1" smtClean="0"/>
              <a:t>електронно</a:t>
            </a:r>
            <a:r>
              <a:rPr lang="ru-RU" sz="3600" dirty="0" smtClean="0"/>
              <a:t>-</a:t>
            </a:r>
            <a:r>
              <a:rPr lang="en-US" sz="3600" dirty="0" smtClean="0"/>
              <a:t> </a:t>
            </a:r>
          </a:p>
          <a:p>
            <a:endParaRPr lang="en-US" sz="3600" dirty="0" smtClean="0"/>
          </a:p>
          <a:p>
            <a:r>
              <a:rPr lang="ru-RU" sz="3600" dirty="0" err="1" smtClean="0"/>
              <a:t>променевих</a:t>
            </a:r>
            <a:r>
              <a:rPr lang="ru-RU" sz="3600" dirty="0" smtClean="0"/>
              <a:t> </a:t>
            </a:r>
            <a:r>
              <a:rPr lang="ru-RU" sz="3600" dirty="0" smtClean="0"/>
              <a:t>трубок, </a:t>
            </a:r>
            <a:r>
              <a:rPr lang="ru-RU" sz="3600" dirty="0" err="1" smtClean="0"/>
              <a:t>які</a:t>
            </a:r>
            <a:r>
              <a:rPr lang="ru-RU" sz="3600" dirty="0" smtClean="0"/>
              <a:t> </a:t>
            </a:r>
            <a:endParaRPr lang="en-US" sz="3600" dirty="0" smtClean="0"/>
          </a:p>
          <a:p>
            <a:endParaRPr lang="en-US" sz="3600" dirty="0" smtClean="0"/>
          </a:p>
          <a:p>
            <a:r>
              <a:rPr lang="ru-RU" sz="3600" dirty="0" err="1" smtClean="0"/>
              <a:t>застосовуються</a:t>
            </a:r>
            <a:r>
              <a:rPr lang="ru-RU" sz="3600" dirty="0" smtClean="0"/>
              <a:t> </a:t>
            </a:r>
            <a:r>
              <a:rPr lang="ru-RU" sz="3600" dirty="0" smtClean="0"/>
              <a:t>в </a:t>
            </a:r>
            <a:r>
              <a:rPr lang="ru-RU" sz="3600" dirty="0" err="1" smtClean="0"/>
              <a:t>різноманітних</a:t>
            </a:r>
            <a:r>
              <a:rPr lang="ru-RU" sz="3600" dirty="0" smtClean="0"/>
              <a:t> </a:t>
            </a:r>
            <a:r>
              <a:rPr lang="ru-RU" sz="3600" dirty="0" err="1" smtClean="0"/>
              <a:t>галузях</a:t>
            </a:r>
            <a:r>
              <a:rPr lang="ru-RU" sz="3600" dirty="0" smtClean="0"/>
              <a:t> </a:t>
            </a:r>
            <a:endParaRPr lang="en-US" sz="3600" dirty="0" smtClean="0"/>
          </a:p>
          <a:p>
            <a:endParaRPr lang="en-US" sz="3600" dirty="0" smtClean="0"/>
          </a:p>
          <a:p>
            <a:r>
              <a:rPr lang="ru-RU" sz="3600" dirty="0" err="1" smtClean="0"/>
              <a:t>техніки</a:t>
            </a:r>
            <a:r>
              <a:rPr lang="ru-RU" sz="3600" dirty="0" smtClean="0"/>
              <a:t>, для </a:t>
            </a:r>
            <a:r>
              <a:rPr lang="ru-RU" sz="3600" dirty="0" err="1" smtClean="0"/>
              <a:t>перетворення</a:t>
            </a:r>
            <a:r>
              <a:rPr lang="ru-RU" sz="3600" dirty="0" smtClean="0"/>
              <a:t> </a:t>
            </a:r>
            <a:r>
              <a:rPr lang="ru-RU" sz="3600" dirty="0" err="1" smtClean="0"/>
              <a:t>електричних</a:t>
            </a:r>
            <a:r>
              <a:rPr lang="ru-RU" sz="3600" dirty="0" smtClean="0"/>
              <a:t> </a:t>
            </a:r>
            <a:endParaRPr lang="en-US" sz="3600" dirty="0" smtClean="0"/>
          </a:p>
          <a:p>
            <a:endParaRPr lang="en-US" sz="3600" dirty="0" smtClean="0"/>
          </a:p>
          <a:p>
            <a:r>
              <a:rPr lang="ru-RU" sz="3600" dirty="0" err="1" smtClean="0"/>
              <a:t>сигналів</a:t>
            </a:r>
            <a:r>
              <a:rPr lang="ru-RU" sz="3600" dirty="0" smtClean="0"/>
              <a:t> </a:t>
            </a:r>
            <a:r>
              <a:rPr lang="ru-RU" sz="3600" dirty="0" smtClean="0"/>
              <a:t>в </a:t>
            </a:r>
            <a:r>
              <a:rPr lang="ru-RU" sz="3600" dirty="0" err="1" smtClean="0"/>
              <a:t>оптичні</a:t>
            </a:r>
            <a:r>
              <a:rPr lang="ru-RU" sz="3600" dirty="0" smtClean="0"/>
              <a:t> (</a:t>
            </a:r>
            <a:r>
              <a:rPr lang="ru-RU" sz="3600" dirty="0" err="1" smtClean="0"/>
              <a:t>перетворення</a:t>
            </a:r>
            <a:r>
              <a:rPr lang="ru-RU" sz="3600" dirty="0" smtClean="0"/>
              <a:t> типу </a:t>
            </a:r>
            <a:endParaRPr lang="en-US" sz="3600" dirty="0" smtClean="0"/>
          </a:p>
          <a:p>
            <a:endParaRPr lang="en-US" sz="3600" dirty="0" smtClean="0"/>
          </a:p>
          <a:p>
            <a:r>
              <a:rPr lang="ru-RU" sz="3600" dirty="0" smtClean="0"/>
              <a:t>«</a:t>
            </a:r>
            <a:r>
              <a:rPr lang="ru-RU" sz="3600" dirty="0" smtClean="0"/>
              <a:t>сигнал — </a:t>
            </a:r>
            <a:r>
              <a:rPr lang="ru-RU" sz="3600" dirty="0" err="1" smtClean="0"/>
              <a:t>світло</a:t>
            </a:r>
            <a:r>
              <a:rPr lang="ru-RU" sz="3600" dirty="0" smtClean="0"/>
              <a:t>»).</a:t>
            </a:r>
          </a:p>
          <a:p>
            <a:r>
              <a:rPr lang="ru-RU" sz="2600" dirty="0" smtClean="0"/>
              <a:t/>
            </a:r>
            <a:br>
              <a:rPr lang="ru-RU" sz="2600" dirty="0" smtClean="0"/>
            </a:br>
            <a:endParaRPr lang="ru-RU" sz="2600" dirty="0"/>
          </a:p>
        </p:txBody>
      </p:sp>
      <p:sp>
        <p:nvSpPr>
          <p:cNvPr id="22530" name="AutoShape 2" descr="http://subserver101.gdz4you.com/presentations/presentations_slide.php?id=9446&amp;slidenum=3&amp;slidetype=minislid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2532" name="AutoShape 4" descr="http://subserver101.gdz4you.com/presentations/presentations_slide.php?id=9446&amp;slidenum=4&amp;slidetype=minislid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62" y="500042"/>
            <a:ext cx="7772400" cy="5774456"/>
          </a:xfrm>
        </p:spPr>
        <p:txBody>
          <a:bodyPr/>
          <a:lstStyle/>
          <a:p>
            <a:r>
              <a:rPr lang="ru-RU" sz="2000" b="1" dirty="0" err="1" smtClean="0">
                <a:latin typeface="Arial Black" pitchFamily="34" charset="0"/>
              </a:rPr>
              <a:t>Залежно</a:t>
            </a:r>
            <a:r>
              <a:rPr lang="ru-RU" sz="2000" b="1" dirty="0" smtClean="0">
                <a:latin typeface="Arial Black" pitchFamily="34" charset="0"/>
              </a:rPr>
              <a:t> </a:t>
            </a:r>
            <a:r>
              <a:rPr lang="ru-RU" sz="2000" b="1" dirty="0" err="1" smtClean="0">
                <a:latin typeface="Arial Black" pitchFamily="34" charset="0"/>
              </a:rPr>
              <a:t>від</a:t>
            </a:r>
            <a:r>
              <a:rPr lang="ru-RU" sz="2000" b="1" dirty="0" smtClean="0">
                <a:latin typeface="Arial Black" pitchFamily="34" charset="0"/>
              </a:rPr>
              <a:t> </a:t>
            </a:r>
            <a:r>
              <a:rPr lang="ru-RU" sz="2000" b="1" dirty="0" err="1" smtClean="0">
                <a:latin typeface="Arial Black" pitchFamily="34" charset="0"/>
              </a:rPr>
              <a:t>області</a:t>
            </a:r>
            <a:r>
              <a:rPr lang="ru-RU" sz="2000" b="1" dirty="0" smtClean="0">
                <a:latin typeface="Arial Black" pitchFamily="34" charset="0"/>
              </a:rPr>
              <a:t> </a:t>
            </a:r>
            <a:r>
              <a:rPr lang="ru-RU" sz="2000" b="1" dirty="0" err="1" smtClean="0">
                <a:latin typeface="Arial Black" pitchFamily="34" charset="0"/>
              </a:rPr>
              <a:t>застосування</a:t>
            </a:r>
            <a:r>
              <a:rPr lang="ru-RU" sz="2000" b="1" dirty="0" smtClean="0">
                <a:latin typeface="Arial Black" pitchFamily="34" charset="0"/>
              </a:rPr>
              <a:t> вони </a:t>
            </a:r>
            <a:r>
              <a:rPr lang="ru-RU" sz="2000" b="1" dirty="0" err="1" smtClean="0">
                <a:latin typeface="Arial Black" pitchFamily="34" charset="0"/>
              </a:rPr>
              <a:t>поділяються</a:t>
            </a:r>
            <a:r>
              <a:rPr lang="ru-RU" sz="2000" b="1" dirty="0" smtClean="0">
                <a:latin typeface="Arial Black" pitchFamily="34" charset="0"/>
              </a:rPr>
              <a:t> на: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ru-RU" sz="2000" i="1" dirty="0" err="1" smtClean="0"/>
              <a:t>приймальні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телевізійні</a:t>
            </a:r>
            <a:r>
              <a:rPr lang="ru-RU" sz="2000" i="1" dirty="0" smtClean="0"/>
              <a:t> </a:t>
            </a:r>
            <a:r>
              <a:rPr lang="ru-RU" sz="2000" dirty="0" smtClean="0"/>
              <a:t>(</a:t>
            </a:r>
            <a:r>
              <a:rPr lang="ru-RU" sz="2000" dirty="0" err="1" smtClean="0"/>
              <a:t>кінескопи</a:t>
            </a:r>
            <a:r>
              <a:rPr lang="ru-RU" sz="2000" dirty="0" smtClean="0"/>
              <a:t>, ЕПТ </a:t>
            </a:r>
            <a:r>
              <a:rPr lang="ru-RU" sz="2000" dirty="0" err="1" smtClean="0"/>
              <a:t>з</a:t>
            </a:r>
            <a:r>
              <a:rPr lang="ru-RU" sz="2000" dirty="0" smtClean="0"/>
              <a:t> </a:t>
            </a:r>
            <a:r>
              <a:rPr lang="ru-RU" sz="2000" dirty="0" err="1" smtClean="0"/>
              <a:t>надвисокою</a:t>
            </a:r>
            <a:r>
              <a:rPr lang="ru-RU" sz="2000" dirty="0" smtClean="0"/>
              <a:t> </a:t>
            </a:r>
            <a:r>
              <a:rPr lang="ru-RU" sz="2000" dirty="0" err="1" smtClean="0"/>
              <a:t>роздільною</a:t>
            </a:r>
            <a:r>
              <a:rPr lang="ru-RU" sz="2000" dirty="0" smtClean="0"/>
              <a:t> </a:t>
            </a:r>
            <a:r>
              <a:rPr lang="ru-RU" sz="2000" dirty="0" err="1" smtClean="0"/>
              <a:t>здатністю</a:t>
            </a:r>
            <a:r>
              <a:rPr lang="ru-RU" sz="2000" dirty="0" smtClean="0"/>
              <a:t> для </a:t>
            </a:r>
            <a:r>
              <a:rPr lang="ru-RU" sz="2000" dirty="0" err="1" smtClean="0"/>
              <a:t>спеціальних</a:t>
            </a:r>
            <a:r>
              <a:rPr lang="ru-RU" sz="2000" dirty="0" smtClean="0"/>
              <a:t> </a:t>
            </a:r>
            <a:r>
              <a:rPr lang="ru-RU" sz="2000" dirty="0" err="1" smtClean="0"/>
              <a:t>телевізійних</a:t>
            </a:r>
            <a:r>
              <a:rPr lang="ru-RU" sz="2000" dirty="0" smtClean="0"/>
              <a:t> систем, та </a:t>
            </a:r>
            <a:r>
              <a:rPr lang="ru-RU" sz="2000" dirty="0" err="1" smtClean="0"/>
              <a:t>ін</a:t>
            </a:r>
            <a:r>
              <a:rPr lang="ru-RU" sz="2000" dirty="0" smtClean="0"/>
              <a:t>.);</a:t>
            </a:r>
            <a:br>
              <a:rPr lang="ru-RU" sz="2000" dirty="0" smtClean="0"/>
            </a:br>
            <a:r>
              <a:rPr lang="ru-RU" sz="2000" i="1" dirty="0" err="1" smtClean="0"/>
              <a:t>приймальні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осцилографічні</a:t>
            </a:r>
            <a:r>
              <a:rPr lang="ru-RU" sz="2000" i="1" dirty="0" smtClean="0"/>
              <a:t> </a:t>
            </a:r>
            <a:r>
              <a:rPr lang="ru-RU" sz="2000" dirty="0" smtClean="0"/>
              <a:t>(</a:t>
            </a:r>
            <a:r>
              <a:rPr lang="ru-RU" sz="2000" dirty="0" err="1" smtClean="0"/>
              <a:t>низькочастотні</a:t>
            </a:r>
            <a:r>
              <a:rPr lang="ru-RU" sz="2000" dirty="0" smtClean="0"/>
              <a:t>, </a:t>
            </a:r>
            <a:r>
              <a:rPr lang="ru-RU" sz="2000" dirty="0" err="1" smtClean="0"/>
              <a:t>високочастотні</a:t>
            </a:r>
            <a:r>
              <a:rPr lang="ru-RU" sz="2000" dirty="0" smtClean="0"/>
              <a:t>, </a:t>
            </a:r>
            <a:r>
              <a:rPr lang="ru-RU" sz="2000" dirty="0" err="1" smtClean="0"/>
              <a:t>надвисокочастотні</a:t>
            </a:r>
            <a:r>
              <a:rPr lang="ru-RU" sz="2000" dirty="0" smtClean="0"/>
              <a:t>, </a:t>
            </a:r>
            <a:r>
              <a:rPr lang="ru-RU" sz="2000" dirty="0" err="1" smtClean="0"/>
              <a:t>імпульсні</a:t>
            </a:r>
            <a:r>
              <a:rPr lang="ru-RU" sz="2000" dirty="0" smtClean="0"/>
              <a:t> </a:t>
            </a:r>
            <a:r>
              <a:rPr lang="ru-RU" sz="2000" dirty="0" err="1" smtClean="0"/>
              <a:t>високовольтні</a:t>
            </a:r>
            <a:r>
              <a:rPr lang="ru-RU" sz="2000" dirty="0" smtClean="0"/>
              <a:t> </a:t>
            </a:r>
            <a:r>
              <a:rPr lang="ru-RU" sz="2000" dirty="0" err="1" smtClean="0"/>
              <a:t>та</a:t>
            </a:r>
            <a:r>
              <a:rPr lang="ru-RU" sz="2000" dirty="0" smtClean="0"/>
              <a:t> </a:t>
            </a:r>
            <a:r>
              <a:rPr lang="ru-RU" sz="2000" dirty="0" err="1" smtClean="0"/>
              <a:t>ін</a:t>
            </a:r>
            <a:r>
              <a:rPr lang="ru-RU" sz="2000" dirty="0" smtClean="0"/>
              <a:t>.);</a:t>
            </a:r>
            <a:br>
              <a:rPr lang="ru-RU" sz="2000" dirty="0" smtClean="0"/>
            </a:br>
            <a:r>
              <a:rPr lang="ru-RU" sz="2000" i="1" dirty="0" err="1" smtClean="0"/>
              <a:t>приймальні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індикаторні</a:t>
            </a:r>
            <a:r>
              <a:rPr lang="ru-RU" sz="2000" i="1" dirty="0" smtClean="0"/>
              <a:t>;</a:t>
            </a:r>
            <a:br>
              <a:rPr lang="ru-RU" sz="2000" i="1" dirty="0" smtClean="0"/>
            </a:br>
            <a:r>
              <a:rPr lang="ru-RU" sz="2000" i="1" dirty="0" err="1" smtClean="0"/>
              <a:t>запам'ятовуючі</a:t>
            </a:r>
            <a:r>
              <a:rPr lang="ru-RU" sz="2000" i="1" dirty="0" smtClean="0"/>
              <a:t>;</a:t>
            </a:r>
            <a:br>
              <a:rPr lang="ru-RU" sz="2000" i="1" dirty="0" smtClean="0"/>
            </a:br>
            <a:r>
              <a:rPr lang="ru-RU" sz="2000" i="1" dirty="0" err="1" smtClean="0"/>
              <a:t>знакодрукувальні</a:t>
            </a:r>
            <a:r>
              <a:rPr lang="ru-RU" sz="2000" i="1" dirty="0" smtClean="0"/>
              <a:t>;</a:t>
            </a:r>
            <a:br>
              <a:rPr lang="ru-RU" sz="2000" i="1" dirty="0" smtClean="0"/>
            </a:br>
            <a:r>
              <a:rPr lang="ru-RU" sz="2000" i="1" dirty="0" err="1" smtClean="0"/>
              <a:t>кодувальні</a:t>
            </a:r>
            <a:r>
              <a:rPr lang="ru-RU" sz="2000" i="1" dirty="0" smtClean="0"/>
              <a:t>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Равнобедренный треугольник 3"/>
          <p:cNvSpPr/>
          <p:nvPr/>
        </p:nvSpPr>
        <p:spPr>
          <a:xfrm>
            <a:off x="642910" y="1214422"/>
            <a:ext cx="285752" cy="285752"/>
          </a:xfrm>
          <a:prstGeom prst="triangle">
            <a:avLst>
              <a:gd name="adj" fmla="val 532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Равнобедренный треугольник 4"/>
          <p:cNvSpPr/>
          <p:nvPr/>
        </p:nvSpPr>
        <p:spPr>
          <a:xfrm>
            <a:off x="642910" y="2000240"/>
            <a:ext cx="285752" cy="35719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Равнобедренный треугольник 7"/>
          <p:cNvSpPr/>
          <p:nvPr/>
        </p:nvSpPr>
        <p:spPr>
          <a:xfrm>
            <a:off x="714348" y="3571876"/>
            <a:ext cx="214314" cy="214314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Равнобедренный треугольник 8"/>
          <p:cNvSpPr/>
          <p:nvPr/>
        </p:nvSpPr>
        <p:spPr>
          <a:xfrm>
            <a:off x="714348" y="2643182"/>
            <a:ext cx="214314" cy="214314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Равнобедренный треугольник 9"/>
          <p:cNvSpPr/>
          <p:nvPr/>
        </p:nvSpPr>
        <p:spPr>
          <a:xfrm>
            <a:off x="714348" y="2928934"/>
            <a:ext cx="214314" cy="214314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Равнобедренный треугольник 10"/>
          <p:cNvSpPr/>
          <p:nvPr/>
        </p:nvSpPr>
        <p:spPr>
          <a:xfrm>
            <a:off x="714348" y="3214686"/>
            <a:ext cx="214314" cy="214314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етро">
  <a:themeElements>
    <a:clrScheme name="Метро">
      <a:dk1>
        <a:sysClr val="windowText" lastClr="000000"/>
      </a:dk1>
      <a:lt1>
        <a:sysClr val="window" lastClr="FFFE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Метро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186</TotalTime>
  <Words>238</Words>
  <PresentationFormat>Экран (4:3)</PresentationFormat>
  <Paragraphs>29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Метро</vt:lpstr>
      <vt:lpstr>Електронно променева трубка</vt:lpstr>
      <vt:lpstr>Електро́нно-промене́ва тру́бка, кінескоп електронний прилад, який має форму трубки, видовженої (часто з конічним розширенням) в напрямку осі електронного променя, що формується в ЕПТ. ЕПТ складається з електронно-оптичної системи, відхиляючої системи і флуоресцентного екрана або мішені.  </vt:lpstr>
      <vt:lpstr>Слайд 3</vt:lpstr>
      <vt:lpstr>Класифікація ЕПТ  надзвичайно ускладнена, що пояснюється їх надзвичайно широким застосуванням у науці та техніці і можливістю модифікації конструкції з метою одержання технічних параметрів, які необхідні для реалізації конкретної технічної ідеї.   </vt:lpstr>
      <vt:lpstr>     </vt:lpstr>
      <vt:lpstr>Слайд 6</vt:lpstr>
      <vt:lpstr>Залежно від призначення ЕПТ поділяються на: електронно-графічні трубки </vt:lpstr>
      <vt:lpstr>Слайд 8</vt:lpstr>
      <vt:lpstr>Залежно від області застосування вони поділяються на:  приймальні телевізійні (кінескопи, ЕПТ з надвисокою роздільною здатністю для спеціальних телевізійних систем, та ін.); приймальні осцилографічні (низькочастотні, високочастотні, надвисокочастотні, імпульсні високовольтні та ін.); приймальні індикаторні; запам'ятовуючі; знакодрукувальні; кодувальні.  </vt:lpstr>
      <vt:lpstr>Слайд 10</vt:lpstr>
      <vt:lpstr>          Дія ЕПТ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Admin</cp:lastModifiedBy>
  <cp:revision>20</cp:revision>
  <dcterms:modified xsi:type="dcterms:W3CDTF">2015-01-29T18:42:03Z</dcterms:modified>
</cp:coreProperties>
</file>