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68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10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1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7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4818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1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1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2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1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3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8" name="Shape 14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6" name="Shape 14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5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4" name="Shape 15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6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0722" name="Shape 1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0" name="Shape 17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1"/>
          <p:cNvGrpSpPr>
            <a:grpSpLocks/>
          </p:cNvGrpSpPr>
          <p:nvPr/>
        </p:nvGrpSpPr>
        <p:grpSpPr bwMode="auto">
          <a:xfrm>
            <a:off x="0" y="3846513"/>
            <a:ext cx="9144000" cy="1830387"/>
            <a:chOff x="0" y="3690482"/>
            <a:chExt cx="9144000" cy="850171"/>
          </a:xfrm>
        </p:grpSpPr>
        <p:sp>
          <p:nvSpPr>
            <p:cNvPr id="5" name="Shape 12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13"/>
            <p:cNvSpPr/>
            <p:nvPr/>
          </p:nvSpPr>
          <p:spPr>
            <a:xfrm>
              <a:off x="0" y="3774541"/>
              <a:ext cx="9144000" cy="1187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14"/>
            <p:cNvSpPr/>
            <p:nvPr/>
          </p:nvSpPr>
          <p:spPr>
            <a:xfrm>
              <a:off x="0" y="3875558"/>
              <a:ext cx="9144000" cy="1165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"/>
            <p:cNvSpPr/>
            <p:nvPr/>
          </p:nvSpPr>
          <p:spPr>
            <a:xfrm>
              <a:off x="0" y="3955930"/>
              <a:ext cx="9144000" cy="182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6"/>
            <p:cNvSpPr/>
            <p:nvPr/>
          </p:nvSpPr>
          <p:spPr>
            <a:xfrm>
              <a:off x="0" y="4186722"/>
              <a:ext cx="9144000" cy="1341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7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3" name="Shape 18"/>
            <p:cNvSpPr/>
            <p:nvPr/>
          </p:nvSpPr>
          <p:spPr>
            <a:xfrm>
              <a:off x="0" y="4478715"/>
              <a:ext cx="9144000" cy="61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9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162843"/>
            <a:ext cx="7772400" cy="1224900"/>
          </a:xfrm>
          <a:prstGeom prst="rect">
            <a:avLst/>
          </a:prstGeom>
        </p:spPr>
        <p:txBody>
          <a:bodyPr anchor="b"/>
          <a:lstStyle>
            <a:lvl1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 indent="304800"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425352"/>
            <a:ext cx="7772400" cy="932099"/>
          </a:xfrm>
          <a:prstGeom prst="rect">
            <a:avLst/>
          </a:prstGeom>
        </p:spPr>
        <p:txBody>
          <a:bodyPr/>
          <a:lstStyle>
            <a:lvl1pPr marL="0">
              <a:buNone/>
              <a:defRPr/>
            </a:lvl1pPr>
            <a:lvl2pPr marL="0" indent="203200">
              <a:spcBef>
                <a:spcPts val="0"/>
              </a:spcBef>
              <a:buSzPct val="100000"/>
              <a:buNone/>
              <a:defRPr sz="3200"/>
            </a:lvl2pPr>
            <a:lvl3pPr marL="0" indent="203200">
              <a:spcBef>
                <a:spcPts val="0"/>
              </a:spcBef>
              <a:buSzPct val="100000"/>
              <a:buNone/>
              <a:defRPr sz="3200"/>
            </a:lvl3pPr>
            <a:lvl4pPr marL="0" indent="203200">
              <a:spcBef>
                <a:spcPts val="0"/>
              </a:spcBef>
              <a:buSzPct val="100000"/>
              <a:buNone/>
              <a:defRPr sz="3200"/>
            </a:lvl4pPr>
            <a:lvl5pPr marL="0" indent="203200">
              <a:spcBef>
                <a:spcPts val="0"/>
              </a:spcBef>
              <a:buSzPct val="100000"/>
              <a:buNone/>
              <a:defRPr sz="3200"/>
            </a:lvl5pPr>
            <a:lvl6pPr marL="0" indent="203200">
              <a:spcBef>
                <a:spcPts val="0"/>
              </a:spcBef>
              <a:buSzPct val="100000"/>
              <a:buNone/>
              <a:defRPr sz="3200"/>
            </a:lvl6pPr>
            <a:lvl7pPr marL="0" indent="203200">
              <a:spcBef>
                <a:spcPts val="0"/>
              </a:spcBef>
              <a:buSzPct val="100000"/>
              <a:buNone/>
              <a:defRPr sz="3200"/>
            </a:lvl7pPr>
            <a:lvl8pPr marL="0" indent="203200">
              <a:spcBef>
                <a:spcPts val="0"/>
              </a:spcBef>
              <a:buSzPct val="100000"/>
              <a:buNone/>
              <a:defRPr sz="3200"/>
            </a:lvl8pPr>
            <a:lvl9pPr marL="0" indent="203200"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88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4" name="Shape 89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" name="Shape 90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91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792288" y="4472780"/>
            <a:ext cx="5486399" cy="5243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88900" algn="ctr" rtl="0">
              <a:buClr>
                <a:srgbClr val="FFA711"/>
              </a:buClr>
              <a:buFont typeface="Georg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93"/>
          <p:cNvGrpSpPr>
            <a:grpSpLocks/>
          </p:cNvGrpSpPr>
          <p:nvPr/>
        </p:nvGrpSpPr>
        <p:grpSpPr bwMode="auto">
          <a:xfrm>
            <a:off x="0" y="3846513"/>
            <a:ext cx="9144000" cy="1830387"/>
            <a:chOff x="0" y="3690482"/>
            <a:chExt cx="9144000" cy="850171"/>
          </a:xfrm>
        </p:grpSpPr>
        <p:sp>
          <p:nvSpPr>
            <p:cNvPr id="3" name="Shape 94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4" name="Shape 95"/>
            <p:cNvSpPr/>
            <p:nvPr/>
          </p:nvSpPr>
          <p:spPr>
            <a:xfrm>
              <a:off x="0" y="3774541"/>
              <a:ext cx="9144000" cy="1187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96"/>
            <p:cNvSpPr/>
            <p:nvPr/>
          </p:nvSpPr>
          <p:spPr>
            <a:xfrm>
              <a:off x="0" y="3875558"/>
              <a:ext cx="9144000" cy="1165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97"/>
            <p:cNvSpPr/>
            <p:nvPr/>
          </p:nvSpPr>
          <p:spPr>
            <a:xfrm>
              <a:off x="0" y="3955930"/>
              <a:ext cx="9144000" cy="182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98"/>
            <p:cNvSpPr/>
            <p:nvPr/>
          </p:nvSpPr>
          <p:spPr>
            <a:xfrm>
              <a:off x="0" y="4186722"/>
              <a:ext cx="9144000" cy="1341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99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100"/>
            <p:cNvSpPr/>
            <p:nvPr/>
          </p:nvSpPr>
          <p:spPr>
            <a:xfrm>
              <a:off x="0" y="4478715"/>
              <a:ext cx="9144000" cy="61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1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3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5" name="Shape 24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25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7" name="Shape 2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A711"/>
                </a:solidFill>
              </a:defRPr>
            </a:lvl1pPr>
            <a:lvl2pPr>
              <a:defRPr>
                <a:solidFill>
                  <a:srgbClr val="FFA711"/>
                </a:solidFill>
              </a:defRPr>
            </a:lvl2pPr>
            <a:lvl3pPr>
              <a:defRPr>
                <a:solidFill>
                  <a:srgbClr val="FFA711"/>
                </a:solidFill>
              </a:defRPr>
            </a:lvl3pPr>
            <a:lvl4pPr>
              <a:defRPr>
                <a:solidFill>
                  <a:srgbClr val="FFA711"/>
                </a:solidFill>
              </a:defRPr>
            </a:lvl4pPr>
            <a:lvl5pPr>
              <a:defRPr>
                <a:solidFill>
                  <a:srgbClr val="FFA711"/>
                </a:solidFill>
              </a:defRPr>
            </a:lvl5pPr>
            <a:lvl6pPr>
              <a:defRPr>
                <a:solidFill>
                  <a:srgbClr val="FFA711"/>
                </a:solidFill>
              </a:defRPr>
            </a:lvl6pPr>
            <a:lvl7pPr>
              <a:defRPr>
                <a:solidFill>
                  <a:srgbClr val="FFA711"/>
                </a:solidFill>
              </a:defRPr>
            </a:lvl7pPr>
            <a:lvl8pPr>
              <a:defRPr>
                <a:solidFill>
                  <a:srgbClr val="FFA711"/>
                </a:solidFill>
              </a:defRPr>
            </a:lvl8pPr>
            <a:lvl9pPr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668900" cy="4090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31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6" name="Shape 32"/>
            <p:cNvSpPr/>
            <p:nvPr/>
          </p:nvSpPr>
          <p:spPr>
            <a:xfrm>
              <a:off x="0" y="3774534"/>
              <a:ext cx="9144000" cy="1187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33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8" name="Shape 34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599" cy="363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599" cy="363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7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4" name="Shape 38"/>
            <p:cNvSpPr/>
            <p:nvPr/>
          </p:nvSpPr>
          <p:spPr>
            <a:xfrm>
              <a:off x="0" y="3774534"/>
              <a:ext cx="9144000" cy="118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39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40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43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4" name="Shape 44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5" name="Shape 45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4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472781"/>
            <a:ext cx="5486399" cy="524399"/>
          </a:xfrm>
          <a:prstGeom prst="rect">
            <a:avLst/>
          </a:prstGeom>
        </p:spPr>
        <p:txBody>
          <a:bodyPr/>
          <a:lstStyle>
            <a:lvl1pPr marL="0" indent="88900" algn="ctr"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8"/>
          <p:cNvGrpSpPr>
            <a:grpSpLocks/>
          </p:cNvGrpSpPr>
          <p:nvPr/>
        </p:nvGrpSpPr>
        <p:grpSpPr bwMode="auto">
          <a:xfrm>
            <a:off x="0" y="3846513"/>
            <a:ext cx="9144000" cy="1830387"/>
            <a:chOff x="0" y="3690482"/>
            <a:chExt cx="9144000" cy="850171"/>
          </a:xfrm>
        </p:grpSpPr>
        <p:sp>
          <p:nvSpPr>
            <p:cNvPr id="3" name="Shape 49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4" name="Shape 50"/>
            <p:cNvSpPr/>
            <p:nvPr/>
          </p:nvSpPr>
          <p:spPr>
            <a:xfrm>
              <a:off x="0" y="3774541"/>
              <a:ext cx="9144000" cy="1187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1"/>
            <p:cNvSpPr/>
            <p:nvPr/>
          </p:nvSpPr>
          <p:spPr>
            <a:xfrm>
              <a:off x="0" y="3875558"/>
              <a:ext cx="9144000" cy="1165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2"/>
            <p:cNvSpPr/>
            <p:nvPr/>
          </p:nvSpPr>
          <p:spPr>
            <a:xfrm>
              <a:off x="0" y="3955930"/>
              <a:ext cx="9144000" cy="182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53"/>
            <p:cNvSpPr/>
            <p:nvPr/>
          </p:nvSpPr>
          <p:spPr>
            <a:xfrm>
              <a:off x="0" y="4186722"/>
              <a:ext cx="9144000" cy="1341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4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9" name="Shape 55"/>
            <p:cNvSpPr/>
            <p:nvPr/>
          </p:nvSpPr>
          <p:spPr>
            <a:xfrm>
              <a:off x="0" y="4478715"/>
              <a:ext cx="9144000" cy="61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56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4"/>
          <p:cNvGrpSpPr>
            <a:grpSpLocks/>
          </p:cNvGrpSpPr>
          <p:nvPr/>
        </p:nvGrpSpPr>
        <p:grpSpPr bwMode="auto">
          <a:xfrm>
            <a:off x="0" y="3846513"/>
            <a:ext cx="9144000" cy="1830387"/>
            <a:chOff x="0" y="3690482"/>
            <a:chExt cx="9144000" cy="850171"/>
          </a:xfrm>
        </p:grpSpPr>
        <p:sp>
          <p:nvSpPr>
            <p:cNvPr id="5" name="Shape 65"/>
            <p:cNvSpPr>
              <a:spLocks noChangeArrowheads="1"/>
            </p:cNvSpPr>
            <p:nvPr/>
          </p:nvSpPr>
          <p:spPr bwMode="auto">
            <a:xfrm>
              <a:off x="0" y="4419321"/>
              <a:ext cx="9144000" cy="7200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66"/>
            <p:cNvSpPr/>
            <p:nvPr/>
          </p:nvSpPr>
          <p:spPr>
            <a:xfrm>
              <a:off x="0" y="3774541"/>
              <a:ext cx="9144000" cy="1187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67"/>
            <p:cNvSpPr/>
            <p:nvPr/>
          </p:nvSpPr>
          <p:spPr>
            <a:xfrm>
              <a:off x="0" y="3875558"/>
              <a:ext cx="9144000" cy="1165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68"/>
            <p:cNvSpPr/>
            <p:nvPr/>
          </p:nvSpPr>
          <p:spPr>
            <a:xfrm>
              <a:off x="0" y="3955930"/>
              <a:ext cx="9144000" cy="18286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69"/>
            <p:cNvSpPr/>
            <p:nvPr/>
          </p:nvSpPr>
          <p:spPr>
            <a:xfrm>
              <a:off x="0" y="4186722"/>
              <a:ext cx="9144000" cy="1341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70"/>
            <p:cNvSpPr>
              <a:spLocks noChangeArrowheads="1"/>
            </p:cNvSpPr>
            <p:nvPr/>
          </p:nvSpPr>
          <p:spPr bwMode="auto"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11" name="Shape 71"/>
            <p:cNvSpPr/>
            <p:nvPr/>
          </p:nvSpPr>
          <p:spPr>
            <a:xfrm>
              <a:off x="0" y="4478715"/>
              <a:ext cx="9144000" cy="61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72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85800" y="1162842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Font typeface="Georgia"/>
              <a:buNone/>
              <a:defRPr/>
            </a:lvl1pPr>
            <a:lvl2pPr marL="0" marR="0" indent="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711"/>
              </a:buClr>
              <a:buFont typeface="Georgia"/>
              <a:buNone/>
              <a:defRPr/>
            </a:lvl2pPr>
            <a:lvl3pPr marL="0" marR="0" indent="304800" algn="l" rtl="0">
              <a:buClr>
                <a:srgbClr val="FFA711"/>
              </a:buClr>
              <a:buFont typeface="Georgia"/>
              <a:buNone/>
              <a:defRPr/>
            </a:lvl3pPr>
            <a:lvl4pPr marL="0" marR="0" indent="304800" algn="l" rtl="0">
              <a:buClr>
                <a:srgbClr val="FFA711"/>
              </a:buClr>
              <a:buFont typeface="Georgia"/>
              <a:buNone/>
              <a:defRPr/>
            </a:lvl4pPr>
            <a:lvl5pPr marL="0" marR="0" indent="304800" algn="l" rtl="0">
              <a:buClr>
                <a:srgbClr val="FFA711"/>
              </a:buClr>
              <a:buFont typeface="Georgia"/>
              <a:buNone/>
              <a:defRPr/>
            </a:lvl5pPr>
            <a:lvl6pPr marL="0" marR="0" indent="304800" algn="l" rtl="0">
              <a:buClr>
                <a:srgbClr val="FFA711"/>
              </a:buClr>
              <a:buFont typeface="Georgia"/>
              <a:buNone/>
              <a:defRPr/>
            </a:lvl6pPr>
            <a:lvl7pPr marL="0" marR="0" indent="304800" algn="l" rtl="0">
              <a:buClr>
                <a:srgbClr val="FFA711"/>
              </a:buClr>
              <a:buFont typeface="Georgia"/>
              <a:buNone/>
              <a:defRPr/>
            </a:lvl7pPr>
            <a:lvl8pPr marL="0" marR="0" indent="304800" algn="l" rtl="0">
              <a:buClr>
                <a:srgbClr val="FFA711"/>
              </a:buClr>
              <a:buFont typeface="Georgia"/>
              <a:buNone/>
              <a:defRPr/>
            </a:lvl8pPr>
            <a:lvl9pPr marL="0" marR="0" indent="304800" algn="l" rtl="0">
              <a:buClr>
                <a:srgbClr val="FFA711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685800" y="2425351"/>
            <a:ext cx="7772400" cy="9320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1pPr>
            <a:lvl2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2pPr>
            <a:lvl3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3pPr>
            <a:lvl4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4pPr>
            <a:lvl5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5pPr>
            <a:lvl6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6pPr>
            <a:lvl7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7pPr>
            <a:lvl8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8pPr>
            <a:lvl9pPr marL="0" marR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Georgi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76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5" name="Shape 77"/>
            <p:cNvSpPr>
              <a:spLocks noChangeArrowheads="1"/>
            </p:cNvSpPr>
            <p:nvPr/>
          </p:nvSpPr>
          <p:spPr bwMode="auto"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78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7" name="Shape 79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28863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668900" cy="4090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82"/>
          <p:cNvGrpSpPr>
            <a:grpSpLocks/>
          </p:cNvGrpSpPr>
          <p:nvPr/>
        </p:nvGrpSpPr>
        <p:grpSpPr bwMode="auto">
          <a:xfrm>
            <a:off x="0" y="5065713"/>
            <a:ext cx="9144000" cy="649287"/>
            <a:chOff x="0" y="3690482"/>
            <a:chExt cx="9144000" cy="301556"/>
          </a:xfrm>
        </p:grpSpPr>
        <p:sp>
          <p:nvSpPr>
            <p:cNvPr id="4" name="Shape 83"/>
            <p:cNvSpPr/>
            <p:nvPr/>
          </p:nvSpPr>
          <p:spPr>
            <a:xfrm>
              <a:off x="0" y="3774534"/>
              <a:ext cx="9144000" cy="118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84"/>
            <p:cNvSpPr>
              <a:spLocks noChangeArrowheads="1"/>
            </p:cNvSpPr>
            <p:nvPr/>
          </p:nvSpPr>
          <p:spPr bwMode="auto"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  <p:sp>
          <p:nvSpPr>
            <p:cNvPr id="6" name="Shape 85"/>
            <p:cNvSpPr>
              <a:spLocks noChangeArrowheads="1"/>
            </p:cNvSpPr>
            <p:nvPr/>
          </p:nvSpPr>
          <p:spPr bwMode="auto"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endParaRPr lang="ru-RU"/>
            </a:p>
          </p:txBody>
        </p:sp>
      </p:grp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28863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7"/>
          <p:cNvSpPr>
            <a:spLocks noChangeArrowheads="1"/>
          </p:cNvSpPr>
          <p:nvPr/>
        </p:nvSpPr>
        <p:spPr bwMode="auto">
          <a:xfrm>
            <a:off x="0" y="1588"/>
            <a:ext cx="9144000" cy="98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58"/>
          <p:cNvSpPr txBox="1"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59"/>
          <p:cNvSpPr txBox="1"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6" name="Shape 60"/>
          <p:cNvSpPr>
            <a:spLocks noChangeArrowheads="1"/>
          </p:cNvSpPr>
          <p:nvPr/>
        </p:nvSpPr>
        <p:spPr bwMode="auto">
          <a:xfrm>
            <a:off x="0" y="1588"/>
            <a:ext cx="9144000" cy="98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03"/>
          <p:cNvSpPr txBox="1">
            <a:spLocks noGrp="1"/>
          </p:cNvSpPr>
          <p:nvPr>
            <p:ph type="ctrTitle"/>
          </p:nvPr>
        </p:nvSpPr>
        <p:spPr>
          <a:xfrm>
            <a:off x="1030288" y="-282575"/>
            <a:ext cx="7772400" cy="1287463"/>
          </a:xfrm>
        </p:spPr>
        <p:txBody>
          <a:bodyPr/>
          <a:lstStyle/>
          <a:p>
            <a:pPr eaLnBrk="1" hangingPunct="1">
              <a:buSzTx/>
              <a:buFont typeface="Georgia" pitchFamily="18" charset="0"/>
              <a:buNone/>
            </a:pPr>
            <a:r>
              <a:rPr lang="ru-RU" smtClean="0">
                <a:latin typeface="Comic Sans MS" pitchFamily="66" charset="0"/>
                <a:cs typeface="Arial" charset="0"/>
                <a:sym typeface="Comic Sans MS" pitchFamily="66" charset="0"/>
              </a:rPr>
              <a:t>Петриківський розпис</a:t>
            </a:r>
          </a:p>
        </p:txBody>
      </p:sp>
      <p:pic>
        <p:nvPicPr>
          <p:cNvPr id="105" name="Shape 105"/>
          <p:cNvPicPr preferRelativeResize="0">
            <a:picLocks noChangeAspect="1" noChangeArrowheads="1"/>
          </p:cNvPicPr>
          <p:nvPr/>
        </p:nvPicPr>
        <p:blipFill>
          <a:blip r:embed="rId3"/>
          <a:srcRect r="-19975" b="-24860"/>
          <a:stretch>
            <a:fillRect/>
          </a:stretch>
        </p:blipFill>
        <p:spPr bwMode="auto">
          <a:xfrm>
            <a:off x="307975" y="1238250"/>
            <a:ext cx="580072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Shape 1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22313"/>
            <a:ext cx="9144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-357188" y="0"/>
            <a:ext cx="3784601" cy="5715000"/>
          </a:xfrm>
        </p:spPr>
        <p:txBody>
          <a:bodyPr>
            <a:noAutofit/>
          </a:bodyPr>
          <a:lstStyle/>
          <a:p>
            <a:pPr indent="-139700" eaLnBrk="1" hangingPunct="1">
              <a:lnSpc>
                <a:spcPct val="115000"/>
              </a:lnSpc>
              <a:buClr>
                <a:srgbClr val="000000"/>
              </a:buClr>
              <a:buSzPct val="42000"/>
            </a:pPr>
            <a:r>
              <a:rPr lang="ru-RU" sz="2600" smtClean="0">
                <a:solidFill>
                  <a:srgbClr val="000000"/>
                </a:solidFill>
                <a:latin typeface="Arial" charset="0"/>
                <a:cs typeface="Arial" charset="0"/>
              </a:rPr>
              <a:t>  Петриківський розпис здавна грав роль оберегу. Люди вірили, що в красі є духовна сила, і тому вікна і двері будинків і навіть одяг обрамляли магічним орнаментом, який захищав господарів. </a:t>
            </a:r>
          </a:p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endParaRPr lang="ru-RU" sz="3200" smtClean="0">
              <a:solidFill>
                <a:srgbClr val="FF6428"/>
              </a:solidFill>
              <a:latin typeface="Georgia" pitchFamily="18" charset="0"/>
              <a:cs typeface="Arial" charset="0"/>
              <a:sym typeface="Georgia" pitchFamily="18" charset="0"/>
            </a:endParaRPr>
          </a:p>
        </p:txBody>
      </p:sp>
      <p:pic>
        <p:nvPicPr>
          <p:cNvPr id="112" name="Shape 1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3500"/>
            <a:ext cx="34274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Shape 113"/>
          <p:cNvPicPr preferRelativeResize="0">
            <a:picLocks noChangeAspect="1" noChangeArrowheads="1"/>
          </p:cNvPicPr>
          <p:nvPr/>
        </p:nvPicPr>
        <p:blipFill>
          <a:blip r:embed="rId4"/>
          <a:srcRect l="9309" r="-9309"/>
          <a:stretch>
            <a:fillRect/>
          </a:stretch>
        </p:blipFill>
        <p:spPr bwMode="auto">
          <a:xfrm>
            <a:off x="3303588" y="0"/>
            <a:ext cx="3352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Shape 114"/>
          <p:cNvPicPr preferRelativeResize="0">
            <a:picLocks noChangeAspect="1" noChangeArrowheads="1"/>
          </p:cNvPicPr>
          <p:nvPr/>
        </p:nvPicPr>
        <p:blipFill>
          <a:blip r:embed="rId5"/>
          <a:srcRect l="12392" t="24202" r="11809"/>
          <a:stretch>
            <a:fillRect/>
          </a:stretch>
        </p:blipFill>
        <p:spPr bwMode="auto">
          <a:xfrm>
            <a:off x="3303588" y="0"/>
            <a:ext cx="58388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210050" y="0"/>
            <a:ext cx="4933950" cy="2720975"/>
          </a:xfrm>
        </p:spPr>
        <p:txBody>
          <a:bodyPr/>
          <a:lstStyle/>
          <a:p>
            <a:pPr indent="-139700" eaLnBrk="1" hangingPunct="1">
              <a:lnSpc>
                <a:spcPct val="115000"/>
              </a:lnSpc>
              <a:spcBef>
                <a:spcPts val="600"/>
              </a:spcBef>
              <a:buClr>
                <a:srgbClr val="E9E0C9"/>
              </a:buClr>
              <a:buFont typeface="Georgia" pitchFamily="18" charset="0"/>
              <a:buNone/>
            </a:pPr>
            <a:r>
              <a:rPr lang="ru-RU" sz="2300" smtClean="0">
                <a:solidFill>
                  <a:srgbClr val="000000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Класичними елементами петриківського живопису є навколишні рослини, орнаментні мотиви, де переважають яскраві, насичені тона.</a:t>
            </a:r>
          </a:p>
        </p:txBody>
      </p:sp>
      <p:sp>
        <p:nvSpPr>
          <p:cNvPr id="120" name="Shape 120"/>
          <p:cNvSpPr txBox="1">
            <a:spLocks noChangeArrowheads="1"/>
          </p:cNvSpPr>
          <p:nvPr/>
        </p:nvSpPr>
        <p:spPr bwMode="auto">
          <a:xfrm>
            <a:off x="0" y="-157163"/>
            <a:ext cx="4281488" cy="32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2400">
                <a:latin typeface="Comic Sans MS" pitchFamily="66" charset="0"/>
                <a:sym typeface="Comic Sans MS" pitchFamily="66" charset="0"/>
              </a:rPr>
              <a:t>В основі петриківського мистецтва лежить образне сприйняття рідної природи, любов до української землі. </a:t>
            </a:r>
          </a:p>
        </p:txBody>
      </p:sp>
      <p:sp>
        <p:nvSpPr>
          <p:cNvPr id="121" name="Shape 121"/>
          <p:cNvSpPr txBox="1">
            <a:spLocks noChangeArrowheads="1"/>
          </p:cNvSpPr>
          <p:nvPr/>
        </p:nvSpPr>
        <p:spPr bwMode="auto">
          <a:xfrm>
            <a:off x="87313" y="2381250"/>
            <a:ext cx="37893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-RU" sz="2400">
                <a:latin typeface="Comic Sans MS" pitchFamily="66" charset="0"/>
                <a:sym typeface="Comic Sans MS" pitchFamily="66" charset="0"/>
              </a:rPr>
              <a:t> Основними мотивами розпису є польові квіти, гілки калини, мальви, півонії, айстри.</a:t>
            </a:r>
          </a:p>
        </p:txBody>
      </p:sp>
      <p:pic>
        <p:nvPicPr>
          <p:cNvPr id="122" name="Shape 1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275" y="2446338"/>
            <a:ext cx="5419725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475163" y="1762125"/>
            <a:ext cx="4668837" cy="4089400"/>
          </a:xfrm>
        </p:spPr>
        <p:txBody>
          <a:bodyPr>
            <a:noAutofit/>
          </a:bodyPr>
          <a:lstStyle/>
          <a:p>
            <a:pPr indent="-139700" eaLnBrk="1" hangingPunct="1">
              <a:buClr>
                <a:srgbClr val="E9E0C9"/>
              </a:buClr>
              <a:buFont typeface="Georgia" pitchFamily="18" charset="0"/>
              <a:buNone/>
            </a:pPr>
            <a:r>
              <a:rPr lang="ru-RU" sz="3200" smtClean="0">
                <a:solidFill>
                  <a:srgbClr val="FF6428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Також, петриківський розпис українського народного малярства внесено до списку нематеріальної культурної спадщини ЮНЕСКО.</a:t>
            </a:r>
          </a:p>
        </p:txBody>
      </p:sp>
      <p:pic>
        <p:nvPicPr>
          <p:cNvPr id="128" name="Shape 1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436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>
            <a:picLocks noChangeAspect="1" noChangeArrowheads="1"/>
          </p:cNvPicPr>
          <p:nvPr/>
        </p:nvPicPr>
        <p:blipFill>
          <a:blip r:embed="rId3"/>
          <a:srcRect b="2359"/>
          <a:stretch>
            <a:fillRect/>
          </a:stretch>
        </p:blipFill>
        <p:spPr bwMode="auto">
          <a:xfrm>
            <a:off x="179388" y="1717675"/>
            <a:ext cx="21336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Shape 1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657350"/>
            <a:ext cx="23764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Shape 135"/>
          <p:cNvPicPr preferRelativeResize="0">
            <a:picLocks noChangeAspect="1" noChangeArrowheads="1"/>
          </p:cNvPicPr>
          <p:nvPr/>
        </p:nvPicPr>
        <p:blipFill>
          <a:blip r:embed="rId5"/>
          <a:srcRect b="5481"/>
          <a:stretch>
            <a:fillRect/>
          </a:stretch>
        </p:blipFill>
        <p:spPr bwMode="auto">
          <a:xfrm>
            <a:off x="2411413" y="1657350"/>
            <a:ext cx="26638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Shape 136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4057650"/>
            <a:ext cx="27352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Shape 137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4300" y="1574800"/>
            <a:ext cx="1230313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Shape 138"/>
          <p:cNvSpPr txBox="1">
            <a:spLocks noChangeArrowheads="1"/>
          </p:cNvSpPr>
          <p:nvPr/>
        </p:nvSpPr>
        <p:spPr bwMode="auto">
          <a:xfrm>
            <a:off x="179388" y="495300"/>
            <a:ext cx="89646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4000" b="1">
                <a:solidFill>
                  <a:srgbClr val="FF9999"/>
                </a:solidFill>
                <a:latin typeface="Comic Sans MS" pitchFamily="66" charset="0"/>
                <a:sym typeface="Comic Sans MS" pitchFamily="66" charset="0"/>
              </a:rPr>
              <a:t>Декоративно-ужиткове мистецтво: предмети побуту</a:t>
            </a:r>
          </a:p>
          <a:p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36700"/>
            <a:ext cx="42497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Shape 1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536700"/>
            <a:ext cx="38957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Shape 145"/>
          <p:cNvSpPr txBox="1">
            <a:spLocks noChangeArrowheads="1"/>
          </p:cNvSpPr>
          <p:nvPr/>
        </p:nvSpPr>
        <p:spPr bwMode="auto">
          <a:xfrm>
            <a:off x="0" y="0"/>
            <a:ext cx="9144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Bef>
                <a:spcPts val="700"/>
              </a:spcBef>
            </a:pPr>
            <a:r>
              <a:rPr lang="ru-RU" sz="3000" b="1">
                <a:solidFill>
                  <a:srgbClr val="F1C232"/>
                </a:solidFill>
                <a:latin typeface="Comic Sans MS" pitchFamily="66" charset="0"/>
                <a:sym typeface="Comic Sans MS" pitchFamily="66" charset="0"/>
              </a:rPr>
              <a:t>Всі речі приваблюють барвистістю, радісним сприйняттям світу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Shape 1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74650"/>
            <a:ext cx="586263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Shape 151"/>
          <p:cNvSpPr txBox="1">
            <a:spLocks noChangeArrowheads="1"/>
          </p:cNvSpPr>
          <p:nvPr/>
        </p:nvSpPr>
        <p:spPr bwMode="auto">
          <a:xfrm>
            <a:off x="5003800" y="-87313"/>
            <a:ext cx="41402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FF00"/>
              </a:buClr>
              <a:buSzPct val="25000"/>
              <a:buFont typeface="Comic Sans MS" pitchFamily="66" charset="0"/>
              <a:buNone/>
            </a:pPr>
            <a:r>
              <a:rPr lang="ru-RU" sz="240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rPr>
              <a:t>На сьогодняшній день в Петриківці,  близько 200 місцевих мешканців розмальовують тарілки у себе вдома. Також є центр народного мистецтва, в якому працюють чотири десятки майстрів.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56"/>
          <p:cNvSpPr txBox="1">
            <a:spLocks noChangeArrowheads="1"/>
          </p:cNvSpPr>
          <p:nvPr/>
        </p:nvSpPr>
        <p:spPr bwMode="auto">
          <a:xfrm>
            <a:off x="0" y="0"/>
            <a:ext cx="3735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ru-RU" sz="2500" b="1">
                <a:solidFill>
                  <a:srgbClr val="674EA7"/>
                </a:solidFill>
                <a:latin typeface="Comic Sans MS" pitchFamily="66" charset="0"/>
                <a:sym typeface="Comic Sans MS" pitchFamily="66" charset="0"/>
              </a:rPr>
              <a:t>Рослинний орнамент є основою композиції, у якій органічно вписуються фантастичні птахи, комахи.</a:t>
            </a:r>
          </a:p>
        </p:txBody>
      </p:sp>
      <p:sp>
        <p:nvSpPr>
          <p:cNvPr id="157" name="Shape 157"/>
          <p:cNvSpPr txBox="1">
            <a:spLocks noChangeArrowheads="1"/>
          </p:cNvSpPr>
          <p:nvPr/>
        </p:nvSpPr>
        <p:spPr bwMode="auto">
          <a:xfrm>
            <a:off x="5426075" y="2644775"/>
            <a:ext cx="40179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</a:pPr>
            <a:r>
              <a:rPr lang="ru-RU" sz="2400" b="1">
                <a:solidFill>
                  <a:srgbClr val="FFF2CC"/>
                </a:solidFill>
                <a:latin typeface="Comic Sans MS" pitchFamily="66" charset="0"/>
                <a:sym typeface="Comic Sans MS" pitchFamily="66" charset="0"/>
              </a:rPr>
              <a:t>Природні явища й реальні форми надихають майстрів на створення барвистих декоративних композицій.</a:t>
            </a:r>
          </a:p>
        </p:txBody>
      </p:sp>
      <p:pic>
        <p:nvPicPr>
          <p:cNvPr id="158" name="Shape 1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288925"/>
            <a:ext cx="47736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Shape 15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679450"/>
            <a:ext cx="3521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7275"/>
            <a:ext cx="29876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Shape 165"/>
          <p:cNvPicPr preferRelativeResize="0">
            <a:picLocks noChangeAspect="1" noChangeArrowheads="1"/>
          </p:cNvPicPr>
          <p:nvPr/>
        </p:nvPicPr>
        <p:blipFill>
          <a:blip r:embed="rId4"/>
          <a:srcRect l="7091" t="3378" r="-7089" b="-3378"/>
          <a:stretch>
            <a:fillRect/>
          </a:stretch>
        </p:blipFill>
        <p:spPr bwMode="auto">
          <a:xfrm>
            <a:off x="3071813" y="2068513"/>
            <a:ext cx="2735262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Shape 16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3538" y="1174750"/>
            <a:ext cx="35242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Shape 167"/>
          <p:cNvSpPr txBox="1">
            <a:spLocks noChangeArrowheads="1"/>
          </p:cNvSpPr>
          <p:nvPr/>
        </p:nvSpPr>
        <p:spPr bwMode="auto">
          <a:xfrm>
            <a:off x="0" y="0"/>
            <a:ext cx="9144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buClr>
                <a:srgbClr val="00FFFF"/>
              </a:buClr>
              <a:buSzPct val="25000"/>
              <a:buFont typeface="Comic Sans MS" pitchFamily="66" charset="0"/>
              <a:buNone/>
            </a:pPr>
            <a:r>
              <a:rPr lang="ru-RU" sz="3300" b="1">
                <a:solidFill>
                  <a:srgbClr val="E9E0C9"/>
                </a:solidFill>
                <a:latin typeface="Comic Sans MS" pitchFamily="66" charset="0"/>
                <a:sym typeface="Comic Sans MS" pitchFamily="66" charset="0"/>
              </a:rPr>
              <a:t>Петриківський розпис застосовують:</a:t>
            </a:r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142875" y="4357688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9E0C9"/>
              </a:buClr>
              <a:buSzPct val="25000"/>
              <a:buFont typeface="Comic Sans MS" pitchFamily="66" charset="0"/>
              <a:buNone/>
            </a:pPr>
            <a:r>
              <a:rPr lang="ru-RU" sz="3200">
                <a:solidFill>
                  <a:srgbClr val="E9E0C9"/>
                </a:solidFill>
                <a:latin typeface="Comic Sans MS" pitchFamily="66" charset="0"/>
                <a:sym typeface="Comic Sans MS" pitchFamily="66" charset="0"/>
              </a:rPr>
              <a:t>в прикрасах</a:t>
            </a:r>
          </a:p>
        </p:txBody>
      </p:sp>
      <p:sp>
        <p:nvSpPr>
          <p:cNvPr id="169" name="Shape 169"/>
          <p:cNvSpPr>
            <a:spLocks noChangeArrowheads="1"/>
          </p:cNvSpPr>
          <p:nvPr/>
        </p:nvSpPr>
        <p:spPr bwMode="auto">
          <a:xfrm>
            <a:off x="3214688" y="1214438"/>
            <a:ext cx="221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9E0C9"/>
              </a:buClr>
              <a:buSzPct val="25000"/>
              <a:buFont typeface="Comic Sans MS" pitchFamily="66" charset="0"/>
              <a:buNone/>
            </a:pPr>
            <a:r>
              <a:rPr lang="ru-RU" sz="4000">
                <a:solidFill>
                  <a:srgbClr val="E9E0C9"/>
                </a:solidFill>
                <a:latin typeface="Comic Sans MS" pitchFamily="66" charset="0"/>
                <a:sym typeface="Comic Sans MS" pitchFamily="66" charset="0"/>
              </a:rPr>
              <a:t>в посуді</a:t>
            </a:r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5715000" y="3786188"/>
            <a:ext cx="341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E9E0C9"/>
              </a:buClr>
              <a:buSzPct val="25000"/>
              <a:buFont typeface="Comic Sans MS" pitchFamily="66" charset="0"/>
              <a:buNone/>
            </a:pPr>
            <a:r>
              <a:rPr lang="ru-RU" sz="5400">
                <a:solidFill>
                  <a:srgbClr val="E9E0C9"/>
                </a:solidFill>
                <a:latin typeface="Comic Sans MS" pitchFamily="66" charset="0"/>
                <a:sym typeface="Comic Sans MS" pitchFamily="66" charset="0"/>
              </a:rPr>
              <a:t>і в побуті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PresentationFormat>Экран (16:10)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Comic Sans MS</vt:lpstr>
      <vt:lpstr>Georgia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color-strip</vt:lpstr>
      <vt:lpstr>Петриківський розпис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Петриківський розпис</dc:title>
  <cp:lastModifiedBy>Yfesrf</cp:lastModifiedBy>
  <cp:revision>3</cp:revision>
  <dcterms:modified xsi:type="dcterms:W3CDTF">2015-02-08T13:47:02Z</dcterms:modified>
</cp:coreProperties>
</file>