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12-Feb-15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1" y="853006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Century Gothic" panose="020B0502020202020204" pitchFamily="34" charset="0"/>
              </a:rPr>
              <a:t>Віднімання  раціональних чисел 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Century Gothic" panose="020B0502020202020204" pitchFamily="34" charset="0"/>
              </a:rPr>
              <a:t>6 клас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7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38058"/>
            <a:ext cx="11029616" cy="98833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entury Gothic" panose="020B0502020202020204" pitchFamily="34" charset="0"/>
              </a:rPr>
              <a:t>Самостійна робота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40760" y="2461162"/>
            <a:ext cx="4313194" cy="4322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Спростить вираз</a:t>
            </a: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en-US" sz="28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</a:t>
            </a:r>
            <a:r>
              <a:rPr 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8,4 + m – n – 18,3 + n</a:t>
            </a: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</a:t>
            </a:r>
            <a:r>
              <a:rPr 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+ 8,9 +6,7 – a – 9,8.</a:t>
            </a:r>
            <a:endParaRPr lang="uk-UA" sz="28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uk-UA" sz="28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19684" y="2356230"/>
            <a:ext cx="4373035" cy="3887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u="sng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Спростить вираз</a:t>
            </a:r>
            <a:r>
              <a:rPr lang="uk-UA" sz="2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en-US" sz="28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6,8 </a:t>
            </a:r>
            <a:r>
              <a:rPr 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x + y – 14,9 – y;</a:t>
            </a:r>
            <a:endParaRPr lang="uk-UA" sz="28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</a:t>
            </a:r>
            <a:r>
              <a:rPr lang="en-US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7,6 – t + 5,9 + 8,1 + t.</a:t>
            </a:r>
            <a:endParaRPr lang="uk-UA" sz="28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193" y="1876387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№5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8819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1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815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>
                <a:latin typeface="Century Gothic" panose="020B0502020202020204" pitchFamily="34" charset="0"/>
                <a:ea typeface="Cambria Math" panose="02040503050406030204" pitchFamily="18" charset="0"/>
              </a:rPr>
              <a:t>2</a:t>
            </a:r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0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entury Gothic" panose="020B0502020202020204" pitchFamily="34" charset="0"/>
              </a:rPr>
              <a:t>Усно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2465" y="2833949"/>
            <a:ext cx="3913535" cy="4220611"/>
          </a:xfrm>
        </p:spPr>
        <p:txBody>
          <a:bodyPr/>
          <a:lstStyle/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23-14;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23-1,4;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3) 2,3-1,4;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4) 2,3-0,14;</a:t>
            </a:r>
          </a:p>
          <a:p>
            <a:pPr marL="0" indent="0">
              <a:buNone/>
            </a:pPr>
            <a:r>
              <a:rPr lang="uk-UA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5) 7,4-0,39;</a:t>
            </a:r>
          </a:p>
          <a:p>
            <a:pPr marL="0" indent="0">
              <a:buNone/>
            </a:pPr>
            <a:endParaRPr lang="uk-UA" sz="3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AutoNum type="arabicParenR" startAt="3"/>
            </a:pPr>
            <a:endParaRPr lang="uk-UA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7523303" y="2833949"/>
                <a:ext cx="3913535" cy="427519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306000" indent="-306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30000" indent="-306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00000" indent="-270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42000" indent="-234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602000" indent="-234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9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5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6)</m:t>
                    </m:r>
                    <m:f>
                      <m:fPr>
                        <m:ctrlPr>
                          <a:rPr lang="uk-UA" sz="3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320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uk-UA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7) 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8)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19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−3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</m:oMath>
                </a14:m>
                <a:endParaRPr lang="uk-UA" sz="3200" b="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9)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Wingdings 2" panose="05020102010507070707" pitchFamily="18" charset="2"/>
                  <a:buAutoNum type="arabicParenR" startAt="3"/>
                </a:pPr>
                <a:endParaRPr lang="uk-UA" dirty="0" smtClean="0"/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3303" y="2833949"/>
                <a:ext cx="3913535" cy="4275192"/>
              </a:xfrm>
              <a:prstGeom prst="rect">
                <a:avLst/>
              </a:prstGeom>
              <a:blipFill rotWithShape="0">
                <a:blip r:embed="rId2"/>
                <a:stretch>
                  <a:fillRect l="-3894" t="-7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81192" y="2074873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№1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82465" y="2074873"/>
            <a:ext cx="440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Виконайте віднімання: </a:t>
            </a:r>
            <a:endParaRPr lang="en-US" sz="28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882" y="798490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№2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31066" y="1738648"/>
            <a:ext cx="10760802" cy="4980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 2" panose="05020102010507070707" pitchFamily="18" charset="2"/>
              <a:buAutoNum type="arabicParenR" startAt="3"/>
            </a:pPr>
            <a:endParaRPr lang="uk-UA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53037" y="1738648"/>
                <a:ext cx="924703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000" dirty="0" smtClean="0">
                    <a:latin typeface="Century Gothic" panose="020B0502020202020204" pitchFamily="34" charset="0"/>
                  </a:rPr>
                  <a:t>Назвіть три яких-небудь значення </a:t>
                </a:r>
                <a:r>
                  <a:rPr lang="en-US" sz="2000" b="1" dirty="0" smtClean="0">
                    <a:latin typeface="Century Gothic" panose="020B0502020202020204" pitchFamily="34" charset="0"/>
                    <a:cs typeface="Rod" panose="02030509050101010101" pitchFamily="49" charset="-79"/>
                  </a:rPr>
                  <a:t>x</a:t>
                </a:r>
                <a:r>
                  <a:rPr lang="uk-UA" sz="2000" dirty="0" smtClean="0">
                    <a:latin typeface="Century Gothic" panose="020B0502020202020204" pitchFamily="34" charset="0"/>
                    <a:cs typeface="Rod" panose="02030509050101010101" pitchFamily="49" charset="-79"/>
                  </a:rPr>
                  <a:t>, при яких є правильною нерівність: </a:t>
                </a:r>
                <a:endParaRPr lang="en-US" sz="2000" dirty="0" smtClean="0">
                  <a:latin typeface="Century Gothic" panose="020B0502020202020204" pitchFamily="34" charset="0"/>
                  <a:cs typeface="Rod" panose="02030509050101010101" pitchFamily="49" charset="-79"/>
                </a:endParaRPr>
              </a:p>
              <a:p>
                <a:endParaRPr lang="uk-UA" sz="2000" dirty="0" smtClean="0">
                  <a:latin typeface="Century Gothic" panose="020B0502020202020204" pitchFamily="34" charset="0"/>
                  <a:cs typeface="Rod" panose="02030509050101010101" pitchFamily="49" charset="-79"/>
                </a:endParaRPr>
              </a:p>
              <a:p>
                <a:r>
                  <a:rPr lang="en-US" sz="2000" b="0" dirty="0" smtClean="0">
                    <a:ea typeface="Cambria Math" panose="02040503050406030204" pitchFamily="18" charset="0"/>
                    <a:cs typeface="Rod" panose="02030509050101010101" pitchFamily="49" charset="-79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Rod" panose="02030509050101010101" pitchFamily="49" charset="-79"/>
                      </a:rPr>
                      <m:t>𝑥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Rod" panose="02030509050101010101" pitchFamily="49" charset="-79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Rod" panose="02030509050101010101" pitchFamily="49" charset="-79"/>
                      </a:rPr>
                      <m:t>0;  </m:t>
                    </m:r>
                  </m:oMath>
                </a14:m>
                <a:r>
                  <a:rPr lang="en-US" sz="2000" dirty="0" smtClean="0">
                    <a:latin typeface="Century Gothic" panose="020B0502020202020204" pitchFamily="34" charset="0"/>
                  </a:rPr>
                  <a:t>                                        2)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&gt;3,7;</m:t>
                    </m:r>
                  </m:oMath>
                </a14:m>
                <a:r>
                  <a:rPr lang="en-US" sz="2000" dirty="0" smtClean="0">
                    <a:latin typeface="Century Gothic" panose="020B0502020202020204" pitchFamily="34" charset="0"/>
                  </a:rPr>
                  <a:t>                                3)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&lt;−2,8</m:t>
                    </m:r>
                  </m:oMath>
                </a14:m>
                <a:endParaRPr lang="en-US" sz="2000" dirty="0">
                  <a:latin typeface="Century Gothic" panose="020B0502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037" y="1738648"/>
                <a:ext cx="9247031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659" t="-2994" b="-10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37881" y="3017361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</a:t>
            </a:r>
            <a:r>
              <a:rPr lang="en-US" sz="3200" dirty="0" smtClean="0">
                <a:latin typeface="Century Gothic" panose="020B0502020202020204" pitchFamily="34" charset="0"/>
              </a:rPr>
              <a:t>3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3036" y="3957519"/>
            <a:ext cx="106320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На координатній прямій позначили числа</a:t>
            </a:r>
            <a:r>
              <a:rPr lang="en-US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a</a:t>
            </a:r>
            <a:r>
              <a:rPr lang="uk-UA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і</a:t>
            </a:r>
            <a:r>
              <a:rPr lang="en-US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b</a:t>
            </a:r>
            <a:r>
              <a:rPr lang="ru-RU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. </a:t>
            </a:r>
            <a:r>
              <a:rPr lang="ru-RU" sz="2000" dirty="0" err="1" smtClean="0">
                <a:latin typeface="Century Gothic" panose="020B0502020202020204" pitchFamily="34" charset="0"/>
                <a:cs typeface="Rod" panose="02030509050101010101" pitchFamily="49" charset="-79"/>
              </a:rPr>
              <a:t>Порівняйте</a:t>
            </a:r>
            <a:r>
              <a:rPr lang="ru-RU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</a:t>
            </a:r>
            <a:r>
              <a:rPr lang="ru-RU" sz="2000" dirty="0" err="1" smtClean="0">
                <a:latin typeface="Century Gothic" panose="020B0502020202020204" pitchFamily="34" charset="0"/>
                <a:cs typeface="Rod" panose="02030509050101010101" pitchFamily="49" charset="-79"/>
              </a:rPr>
              <a:t>ці</a:t>
            </a:r>
            <a:r>
              <a:rPr lang="ru-RU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числа та </a:t>
            </a:r>
            <a:r>
              <a:rPr lang="ru-RU" sz="2000" dirty="0" err="1" smtClean="0">
                <a:latin typeface="Century Gothic" panose="020B0502020202020204" pitchFamily="34" charset="0"/>
                <a:cs typeface="Rod" panose="02030509050101010101" pitchFamily="49" charset="-79"/>
              </a:rPr>
              <a:t>їх</a:t>
            </a:r>
            <a:r>
              <a:rPr lang="ru-RU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</a:t>
            </a:r>
            <a:r>
              <a:rPr lang="ru-RU" sz="2000" dirty="0" err="1" smtClean="0">
                <a:latin typeface="Century Gothic" panose="020B0502020202020204" pitchFamily="34" charset="0"/>
                <a:cs typeface="Rod" panose="02030509050101010101" pitchFamily="49" charset="-79"/>
              </a:rPr>
              <a:t>модулі</a:t>
            </a:r>
            <a:r>
              <a:rPr lang="ru-RU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 </a:t>
            </a:r>
            <a:r>
              <a:rPr lang="uk-UA" sz="2000" dirty="0" smtClean="0">
                <a:latin typeface="Century Gothic" panose="020B0502020202020204" pitchFamily="34" charset="0"/>
                <a:cs typeface="Rod" panose="02030509050101010101" pitchFamily="49" charset="-79"/>
              </a:rPr>
              <a:t>: </a:t>
            </a:r>
            <a:endParaRPr lang="en-US" sz="2000" dirty="0" smtClean="0">
              <a:latin typeface="Century Gothic" panose="020B0502020202020204" pitchFamily="34" charset="0"/>
              <a:cs typeface="Rod" panose="02030509050101010101" pitchFamily="49" charset="-79"/>
            </a:endParaRPr>
          </a:p>
          <a:p>
            <a:endParaRPr lang="uk-UA" dirty="0" smtClean="0">
              <a:latin typeface="Century Gothic" panose="020B0502020202020204" pitchFamily="34" charset="0"/>
              <a:cs typeface="Rod" panose="02030509050101010101" pitchFamily="49" charset="-79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953036" y="5218372"/>
            <a:ext cx="2240924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83317" y="5218372"/>
            <a:ext cx="2240924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408095" y="5218372"/>
            <a:ext cx="2240924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26244" y="512593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142158" y="514092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15978" y="512664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645764" y="512664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61016" y="512664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211705" y="512593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691913" y="514163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9248931" y="512593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656164" y="5125932"/>
            <a:ext cx="0" cy="16489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13763" y="6073446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>
                <a:latin typeface="Century Gothic" panose="020B0502020202020204" pitchFamily="34" charset="0"/>
              </a:rPr>
              <a:t>б</a:t>
            </a:r>
            <a:r>
              <a:rPr lang="uk-UA" sz="2000" i="1" dirty="0" smtClean="0">
                <a:latin typeface="Century Gothic" panose="020B0502020202020204" pitchFamily="34" charset="0"/>
              </a:rPr>
              <a:t>)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56487" y="5367870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a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88985" y="6073446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latin typeface="Century Gothic" panose="020B0502020202020204" pitchFamily="34" charset="0"/>
              </a:rPr>
              <a:t>в)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58704" y="5921046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latin typeface="Century Gothic" panose="020B0502020202020204" pitchFamily="34" charset="0"/>
              </a:rPr>
              <a:t>а)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2976" y="5363027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0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15729" y="5333240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b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093719" y="5356344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0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509714" y="5333240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>
                <a:latin typeface="Century Gothic" panose="020B0502020202020204" pitchFamily="34" charset="0"/>
              </a:rPr>
              <a:t>а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85820" y="5356344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0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37559" y="5356344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a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54011" y="5362145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b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54032" y="5362323"/>
            <a:ext cx="629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Century Gothic" panose="020B0502020202020204" pitchFamily="34" charset="0"/>
              </a:rPr>
              <a:t>b</a:t>
            </a:r>
            <a:endParaRPr lang="en-US" sz="2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882" y="798490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</a:t>
            </a:r>
            <a:r>
              <a:rPr lang="en-US" sz="3200" dirty="0" smtClean="0">
                <a:latin typeface="Century Gothic" panose="020B0502020202020204" pitchFamily="34" charset="0"/>
              </a:rPr>
              <a:t>4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2"/>
              <p:cNvSpPr txBox="1">
                <a:spLocks/>
              </p:cNvSpPr>
              <p:nvPr/>
            </p:nvSpPr>
            <p:spPr>
              <a:xfrm>
                <a:off x="1972602" y="1814618"/>
                <a:ext cx="7756014" cy="4220611"/>
              </a:xfrm>
              <a:prstGeom prst="rect">
                <a:avLst/>
              </a:prstGeom>
            </p:spPr>
            <p:txBody>
              <a:bodyPr/>
              <a:lstStyle>
                <a:lvl1pPr marL="306000" indent="-306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30000" indent="-306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00000" indent="-270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42000" indent="-234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602000" indent="-234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9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5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1)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-8+4</a:t>
                </a: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,2+(-9)+5,8;</a:t>
                </a:r>
              </a:p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-1,7+(-3,3)+5;</a:t>
                </a:r>
              </a:p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3) -19+18,74+(-18,74);</a:t>
                </a:r>
              </a:p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4) -</a:t>
                </a:r>
                <a14:m>
                  <m:oMath xmlns:m="http://schemas.openxmlformats.org/officeDocument/2006/math"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  <m:f>
                          <m:fPr>
                            <m:ctrlPr>
                              <a:rPr lang="uk-UA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uk-UA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18</m:t>
                            </m:r>
                          </m:den>
                        </m:f>
                      </m:e>
                    </m:d>
                    <m:r>
                      <a:rPr lang="uk-UA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2" panose="05020102010507070707" pitchFamily="18" charset="2"/>
                  <a:buNone/>
                </a:pPr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Wingdings 2" panose="05020102010507070707" pitchFamily="18" charset="2"/>
                  <a:buAutoNum type="arabicParenR" startAt="3"/>
                </a:pPr>
                <a:endParaRPr lang="uk-UA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2602" y="1814618"/>
                <a:ext cx="7756014" cy="4220611"/>
              </a:xfrm>
              <a:prstGeom prst="rect">
                <a:avLst/>
              </a:prstGeom>
              <a:blipFill rotWithShape="0">
                <a:blip r:embed="rId2"/>
                <a:stretch>
                  <a:fillRect l="-2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972602" y="1291398"/>
            <a:ext cx="4661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Виконайте додавання</a:t>
            </a:r>
            <a:r>
              <a:rPr lang="uk-UA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endParaRPr lang="en-U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2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7882" y="798490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№5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287395" y="2005277"/>
            <a:ext cx="3540177" cy="3106369"/>
          </a:xfrm>
          <a:prstGeom prst="rect">
            <a:avLst/>
          </a:prstGeom>
        </p:spPr>
        <p:txBody>
          <a:bodyPr numCol="2"/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-2-1,3;</a:t>
            </a:r>
          </a:p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5-19;</a:t>
            </a:r>
          </a:p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3) 3-7;</a:t>
            </a:r>
          </a:p>
          <a:p>
            <a:pPr marL="0" indent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uk-UA" sz="3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uk-UA" sz="3200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Wingdings 2" panose="05020102010507070707" pitchFamily="18" charset="2"/>
              <a:buAutoNum type="arabicParenR" startAt="3"/>
            </a:pPr>
            <a:endParaRPr lang="uk-UA" dirty="0" smtClean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6250899" y="1770884"/>
                <a:ext cx="3702570" cy="3575153"/>
              </a:xfrm>
              <a:prstGeom prst="rect">
                <a:avLst/>
              </a:prstGeom>
            </p:spPr>
            <p:txBody>
              <a:bodyPr numCol="2"/>
              <a:lstStyle>
                <a:lvl1pPr marL="306000" indent="-306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30000" indent="-306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00000" indent="-270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42000" indent="-234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602000" indent="-2340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9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5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4) 0,4-1;</a:t>
                </a:r>
              </a:p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5) -2,6-4;</a:t>
                </a:r>
              </a:p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6)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Font typeface="Wingdings 2" panose="05020102010507070707" pitchFamily="18" charset="2"/>
                  <a:buNone/>
                </a:pPr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Font typeface="Wingdings 2" panose="05020102010507070707" pitchFamily="18" charset="2"/>
                  <a:buNone/>
                </a:pPr>
                <a:endParaRPr lang="uk-UA" sz="32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Wingdings 2" panose="05020102010507070707" pitchFamily="18" charset="2"/>
                  <a:buAutoNum type="arabicParenR" startAt="3"/>
                </a:pPr>
                <a:endParaRPr lang="uk-UA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endParaRPr lang="en-US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899" y="1770884"/>
                <a:ext cx="3702570" cy="3575153"/>
              </a:xfrm>
              <a:prstGeom prst="rect">
                <a:avLst/>
              </a:prstGeom>
              <a:blipFill rotWithShape="0">
                <a:blip r:embed="rId2"/>
                <a:stretch>
                  <a:fillRect l="-4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87395" y="1448672"/>
            <a:ext cx="4407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Виконайте віднімання: </a:t>
            </a:r>
            <a:endParaRPr lang="en-US" sz="28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entury Gothic" panose="020B0502020202020204" pitchFamily="34" charset="0"/>
              </a:rPr>
              <a:t>Самостійна робота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34919" y="2461162"/>
            <a:ext cx="4386196" cy="45392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000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Виконайте віднімання</a:t>
            </a:r>
            <a:r>
              <a:rPr lang="uk-UA" sz="30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3,6 – 8,7;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16,8 - (-2,6);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3) 0 – 7,6;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4) -17,9 – 10,1;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5) 0 – (-16,2);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6) -4,8 – (-14,13).</a:t>
            </a:r>
          </a:p>
          <a:p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62973" y="2506132"/>
            <a:ext cx="4334679" cy="41193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000" u="sng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Виконайте віднімання</a:t>
            </a:r>
            <a:r>
              <a:rPr lang="uk-UA" sz="30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4,8 – 8,9;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2)13,4 – (-3,7);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3) 0 – 4,3;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4) -18,4 – 10,6;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5) -5,3 -  (-18,19);</a:t>
            </a:r>
          </a:p>
          <a:p>
            <a:pPr marL="0" indent="0">
              <a:buNone/>
            </a:pPr>
            <a:r>
              <a:rPr lang="uk-UA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6) 0 – (-11,9).</a:t>
            </a:r>
            <a:endParaRPr lang="en-US" sz="3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193" y="1876387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№1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8819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1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815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>
                <a:latin typeface="Century Gothic" panose="020B0502020202020204" pitchFamily="34" charset="0"/>
                <a:ea typeface="Cambria Math" panose="02040503050406030204" pitchFamily="18" charset="0"/>
              </a:rPr>
              <a:t>2</a:t>
            </a:r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entury Gothic" panose="020B0502020202020204" pitchFamily="34" charset="0"/>
              </a:rPr>
              <a:t>Самостійна робота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422783" y="2476152"/>
                <a:ext cx="4185679" cy="43226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−(−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−(−4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22783" y="2476152"/>
                <a:ext cx="4185679" cy="4322699"/>
              </a:xfrm>
              <a:blipFill rotWithShape="0">
                <a:blip r:embed="rId2"/>
                <a:stretch>
                  <a:fillRect l="-3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892953" y="2692690"/>
                <a:ext cx="4019885" cy="38878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uk-UA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uk-UA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uk-UA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−(−</m:t>
                    </m:r>
                    <m:f>
                      <m:fPr>
                        <m:ctrlPr>
                          <a:rPr lang="uk-UA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uk-UA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27</m:t>
                        </m:r>
                      </m:den>
                    </m:f>
                    <m:r>
                      <a:rPr lang="uk-UA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3)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−(−3</m:t>
                    </m:r>
                    <m:f>
                      <m:fPr>
                        <m:ctrlP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uk-UA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uk-UA" sz="32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892953" y="2692690"/>
                <a:ext cx="4019885" cy="3887824"/>
              </a:xfrm>
              <a:blipFill rotWithShape="0">
                <a:blip r:embed="rId3"/>
                <a:stretch>
                  <a:fillRect l="-3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1193" y="1876387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№2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00269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1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815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>
                <a:latin typeface="Century Gothic" panose="020B0502020202020204" pitchFamily="34" charset="0"/>
                <a:ea typeface="Cambria Math" panose="02040503050406030204" pitchFamily="18" charset="0"/>
              </a:rPr>
              <a:t>2</a:t>
            </a:r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14218" y="2461162"/>
            <a:ext cx="40337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 dirty="0">
                <a:latin typeface="Cambria Math" panose="02040503050406030204" pitchFamily="18" charset="0"/>
                <a:ea typeface="Cambria Math" panose="02040503050406030204" pitchFamily="18" charset="0"/>
              </a:rPr>
              <a:t>Виконайте віднімання</a:t>
            </a:r>
            <a:r>
              <a:rPr lang="uk-UA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20100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38058"/>
            <a:ext cx="11029616" cy="98833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entury Gothic" panose="020B0502020202020204" pitchFamily="34" charset="0"/>
              </a:rPr>
              <a:t>Самостійна робота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1192" y="2243724"/>
            <a:ext cx="5973603" cy="4322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u="sng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Знайдіть значення виразу</a:t>
            </a: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-36 + 79 – 42 + 79;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3,19 – 5,9 – 0,86;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3)2,4 + (-5,36) – (-0,84) + (-3,24).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54795" y="2461162"/>
            <a:ext cx="5787305" cy="3887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u="sng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Знайдіть значення виразу</a:t>
            </a:r>
            <a:r>
              <a:rPr lang="uk-UA" sz="2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1)-27 + 68 – 56 + 61;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4,17 – 9,42 + 0,2;</a:t>
            </a: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3) 3,1+ (-4,72) + (-8,12) – (-0,96).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1193" y="1876387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№3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8819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1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815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>
                <a:latin typeface="Century Gothic" panose="020B0502020202020204" pitchFamily="34" charset="0"/>
                <a:ea typeface="Cambria Math" panose="02040503050406030204" pitchFamily="18" charset="0"/>
              </a:rPr>
              <a:t>2</a:t>
            </a:r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6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192" y="738058"/>
            <a:ext cx="11029616" cy="988332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atin typeface="Century Gothic" panose="020B0502020202020204" pitchFamily="34" charset="0"/>
              </a:rPr>
              <a:t>Самостійна робота 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47301" y="2461162"/>
                <a:ext cx="3719178" cy="43226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u="sng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Розв'яжіть рівняння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  <a:endParaRPr lang="en-US" sz="28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1) </a:t>
                </a:r>
                <a:r>
                  <a:rPr lang="en-US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+ 14 = 8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+ 4,6 = -9,4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3)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2,9 – x = 14,2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  <a:endParaRPr lang="en-US" sz="28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4) -6,7 – x = 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-4,2;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5) x – 6,3 = -5,84;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6)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uk-UA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uk-UA" sz="28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47301" y="2461162"/>
                <a:ext cx="3719178" cy="4322699"/>
              </a:xfrm>
              <a:blipFill rotWithShape="0">
                <a:blip r:embed="rId2"/>
                <a:stretch>
                  <a:fillRect l="-3279" t="-846" r="-1475" b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370821" y="2461162"/>
                <a:ext cx="6331040" cy="43226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u="sng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Розв'яжіть рівняння</a:t>
                </a:r>
                <a:r>
                  <a:rPr lang="uk-UA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 </a:t>
                </a:r>
                <a:endParaRPr lang="en-US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1)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x + 16 = 7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+ 5,8 = -4,7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3)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5,6 – x = 12,9</a:t>
                </a:r>
                <a:r>
                  <a:rPr lang="uk-UA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;</a:t>
                </a:r>
                <a:endParaRPr lang="en-US" sz="28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4) -8,8 – x= - 3,7;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5) x – 9,21 = -4,3;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6) 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370821" y="2461162"/>
                <a:ext cx="6331040" cy="4322699"/>
              </a:xfrm>
              <a:blipFill rotWithShape="0">
                <a:blip r:embed="rId3"/>
                <a:stretch>
                  <a:fillRect l="-1925" t="-846" b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1193" y="1876387"/>
            <a:ext cx="95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Century Gothic" panose="020B0502020202020204" pitchFamily="34" charset="0"/>
              </a:rPr>
              <a:t>№4</a:t>
            </a:r>
            <a:endParaRPr lang="en-US" sz="3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8819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1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7815" y="1943730"/>
            <a:ext cx="197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u="sng" dirty="0">
                <a:latin typeface="Century Gothic" panose="020B0502020202020204" pitchFamily="34" charset="0"/>
                <a:ea typeface="Cambria Math" panose="02040503050406030204" pitchFamily="18" charset="0"/>
              </a:rPr>
              <a:t>2</a:t>
            </a:r>
            <a:r>
              <a:rPr lang="uk-UA" sz="2800" u="sng" dirty="0" smtClean="0">
                <a:latin typeface="Century Gothic" panose="020B0502020202020204" pitchFamily="34" charset="0"/>
                <a:ea typeface="Cambria Math" panose="02040503050406030204" pitchFamily="18" charset="0"/>
              </a:rPr>
              <a:t> варіант</a:t>
            </a:r>
            <a:endParaRPr lang="en-US" sz="2800" u="sng" dirty="0"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TM03457464[[fn=Делимое]]</Template>
  <TotalTime>197</TotalTime>
  <Words>528</Words>
  <Application>Microsoft Office PowerPoint</Application>
  <PresentationFormat>Широкоэкранный</PresentationFormat>
  <Paragraphs>122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Cambria Math</vt:lpstr>
      <vt:lpstr>Century Gothic</vt:lpstr>
      <vt:lpstr>Corbel</vt:lpstr>
      <vt:lpstr>Gill Sans MT</vt:lpstr>
      <vt:lpstr>Rod</vt:lpstr>
      <vt:lpstr>Wingdings 2</vt:lpstr>
      <vt:lpstr>Дивиденд</vt:lpstr>
      <vt:lpstr>Віднімання  раціональних чисел </vt:lpstr>
      <vt:lpstr>Усно</vt:lpstr>
      <vt:lpstr>Презентация PowerPoint</vt:lpstr>
      <vt:lpstr>Презентация PowerPoint</vt:lpstr>
      <vt:lpstr>Презентация PowerPoint</vt:lpstr>
      <vt:lpstr>Самостійна робота </vt:lpstr>
      <vt:lpstr>Самостійна робота </vt:lpstr>
      <vt:lpstr>Самостійна робота </vt:lpstr>
      <vt:lpstr>Самостійна робота </vt:lpstr>
      <vt:lpstr>Самостійна робота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Віднімання  раціональних чисел</dc:title>
  <dc:creator>Tanya</dc:creator>
  <cp:lastModifiedBy>Tanya</cp:lastModifiedBy>
  <cp:revision>25</cp:revision>
  <dcterms:created xsi:type="dcterms:W3CDTF">2015-02-12T17:43:31Z</dcterms:created>
  <dcterms:modified xsi:type="dcterms:W3CDTF">2015-02-12T21:00:53Z</dcterms:modified>
</cp:coreProperties>
</file>