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0"/>
  </p:notesMasterIdLst>
  <p:sldIdLst>
    <p:sldId id="256" r:id="rId2"/>
    <p:sldId id="257" r:id="rId3"/>
    <p:sldId id="258" r:id="rId4"/>
    <p:sldId id="260" r:id="rId5"/>
    <p:sldId id="259" r:id="rId6"/>
    <p:sldId id="261" r:id="rId7"/>
    <p:sldId id="265" r:id="rId8"/>
    <p:sldId id="266" r:id="rId9"/>
    <p:sldId id="263" r:id="rId10"/>
    <p:sldId id="264" r:id="rId11"/>
    <p:sldId id="262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61071" autoAdjust="0"/>
  </p:normalViewPr>
  <p:slideViewPr>
    <p:cSldViewPr>
      <p:cViewPr varScale="1">
        <p:scale>
          <a:sx n="67" d="100"/>
          <a:sy n="67" d="100"/>
        </p:scale>
        <p:origin x="-22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5796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158414-8FF2-4550-B7B2-35D3EBB81823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42407D-7814-4774-9E14-2A9D016155E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dirty="0" err="1" smtClean="0"/>
              <a:t>Причорноморський</a:t>
            </a:r>
            <a:r>
              <a:rPr lang="ru-RU" dirty="0" smtClean="0"/>
              <a:t> </a:t>
            </a:r>
            <a:r>
              <a:rPr lang="ru-RU" dirty="0" err="1" smtClean="0"/>
              <a:t>економічний</a:t>
            </a:r>
            <a:r>
              <a:rPr lang="ru-RU" dirty="0" smtClean="0"/>
              <a:t> район</a:t>
            </a:r>
          </a:p>
          <a:p>
            <a:r>
              <a:rPr lang="ru-RU" dirty="0" smtClean="0"/>
              <a:t>1. </a:t>
            </a:r>
            <a:r>
              <a:rPr lang="ru-RU" dirty="0" err="1" smtClean="0"/>
              <a:t>Загальні</a:t>
            </a:r>
            <a:r>
              <a:rPr lang="ru-RU" dirty="0" smtClean="0"/>
              <a:t> </a:t>
            </a:r>
            <a:r>
              <a:rPr lang="ru-RU" dirty="0" err="1" smtClean="0"/>
              <a:t>відомості</a:t>
            </a:r>
            <a:r>
              <a:rPr lang="ru-RU" dirty="0" smtClean="0"/>
              <a:t> та ЕГП. До складу </a:t>
            </a:r>
            <a:r>
              <a:rPr lang="ru-RU" dirty="0" err="1" smtClean="0"/>
              <a:t>Причорноморського</a:t>
            </a:r>
            <a:r>
              <a:rPr lang="ru-RU" dirty="0" smtClean="0"/>
              <a:t> </a:t>
            </a:r>
            <a:r>
              <a:rPr lang="ru-RU" dirty="0" err="1" smtClean="0"/>
              <a:t>економічного</a:t>
            </a:r>
            <a:r>
              <a:rPr lang="ru-RU" dirty="0" smtClean="0"/>
              <a:t> району </a:t>
            </a:r>
            <a:r>
              <a:rPr lang="ru-RU" dirty="0" err="1" smtClean="0"/>
              <a:t>входять</a:t>
            </a:r>
            <a:r>
              <a:rPr lang="ru-RU" dirty="0" smtClean="0"/>
              <a:t> </a:t>
            </a:r>
            <a:r>
              <a:rPr lang="ru-RU" dirty="0" err="1" smtClean="0"/>
              <a:t>Одеська</a:t>
            </a:r>
            <a:r>
              <a:rPr lang="ru-RU" dirty="0" smtClean="0"/>
              <a:t>, </a:t>
            </a:r>
            <a:r>
              <a:rPr lang="ru-RU" dirty="0" err="1" smtClean="0"/>
              <a:t>Миколаївська</a:t>
            </a:r>
            <a:r>
              <a:rPr lang="ru-RU" dirty="0" smtClean="0"/>
              <a:t>, </a:t>
            </a:r>
            <a:r>
              <a:rPr lang="ru-RU" dirty="0" err="1" smtClean="0"/>
              <a:t>Херсонська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, Автономна </a:t>
            </a:r>
            <a:r>
              <a:rPr lang="ru-RU" dirty="0" err="1" smtClean="0"/>
              <a:t>Республіка</a:t>
            </a:r>
            <a:r>
              <a:rPr lang="ru-RU" dirty="0" smtClean="0"/>
              <a:t> </a:t>
            </a:r>
            <a:r>
              <a:rPr lang="ru-RU" dirty="0" err="1" smtClean="0"/>
              <a:t>Крим</a:t>
            </a:r>
            <a:r>
              <a:rPr lang="ru-RU" dirty="0" smtClean="0"/>
              <a:t> та </a:t>
            </a:r>
            <a:r>
              <a:rPr lang="ru-RU" dirty="0" err="1" smtClean="0"/>
              <a:t>місто</a:t>
            </a:r>
            <a:r>
              <a:rPr lang="ru-RU" dirty="0" smtClean="0"/>
              <a:t> Севастополь. </a:t>
            </a:r>
            <a:r>
              <a:rPr lang="ru-RU" dirty="0" err="1" smtClean="0"/>
              <a:t>Площа</a:t>
            </a:r>
            <a:r>
              <a:rPr lang="ru-RU" dirty="0" smtClean="0"/>
              <a:t> району становить 113 тис. км2 (18,8 %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), а </a:t>
            </a:r>
            <a:r>
              <a:rPr lang="ru-RU" dirty="0" err="1" smtClean="0"/>
              <a:t>чисельність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— 6,7 </a:t>
            </a:r>
            <a:r>
              <a:rPr lang="ru-RU" dirty="0" err="1" smtClean="0"/>
              <a:t>млн</a:t>
            </a:r>
            <a:r>
              <a:rPr lang="ru-RU" dirty="0" smtClean="0"/>
              <a:t> </a:t>
            </a:r>
            <a:r>
              <a:rPr lang="ru-RU" dirty="0" err="1" smtClean="0"/>
              <a:t>осіб</a:t>
            </a:r>
            <a:r>
              <a:rPr lang="ru-RU" dirty="0" smtClean="0"/>
              <a:t> (14,4 % </a:t>
            </a: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).</a:t>
            </a:r>
            <a:r>
              <a:rPr lang="ru-RU" dirty="0" err="1" smtClean="0"/>
              <a:t>Територія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економічного</a:t>
            </a:r>
            <a:r>
              <a:rPr lang="ru-RU" dirty="0" smtClean="0"/>
              <a:t> району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складну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давню</a:t>
            </a:r>
            <a:r>
              <a:rPr lang="ru-RU" dirty="0" smtClean="0"/>
              <a:t> </a:t>
            </a:r>
            <a:r>
              <a:rPr lang="ru-RU" dirty="0" err="1" smtClean="0"/>
              <a:t>історію</a:t>
            </a:r>
            <a:r>
              <a:rPr lang="ru-RU" dirty="0" smtClean="0"/>
              <a:t>. Тут </a:t>
            </a:r>
            <a:r>
              <a:rPr lang="ru-RU" dirty="0" err="1" smtClean="0"/>
              <a:t>існували</a:t>
            </a:r>
            <a:r>
              <a:rPr lang="ru-RU" dirty="0" smtClean="0"/>
              <a:t> </a:t>
            </a:r>
            <a:r>
              <a:rPr lang="ru-RU" dirty="0" err="1" smtClean="0"/>
              <a:t>давні</a:t>
            </a:r>
            <a:r>
              <a:rPr lang="ru-RU" dirty="0" smtClean="0"/>
              <a:t> </a:t>
            </a:r>
            <a:r>
              <a:rPr lang="ru-RU" dirty="0" err="1" smtClean="0"/>
              <a:t>грецькі</a:t>
            </a:r>
            <a:r>
              <a:rPr lang="ru-RU" dirty="0" smtClean="0"/>
              <a:t> </a:t>
            </a:r>
            <a:r>
              <a:rPr lang="ru-RU" dirty="0" err="1" smtClean="0"/>
              <a:t>міста-держави</a:t>
            </a:r>
            <a:r>
              <a:rPr lang="ru-RU" dirty="0" smtClean="0"/>
              <a:t> та </a:t>
            </a:r>
            <a:r>
              <a:rPr lang="ru-RU" dirty="0" err="1" smtClean="0"/>
              <a:t>державні</a:t>
            </a:r>
            <a:r>
              <a:rPr lang="ru-RU" dirty="0" smtClean="0"/>
              <a:t> </a:t>
            </a:r>
            <a:r>
              <a:rPr lang="ru-RU" dirty="0" err="1" smtClean="0"/>
              <a:t>утворення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народів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до </a:t>
            </a:r>
            <a:r>
              <a:rPr lang="ru-RU" dirty="0" err="1" smtClean="0"/>
              <a:t>нашої</a:t>
            </a:r>
            <a:r>
              <a:rPr lang="ru-RU" dirty="0" smtClean="0"/>
              <a:t> </a:t>
            </a:r>
            <a:r>
              <a:rPr lang="ru-RU" dirty="0" err="1" smtClean="0"/>
              <a:t>ери</a:t>
            </a:r>
            <a:r>
              <a:rPr lang="ru-RU" dirty="0" smtClean="0"/>
              <a:t>. У 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 err="1" smtClean="0"/>
              <a:t>середньовіччя</a:t>
            </a:r>
            <a:r>
              <a:rPr lang="ru-RU" dirty="0" smtClean="0"/>
              <a:t>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 </a:t>
            </a:r>
            <a:r>
              <a:rPr lang="ru-RU" dirty="0" err="1" smtClean="0"/>
              <a:t>частково</a:t>
            </a:r>
            <a:r>
              <a:rPr lang="ru-RU" dirty="0" smtClean="0"/>
              <a:t> входили до </a:t>
            </a:r>
            <a:r>
              <a:rPr lang="ru-RU" dirty="0" err="1" smtClean="0"/>
              <a:t>Київської</a:t>
            </a:r>
            <a:r>
              <a:rPr lang="ru-RU" dirty="0" smtClean="0"/>
              <a:t> </a:t>
            </a:r>
            <a:r>
              <a:rPr lang="ru-RU" dirty="0" err="1" smtClean="0"/>
              <a:t>Русі</a:t>
            </a:r>
            <a:r>
              <a:rPr lang="ru-RU" dirty="0" smtClean="0"/>
              <a:t>, а в </a:t>
            </a:r>
            <a:r>
              <a:rPr lang="ru-RU" dirty="0" err="1" smtClean="0"/>
              <a:t>Криму</a:t>
            </a:r>
            <a:r>
              <a:rPr lang="ru-RU" dirty="0" smtClean="0"/>
              <a:t> </a:t>
            </a:r>
            <a:r>
              <a:rPr lang="ru-RU" dirty="0" err="1" smtClean="0"/>
              <a:t>утворилося</a:t>
            </a:r>
            <a:r>
              <a:rPr lang="ru-RU" dirty="0" smtClean="0"/>
              <a:t> </a:t>
            </a:r>
            <a:r>
              <a:rPr lang="ru-RU" dirty="0" err="1" smtClean="0"/>
              <a:t>Кримське</a:t>
            </a:r>
            <a:r>
              <a:rPr lang="ru-RU" dirty="0" smtClean="0"/>
              <a:t> ханство. </a:t>
            </a:r>
            <a:r>
              <a:rPr lang="ru-RU" dirty="0" err="1" smtClean="0"/>
              <a:t>Пізніше</a:t>
            </a:r>
            <a:r>
              <a:rPr lang="ru-RU" dirty="0" smtClean="0"/>
              <a:t> район став ареною </a:t>
            </a:r>
            <a:r>
              <a:rPr lang="ru-RU" dirty="0" err="1" smtClean="0"/>
              <a:t>боротьби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Росією</a:t>
            </a:r>
            <a:r>
              <a:rPr lang="ru-RU" dirty="0" smtClean="0"/>
              <a:t> та </a:t>
            </a:r>
            <a:r>
              <a:rPr lang="ru-RU" dirty="0" err="1" smtClean="0"/>
              <a:t>Туреччиною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Кримським</a:t>
            </a:r>
            <a:r>
              <a:rPr lang="ru-RU" dirty="0" smtClean="0"/>
              <a:t> ханством за </a:t>
            </a:r>
            <a:r>
              <a:rPr lang="ru-RU" dirty="0" err="1" smtClean="0"/>
              <a:t>володіння</a:t>
            </a:r>
            <a:r>
              <a:rPr lang="ru-RU" dirty="0" smtClean="0"/>
              <a:t> </a:t>
            </a:r>
            <a:r>
              <a:rPr lang="ru-RU" dirty="0" err="1" smtClean="0"/>
              <a:t>Причорномор'ям</a:t>
            </a:r>
            <a:r>
              <a:rPr lang="ru-RU" dirty="0" smtClean="0"/>
              <a:t>. </a:t>
            </a:r>
            <a:r>
              <a:rPr lang="ru-RU" dirty="0" err="1" smtClean="0"/>
              <a:t>Росія</a:t>
            </a:r>
            <a:r>
              <a:rPr lang="ru-RU" dirty="0" smtClean="0"/>
              <a:t> </a:t>
            </a:r>
            <a:r>
              <a:rPr lang="ru-RU" dirty="0" err="1" smtClean="0"/>
              <a:t>отримала</a:t>
            </a:r>
            <a:r>
              <a:rPr lang="ru-RU" dirty="0" smtClean="0"/>
              <a:t> перемогу </a:t>
            </a:r>
            <a:r>
              <a:rPr lang="ru-RU" dirty="0" err="1" smtClean="0"/>
              <a:t>і</a:t>
            </a:r>
            <a:r>
              <a:rPr lang="ru-RU" dirty="0" smtClean="0"/>
              <a:t> включила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 до </a:t>
            </a:r>
            <a:r>
              <a:rPr lang="ru-RU" dirty="0" err="1" smtClean="0"/>
              <a:t>свого</a:t>
            </a:r>
            <a:r>
              <a:rPr lang="ru-RU" dirty="0" smtClean="0"/>
              <a:t> складу. </a:t>
            </a:r>
            <a:r>
              <a:rPr lang="ru-RU" dirty="0" err="1" smtClean="0"/>
              <a:t>Останніми</a:t>
            </a:r>
            <a:r>
              <a:rPr lang="ru-RU" dirty="0" smtClean="0"/>
              <a:t> </a:t>
            </a:r>
            <a:r>
              <a:rPr lang="ru-RU" dirty="0" err="1" smtClean="0"/>
              <a:t>увійшли</a:t>
            </a:r>
            <a:r>
              <a:rPr lang="ru-RU" dirty="0" smtClean="0"/>
              <a:t> до складу </a:t>
            </a:r>
            <a:r>
              <a:rPr lang="ru-RU" dirty="0" err="1" smtClean="0"/>
              <a:t>України</a:t>
            </a:r>
            <a:r>
              <a:rPr lang="ru-RU" dirty="0" smtClean="0"/>
              <a:t> в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економічному</a:t>
            </a:r>
            <a:r>
              <a:rPr lang="ru-RU" dirty="0" smtClean="0"/>
              <a:t> </a:t>
            </a:r>
            <a:r>
              <a:rPr lang="ru-RU" dirty="0" err="1" smtClean="0"/>
              <a:t>районі</a:t>
            </a:r>
            <a:r>
              <a:rPr lang="ru-RU" dirty="0" smtClean="0"/>
              <a:t> </a:t>
            </a:r>
            <a:r>
              <a:rPr lang="ru-RU" dirty="0" err="1" smtClean="0"/>
              <a:t>Південна</a:t>
            </a:r>
            <a:r>
              <a:rPr lang="ru-RU" dirty="0" smtClean="0"/>
              <a:t> </a:t>
            </a:r>
            <a:r>
              <a:rPr lang="ru-RU" dirty="0" err="1" smtClean="0"/>
              <a:t>Бессарабія</a:t>
            </a:r>
            <a:r>
              <a:rPr lang="ru-RU" dirty="0" smtClean="0"/>
              <a:t> (1940 р.) та </a:t>
            </a:r>
            <a:r>
              <a:rPr lang="ru-RU" dirty="0" err="1" smtClean="0"/>
              <a:t>Крим</a:t>
            </a:r>
            <a:r>
              <a:rPr lang="ru-RU" dirty="0" smtClean="0"/>
              <a:t> (1954 р.).</a:t>
            </a:r>
          </a:p>
          <a:p>
            <a:r>
              <a:rPr lang="ru-RU" dirty="0" smtClean="0"/>
              <a:t>У </a:t>
            </a:r>
            <a:r>
              <a:rPr lang="ru-RU" dirty="0" err="1" smtClean="0"/>
              <a:t>кінці</a:t>
            </a:r>
            <a:r>
              <a:rPr lang="ru-RU" dirty="0" smtClean="0"/>
              <a:t> </a:t>
            </a:r>
            <a:r>
              <a:rPr lang="en-AU" dirty="0" smtClean="0"/>
              <a:t>XVIII </a:t>
            </a:r>
            <a:r>
              <a:rPr lang="ru-RU" dirty="0" smtClean="0"/>
              <a:t>ст. </a:t>
            </a:r>
            <a:r>
              <a:rPr lang="ru-RU" dirty="0" err="1" smtClean="0"/>
              <a:t>інтенсивно</a:t>
            </a:r>
            <a:r>
              <a:rPr lang="ru-RU" dirty="0" smtClean="0"/>
              <a:t> почало </a:t>
            </a:r>
            <a:r>
              <a:rPr lang="ru-RU" dirty="0" err="1" smtClean="0"/>
              <a:t>розвиватися</a:t>
            </a:r>
            <a:r>
              <a:rPr lang="ru-RU" dirty="0" smtClean="0"/>
              <a:t> </a:t>
            </a:r>
            <a:r>
              <a:rPr lang="ru-RU" dirty="0" err="1" smtClean="0"/>
              <a:t>місто</a:t>
            </a:r>
            <a:r>
              <a:rPr lang="ru-RU" dirty="0" smtClean="0"/>
              <a:t> Одеса, яке </a:t>
            </a:r>
            <a:r>
              <a:rPr lang="ru-RU" dirty="0" err="1" smtClean="0"/>
              <a:t>виникло</a:t>
            </a:r>
            <a:r>
              <a:rPr lang="ru-RU" dirty="0" smtClean="0"/>
              <a:t> </a:t>
            </a:r>
            <a:r>
              <a:rPr lang="ru-RU" dirty="0" err="1" smtClean="0"/>
              <a:t>поблизу</a:t>
            </a:r>
            <a:r>
              <a:rPr lang="ru-RU" dirty="0" smtClean="0"/>
              <a:t> </a:t>
            </a:r>
            <a:r>
              <a:rPr lang="ru-RU" dirty="0" err="1" smtClean="0"/>
              <a:t>фортеці</a:t>
            </a:r>
            <a:r>
              <a:rPr lang="ru-RU" dirty="0" smtClean="0"/>
              <a:t> </a:t>
            </a:r>
            <a:r>
              <a:rPr lang="ru-RU" dirty="0" err="1" smtClean="0"/>
              <a:t>Хаджибей</a:t>
            </a:r>
            <a:r>
              <a:rPr lang="ru-RU" dirty="0" smtClean="0"/>
              <a:t>. Зараз </a:t>
            </a:r>
            <a:r>
              <a:rPr lang="ru-RU" dirty="0" err="1" smtClean="0"/>
              <a:t>воно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ядром </a:t>
            </a:r>
            <a:r>
              <a:rPr lang="ru-RU" dirty="0" err="1" smtClean="0"/>
              <a:t>формування</a:t>
            </a:r>
            <a:r>
              <a:rPr lang="ru-RU" dirty="0" smtClean="0"/>
              <a:t> </a:t>
            </a:r>
            <a:r>
              <a:rPr lang="ru-RU" dirty="0" err="1" smtClean="0"/>
              <a:t>Причорноморського</a:t>
            </a:r>
            <a:r>
              <a:rPr lang="ru-RU" dirty="0" smtClean="0"/>
              <a:t> </a:t>
            </a:r>
            <a:r>
              <a:rPr lang="ru-RU" dirty="0" err="1" smtClean="0"/>
              <a:t>економічного</a:t>
            </a:r>
            <a:r>
              <a:rPr lang="ru-RU" dirty="0" smtClean="0"/>
              <a:t> району.</a:t>
            </a:r>
          </a:p>
          <a:p>
            <a:r>
              <a:rPr lang="ru-RU" dirty="0" err="1" smtClean="0"/>
              <a:t>Визначальним</a:t>
            </a:r>
            <a:r>
              <a:rPr lang="ru-RU" dirty="0" smtClean="0"/>
              <a:t> в </a:t>
            </a:r>
            <a:r>
              <a:rPr lang="ru-RU" dirty="0" err="1" smtClean="0"/>
              <a:t>економіко-географічному</a:t>
            </a:r>
            <a:r>
              <a:rPr lang="ru-RU" dirty="0" smtClean="0"/>
              <a:t> </a:t>
            </a:r>
            <a:r>
              <a:rPr lang="ru-RU" dirty="0" err="1" smtClean="0"/>
              <a:t>положенні</a:t>
            </a:r>
            <a:r>
              <a:rPr lang="ru-RU" dirty="0" smtClean="0"/>
              <a:t> району </a:t>
            </a:r>
            <a:r>
              <a:rPr lang="ru-RU" dirty="0" err="1" smtClean="0"/>
              <a:t>є</a:t>
            </a:r>
            <a:r>
              <a:rPr lang="ru-RU" dirty="0" smtClean="0"/>
              <a:t> широкий </a:t>
            </a:r>
            <a:r>
              <a:rPr lang="ru-RU" dirty="0" err="1" smtClean="0"/>
              <a:t>вихід</a:t>
            </a:r>
            <a:r>
              <a:rPr lang="ru-RU" dirty="0" smtClean="0"/>
              <a:t> до Чорного та </a:t>
            </a:r>
            <a:r>
              <a:rPr lang="ru-RU" dirty="0" err="1" smtClean="0"/>
              <a:t>Азовського</a:t>
            </a:r>
            <a:r>
              <a:rPr lang="ru-RU" dirty="0" smtClean="0"/>
              <a:t> </a:t>
            </a:r>
            <a:r>
              <a:rPr lang="ru-RU" dirty="0" err="1" smtClean="0"/>
              <a:t>морів</a:t>
            </a:r>
            <a:r>
              <a:rPr lang="ru-RU" dirty="0" smtClean="0"/>
              <a:t>. </a:t>
            </a:r>
            <a:r>
              <a:rPr lang="ru-RU" dirty="0" err="1" smtClean="0"/>
              <a:t>Межує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двома</a:t>
            </a:r>
            <a:r>
              <a:rPr lang="ru-RU" dirty="0" smtClean="0"/>
              <a:t> </a:t>
            </a:r>
            <a:r>
              <a:rPr lang="ru-RU" dirty="0" err="1" smtClean="0"/>
              <a:t>іншими</a:t>
            </a:r>
            <a:r>
              <a:rPr lang="ru-RU" dirty="0" smtClean="0"/>
              <a:t> </a:t>
            </a:r>
            <a:r>
              <a:rPr lang="ru-RU" dirty="0" err="1" smtClean="0"/>
              <a:t>соціально-економічними</a:t>
            </a:r>
            <a:r>
              <a:rPr lang="ru-RU" dirty="0" smtClean="0"/>
              <a:t> районами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двома</a:t>
            </a:r>
            <a:r>
              <a:rPr lang="ru-RU" dirty="0" smtClean="0"/>
              <a:t> </a:t>
            </a:r>
            <a:r>
              <a:rPr lang="ru-RU" dirty="0" err="1" smtClean="0"/>
              <a:t>країнами</a:t>
            </a:r>
            <a:r>
              <a:rPr lang="ru-RU" dirty="0" smtClean="0"/>
              <a:t> — Молдовою та </a:t>
            </a:r>
            <a:r>
              <a:rPr lang="ru-RU" dirty="0" err="1" smtClean="0"/>
              <a:t>Румунією</a:t>
            </a:r>
            <a:r>
              <a:rPr lang="ru-RU" dirty="0" smtClean="0"/>
              <a:t>. </a:t>
            </a:r>
            <a:r>
              <a:rPr lang="ru-RU" dirty="0" err="1" smtClean="0"/>
              <a:t>Близько</a:t>
            </a:r>
            <a:r>
              <a:rPr lang="ru-RU" dirty="0" smtClean="0"/>
              <a:t> </a:t>
            </a:r>
            <a:r>
              <a:rPr lang="ru-RU" dirty="0" err="1" smtClean="0"/>
              <a:t>розміщені</a:t>
            </a:r>
            <a:r>
              <a:rPr lang="ru-RU" dirty="0" smtClean="0"/>
              <a:t> </a:t>
            </a: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мінерально-сировинні</a:t>
            </a:r>
            <a:r>
              <a:rPr lang="ru-RU" dirty="0" smtClean="0"/>
              <a:t> </a:t>
            </a:r>
            <a:r>
              <a:rPr lang="ru-RU" dirty="0" err="1" smtClean="0"/>
              <a:t>бази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: </a:t>
            </a:r>
            <a:r>
              <a:rPr lang="ru-RU" dirty="0" err="1" smtClean="0"/>
              <a:t>Придніпров'я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Донбас</a:t>
            </a:r>
            <a:r>
              <a:rPr lang="ru-RU" dirty="0" smtClean="0"/>
              <a:t>. </a:t>
            </a:r>
            <a:r>
              <a:rPr lang="ru-RU" dirty="0" err="1" smtClean="0"/>
              <a:t>Важливе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 для району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нижні</a:t>
            </a:r>
            <a:r>
              <a:rPr lang="ru-RU" dirty="0" smtClean="0"/>
              <a:t> </a:t>
            </a:r>
            <a:r>
              <a:rPr lang="ru-RU" dirty="0" err="1" smtClean="0"/>
              <a:t>течії</a:t>
            </a:r>
            <a:r>
              <a:rPr lang="ru-RU" dirty="0" smtClean="0"/>
              <a:t> </a:t>
            </a:r>
            <a:r>
              <a:rPr lang="ru-RU" dirty="0" err="1" smtClean="0"/>
              <a:t>річок</a:t>
            </a:r>
            <a:r>
              <a:rPr lang="ru-RU" dirty="0" smtClean="0"/>
              <a:t> </a:t>
            </a:r>
            <a:r>
              <a:rPr lang="ru-RU" dirty="0" err="1" smtClean="0"/>
              <a:t>Дніпра</a:t>
            </a:r>
            <a:r>
              <a:rPr lang="ru-RU" dirty="0" smtClean="0"/>
              <a:t>, </a:t>
            </a:r>
            <a:r>
              <a:rPr lang="ru-RU" dirty="0" err="1" smtClean="0"/>
              <a:t>Південного</a:t>
            </a:r>
            <a:r>
              <a:rPr lang="ru-RU" dirty="0" smtClean="0"/>
              <a:t> Бугу, </a:t>
            </a:r>
            <a:r>
              <a:rPr lang="ru-RU" dirty="0" err="1" smtClean="0"/>
              <a:t>Дністра</a:t>
            </a:r>
            <a:r>
              <a:rPr lang="ru-RU" dirty="0" smtClean="0"/>
              <a:t> та Дунаю, </a:t>
            </a:r>
            <a:r>
              <a:rPr lang="ru-RU" dirty="0" err="1" smtClean="0"/>
              <a:t>поромна</a:t>
            </a:r>
            <a:r>
              <a:rPr lang="ru-RU" dirty="0" smtClean="0"/>
              <a:t> переправа </a:t>
            </a:r>
            <a:r>
              <a:rPr lang="ru-RU" dirty="0" err="1" smtClean="0"/>
              <a:t>Іллічівськ</a:t>
            </a:r>
            <a:r>
              <a:rPr lang="ru-RU" dirty="0" smtClean="0"/>
              <a:t> — Варна (</a:t>
            </a:r>
            <a:r>
              <a:rPr lang="ru-RU" dirty="0" err="1" smtClean="0"/>
              <a:t>Болгарія</a:t>
            </a:r>
            <a:r>
              <a:rPr lang="ru-RU" dirty="0" smtClean="0"/>
              <a:t>), </a:t>
            </a:r>
            <a:r>
              <a:rPr lang="ru-RU" dirty="0" err="1" smtClean="0"/>
              <a:t>залізничні</a:t>
            </a:r>
            <a:r>
              <a:rPr lang="ru-RU" dirty="0" smtClean="0"/>
              <a:t> та </a:t>
            </a:r>
            <a:r>
              <a:rPr lang="ru-RU" dirty="0" err="1" smtClean="0"/>
              <a:t>шосейні</a:t>
            </a:r>
            <a:r>
              <a:rPr lang="ru-RU" dirty="0" smtClean="0"/>
              <a:t> шляхи,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ведуть</a:t>
            </a:r>
            <a:r>
              <a:rPr lang="ru-RU" dirty="0" smtClean="0"/>
              <a:t> до </a:t>
            </a:r>
            <a:r>
              <a:rPr lang="ru-RU" dirty="0" err="1" smtClean="0"/>
              <a:t>чорноморських</a:t>
            </a:r>
            <a:r>
              <a:rPr lang="ru-RU" dirty="0" smtClean="0"/>
              <a:t> </a:t>
            </a:r>
            <a:r>
              <a:rPr lang="ru-RU" dirty="0" err="1" smtClean="0"/>
              <a:t>портів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2. </a:t>
            </a: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трудові</a:t>
            </a:r>
            <a:r>
              <a:rPr lang="ru-RU" dirty="0" smtClean="0"/>
              <a:t> </a:t>
            </a:r>
            <a:r>
              <a:rPr lang="ru-RU" dirty="0" err="1" smtClean="0"/>
              <a:t>ресурси</a:t>
            </a:r>
            <a:r>
              <a:rPr lang="ru-RU" dirty="0" smtClean="0"/>
              <a:t>. На </a:t>
            </a:r>
            <a:r>
              <a:rPr lang="ru-RU" dirty="0" err="1" smtClean="0"/>
              <a:t>відміну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більшості</a:t>
            </a:r>
            <a:r>
              <a:rPr lang="ru-RU" dirty="0" smtClean="0"/>
              <a:t> </a:t>
            </a:r>
            <a:r>
              <a:rPr lang="ru-RU" dirty="0" err="1" smtClean="0"/>
              <a:t>економічних</a:t>
            </a:r>
            <a:r>
              <a:rPr lang="ru-RU" dirty="0" smtClean="0"/>
              <a:t> </a:t>
            </a:r>
            <a:r>
              <a:rPr lang="ru-RU" dirty="0" err="1" smtClean="0"/>
              <a:t>районів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, у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депопуляція</a:t>
            </a:r>
            <a:r>
              <a:rPr lang="ru-RU" dirty="0" smtClean="0"/>
              <a:t> </a:t>
            </a:r>
            <a:r>
              <a:rPr lang="ru-RU" dirty="0" err="1" smtClean="0"/>
              <a:t>сільських</a:t>
            </a:r>
            <a:r>
              <a:rPr lang="ru-RU" dirty="0" smtClean="0"/>
              <a:t> </a:t>
            </a:r>
            <a:r>
              <a:rPr lang="ru-RU" dirty="0" err="1" smtClean="0"/>
              <a:t>мешканців</a:t>
            </a:r>
            <a:r>
              <a:rPr lang="ru-RU" dirty="0" smtClean="0"/>
              <a:t> </a:t>
            </a:r>
            <a:r>
              <a:rPr lang="ru-RU" dirty="0" err="1" smtClean="0"/>
              <a:t>спостерігається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другої</a:t>
            </a:r>
            <a:r>
              <a:rPr lang="ru-RU" dirty="0" smtClean="0"/>
              <a:t> </a:t>
            </a:r>
            <a:r>
              <a:rPr lang="ru-RU" dirty="0" err="1" smtClean="0"/>
              <a:t>половини</a:t>
            </a:r>
            <a:r>
              <a:rPr lang="ru-RU" dirty="0" smtClean="0"/>
              <a:t> 1970-х </a:t>
            </a:r>
            <a:r>
              <a:rPr lang="ru-RU" dirty="0" err="1" smtClean="0"/>
              <a:t>років</a:t>
            </a:r>
            <a:r>
              <a:rPr lang="ru-RU" dirty="0" smtClean="0"/>
              <a:t>, а </a:t>
            </a:r>
            <a:r>
              <a:rPr lang="ru-RU" dirty="0" err="1" smtClean="0"/>
              <a:t>загальна</a:t>
            </a:r>
            <a:r>
              <a:rPr lang="ru-RU" dirty="0" smtClean="0"/>
              <a:t> — </a:t>
            </a:r>
            <a:r>
              <a:rPr lang="ru-RU" dirty="0" err="1" smtClean="0"/>
              <a:t>з</a:t>
            </a:r>
            <a:r>
              <a:rPr lang="ru-RU" dirty="0" smtClean="0"/>
              <a:t> початку 1990-х, у </a:t>
            </a:r>
            <a:r>
              <a:rPr lang="ru-RU" dirty="0" err="1" smtClean="0"/>
              <a:t>Причорноморському</a:t>
            </a:r>
            <a:r>
              <a:rPr lang="ru-RU" dirty="0" smtClean="0"/>
              <a:t> </a:t>
            </a:r>
            <a:r>
              <a:rPr lang="ru-RU" dirty="0" err="1" smtClean="0"/>
              <a:t>районі</a:t>
            </a:r>
            <a:r>
              <a:rPr lang="ru-RU" dirty="0" smtClean="0"/>
              <a:t> в </a:t>
            </a:r>
            <a:r>
              <a:rPr lang="ru-RU" dirty="0" err="1" smtClean="0"/>
              <a:t>цей</a:t>
            </a:r>
            <a:r>
              <a:rPr lang="ru-RU" dirty="0" smtClean="0"/>
              <a:t> час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спостерігався</a:t>
            </a:r>
            <a:r>
              <a:rPr lang="ru-RU" dirty="0" smtClean="0"/>
              <a:t> </a:t>
            </a:r>
            <a:r>
              <a:rPr lang="ru-RU" dirty="0" err="1" smtClean="0"/>
              <a:t>незначний</a:t>
            </a:r>
            <a:r>
              <a:rPr lang="ru-RU" dirty="0" smtClean="0"/>
              <a:t> </a:t>
            </a:r>
            <a:r>
              <a:rPr lang="ru-RU" dirty="0" err="1" smtClean="0"/>
              <a:t>додатний</a:t>
            </a:r>
            <a:r>
              <a:rPr lang="ru-RU" dirty="0" smtClean="0"/>
              <a:t> </a:t>
            </a:r>
            <a:r>
              <a:rPr lang="ru-RU" dirty="0" err="1" smtClean="0"/>
              <a:t>приріст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, у тому </a:t>
            </a:r>
            <a:r>
              <a:rPr lang="ru-RU" dirty="0" err="1" smtClean="0"/>
              <a:t>числі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сільського</a:t>
            </a:r>
            <a:r>
              <a:rPr lang="ru-RU" dirty="0" smtClean="0"/>
              <a:t>. </a:t>
            </a:r>
            <a:r>
              <a:rPr lang="ru-RU" dirty="0" err="1" smtClean="0"/>
              <a:t>Однак</a:t>
            </a:r>
            <a:r>
              <a:rPr lang="ru-RU" dirty="0" smtClean="0"/>
              <a:t> уже за </a:t>
            </a:r>
            <a:r>
              <a:rPr lang="ru-RU" dirty="0" err="1" smtClean="0"/>
              <a:t>підсумками</a:t>
            </a:r>
            <a:r>
              <a:rPr lang="ru-RU" dirty="0" smtClean="0"/>
              <a:t> 1994 року тут </a:t>
            </a:r>
            <a:r>
              <a:rPr lang="ru-RU" dirty="0" err="1" smtClean="0"/>
              <a:t>зафіксовано</a:t>
            </a:r>
            <a:r>
              <a:rPr lang="ru-RU" dirty="0" smtClean="0"/>
              <a:t> </a:t>
            </a:r>
            <a:r>
              <a:rPr lang="ru-RU" dirty="0" err="1" smtClean="0"/>
              <a:t>зменшення</a:t>
            </a:r>
            <a:r>
              <a:rPr lang="ru-RU" dirty="0" smtClean="0"/>
              <a:t> </a:t>
            </a:r>
            <a:r>
              <a:rPr lang="ru-RU" dirty="0" err="1" smtClean="0"/>
              <a:t>чисельності</a:t>
            </a:r>
            <a:r>
              <a:rPr lang="ru-RU" dirty="0" smtClean="0"/>
              <a:t> </a:t>
            </a:r>
            <a:r>
              <a:rPr lang="ru-RU" dirty="0" err="1" smtClean="0"/>
              <a:t>жителів</a:t>
            </a:r>
            <a:r>
              <a:rPr lang="ru-RU" dirty="0" smtClean="0"/>
              <a:t>. </a:t>
            </a:r>
            <a:r>
              <a:rPr lang="ru-RU" dirty="0" err="1" smtClean="0"/>
              <a:t>Поступово</a:t>
            </a:r>
            <a:r>
              <a:rPr lang="ru-RU" dirty="0" smtClean="0"/>
              <a:t> </a:t>
            </a:r>
            <a:r>
              <a:rPr lang="ru-RU" dirty="0" err="1" smtClean="0"/>
              <a:t>темпи</a:t>
            </a:r>
            <a:r>
              <a:rPr lang="ru-RU" dirty="0" smtClean="0"/>
              <a:t> </a:t>
            </a:r>
            <a:r>
              <a:rPr lang="ru-RU" dirty="0" err="1" smtClean="0"/>
              <a:t>депопуляції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в </a:t>
            </a:r>
            <a:r>
              <a:rPr lang="ru-RU" dirty="0" err="1" smtClean="0"/>
              <a:t>районі</a:t>
            </a:r>
            <a:r>
              <a:rPr lang="ru-RU" dirty="0" smtClean="0"/>
              <a:t> </a:t>
            </a:r>
            <a:r>
              <a:rPr lang="ru-RU" dirty="0" err="1" smtClean="0"/>
              <a:t>наблизилися</a:t>
            </a:r>
            <a:r>
              <a:rPr lang="ru-RU" dirty="0" smtClean="0"/>
              <a:t> до </a:t>
            </a:r>
            <a:r>
              <a:rPr lang="ru-RU" dirty="0" err="1" smtClean="0"/>
              <a:t>середніх</a:t>
            </a:r>
            <a:r>
              <a:rPr lang="ru-RU" dirty="0" smtClean="0"/>
              <a:t> для </a:t>
            </a:r>
            <a:r>
              <a:rPr lang="ru-RU" dirty="0" err="1" smtClean="0"/>
              <a:t>держави</a:t>
            </a:r>
            <a:r>
              <a:rPr lang="ru-RU" dirty="0" smtClean="0"/>
              <a:t> (за </a:t>
            </a:r>
            <a:r>
              <a:rPr lang="ru-RU" dirty="0" err="1" smtClean="0"/>
              <a:t>підсумками</a:t>
            </a:r>
            <a:r>
              <a:rPr lang="ru-RU" dirty="0" smtClean="0"/>
              <a:t> 2008 року, в АР </a:t>
            </a:r>
            <a:r>
              <a:rPr lang="ru-RU" dirty="0" err="1" smtClean="0"/>
              <a:t>Крим</a:t>
            </a:r>
            <a:r>
              <a:rPr lang="ru-RU" dirty="0" smtClean="0"/>
              <a:t> та </a:t>
            </a:r>
            <a:r>
              <a:rPr lang="ru-RU" dirty="0" err="1" smtClean="0"/>
              <a:t>Одеській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 </a:t>
            </a:r>
            <a:r>
              <a:rPr lang="ru-RU" dirty="0" err="1" smtClean="0"/>
              <a:t>коефіцієнт</a:t>
            </a:r>
            <a:r>
              <a:rPr lang="ru-RU" dirty="0" smtClean="0"/>
              <a:t> природного приросту становив </a:t>
            </a:r>
            <a:r>
              <a:rPr lang="ru-RU" dirty="0" err="1" smtClean="0"/>
              <a:t>близько</a:t>
            </a:r>
            <a:r>
              <a:rPr lang="ru-RU" dirty="0" smtClean="0"/>
              <a:t> -5, </a:t>
            </a:r>
            <a:r>
              <a:rPr lang="ru-RU" dirty="0" err="1" smtClean="0"/>
              <a:t>Миколаївській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 6,4 на 1000 </a:t>
            </a:r>
            <a:r>
              <a:rPr lang="ru-RU" dirty="0" err="1" smtClean="0"/>
              <a:t>осіб</a:t>
            </a:r>
            <a:r>
              <a:rPr lang="ru-RU" dirty="0" smtClean="0"/>
              <a:t>).</a:t>
            </a:r>
          </a:p>
          <a:p>
            <a:r>
              <a:rPr lang="ru-RU" dirty="0" err="1" smtClean="0"/>
              <a:t>Середня</a:t>
            </a:r>
            <a:r>
              <a:rPr lang="ru-RU" dirty="0" smtClean="0"/>
              <a:t> густота </a:t>
            </a:r>
            <a:r>
              <a:rPr lang="ru-RU" dirty="0" err="1" smtClean="0"/>
              <a:t>населення</a:t>
            </a:r>
            <a:r>
              <a:rPr lang="ru-RU" dirty="0" smtClean="0"/>
              <a:t> — </a:t>
            </a:r>
            <a:r>
              <a:rPr lang="ru-RU" dirty="0" err="1" smtClean="0"/>
              <a:t>найменша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усіх</a:t>
            </a:r>
            <a:r>
              <a:rPr lang="ru-RU" dirty="0" smtClean="0"/>
              <a:t> </a:t>
            </a:r>
            <a:r>
              <a:rPr lang="ru-RU" dirty="0" err="1" smtClean="0"/>
              <a:t>економічних</a:t>
            </a:r>
            <a:r>
              <a:rPr lang="ru-RU" dirty="0" smtClean="0"/>
              <a:t> </a:t>
            </a:r>
            <a:r>
              <a:rPr lang="ru-RU" dirty="0" err="1" smtClean="0"/>
              <a:t>районів</a:t>
            </a:r>
            <a:r>
              <a:rPr lang="ru-RU" dirty="0" smtClean="0"/>
              <a:t> (59 </a:t>
            </a:r>
            <a:r>
              <a:rPr lang="ru-RU" dirty="0" err="1" smtClean="0"/>
              <a:t>осіб</a:t>
            </a:r>
            <a:r>
              <a:rPr lang="ru-RU" dirty="0" smtClean="0"/>
              <a:t> на км2). </a:t>
            </a:r>
            <a:r>
              <a:rPr lang="ru-RU" dirty="0" err="1" smtClean="0"/>
              <a:t>Херсонська</a:t>
            </a:r>
            <a:r>
              <a:rPr lang="ru-RU" dirty="0" smtClean="0"/>
              <a:t> область за </a:t>
            </a:r>
            <a:r>
              <a:rPr lang="ru-RU" dirty="0" err="1" smtClean="0"/>
              <a:t>середньою</a:t>
            </a:r>
            <a:r>
              <a:rPr lang="ru-RU" dirty="0" smtClean="0"/>
              <a:t> густотою </a:t>
            </a:r>
            <a:r>
              <a:rPr lang="ru-RU" dirty="0" err="1" smtClean="0"/>
              <a:t>населення</a:t>
            </a:r>
            <a:r>
              <a:rPr lang="ru-RU" dirty="0" smtClean="0"/>
              <a:t> (38,6 </a:t>
            </a:r>
            <a:r>
              <a:rPr lang="ru-RU" dirty="0" err="1" smtClean="0"/>
              <a:t>осіб</a:t>
            </a:r>
            <a:r>
              <a:rPr lang="ru-RU" dirty="0" smtClean="0"/>
              <a:t> на км2)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усіх</a:t>
            </a:r>
            <a:r>
              <a:rPr lang="ru-RU" dirty="0" smtClean="0"/>
              <a:t> областей </a:t>
            </a:r>
            <a:r>
              <a:rPr lang="ru-RU" dirty="0" err="1" smtClean="0"/>
              <a:t>країни</a:t>
            </a:r>
            <a:r>
              <a:rPr lang="ru-RU" dirty="0" smtClean="0"/>
              <a:t> </a:t>
            </a:r>
            <a:r>
              <a:rPr lang="ru-RU" dirty="0" err="1" smtClean="0"/>
              <a:t>випереджує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Чернігівську</a:t>
            </a:r>
            <a:r>
              <a:rPr lang="ru-RU" dirty="0" smtClean="0"/>
              <a:t>. </a:t>
            </a:r>
            <a:r>
              <a:rPr lang="ru-RU" dirty="0" err="1" smtClean="0"/>
              <a:t>Дещо</a:t>
            </a:r>
            <a:r>
              <a:rPr lang="ru-RU" dirty="0" smtClean="0"/>
              <a:t> </a:t>
            </a:r>
            <a:r>
              <a:rPr lang="ru-RU" dirty="0" err="1" smtClean="0"/>
              <a:t>вища</a:t>
            </a:r>
            <a:r>
              <a:rPr lang="ru-RU" dirty="0" smtClean="0"/>
              <a:t> вона за </a:t>
            </a:r>
            <a:r>
              <a:rPr lang="ru-RU" dirty="0" err="1" smtClean="0"/>
              <a:t>середню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Одеській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 та АР </a:t>
            </a:r>
            <a:r>
              <a:rPr lang="ru-RU" dirty="0" err="1" smtClean="0"/>
              <a:t>Крим</a:t>
            </a:r>
            <a:r>
              <a:rPr lang="ru-RU" dirty="0" smtClean="0"/>
              <a:t>. В областях району </a:t>
            </a:r>
            <a:r>
              <a:rPr lang="ru-RU" dirty="0" err="1" smtClean="0"/>
              <a:t>міські</a:t>
            </a:r>
            <a:r>
              <a:rPr lang="ru-RU" dirty="0" smtClean="0"/>
              <a:t> </a:t>
            </a:r>
            <a:r>
              <a:rPr lang="ru-RU" dirty="0" err="1" smtClean="0"/>
              <a:t>поселення</a:t>
            </a:r>
            <a:r>
              <a:rPr lang="ru-RU" dirty="0" smtClean="0"/>
              <a:t>, за </a:t>
            </a:r>
            <a:r>
              <a:rPr lang="ru-RU" dirty="0" err="1" smtClean="0"/>
              <a:t>винятком</a:t>
            </a:r>
            <a:r>
              <a:rPr lang="ru-RU" dirty="0" smtClean="0"/>
              <a:t> </a:t>
            </a:r>
            <a:r>
              <a:rPr lang="ru-RU" dirty="0" err="1" smtClean="0"/>
              <a:t>обласних</a:t>
            </a:r>
            <a:r>
              <a:rPr lang="ru-RU" dirty="0" smtClean="0"/>
              <a:t> </a:t>
            </a:r>
            <a:r>
              <a:rPr lang="ru-RU" dirty="0" err="1" smtClean="0"/>
              <a:t>центрів</a:t>
            </a:r>
            <a:r>
              <a:rPr lang="ru-RU" dirty="0" smtClean="0"/>
              <a:t>, належать до </a:t>
            </a:r>
            <a:r>
              <a:rPr lang="ru-RU" dirty="0" err="1" smtClean="0"/>
              <a:t>розряду</a:t>
            </a:r>
            <a:r>
              <a:rPr lang="ru-RU" dirty="0" smtClean="0"/>
              <a:t> </a:t>
            </a:r>
            <a:r>
              <a:rPr lang="ru-RU" dirty="0" err="1" smtClean="0"/>
              <a:t>малих</a:t>
            </a:r>
            <a:r>
              <a:rPr lang="ru-RU" dirty="0" smtClean="0"/>
              <a:t> </a:t>
            </a:r>
            <a:r>
              <a:rPr lang="ru-RU" dirty="0" err="1" smtClean="0"/>
              <a:t>міст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селищ. </a:t>
            </a:r>
            <a:r>
              <a:rPr lang="ru-RU" dirty="0" err="1" smtClean="0"/>
              <a:t>Середній</a:t>
            </a:r>
            <a:r>
              <a:rPr lang="ru-RU" dirty="0" smtClean="0"/>
              <a:t> </a:t>
            </a:r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 err="1" smtClean="0"/>
              <a:t>урбанізації</a:t>
            </a:r>
            <a:r>
              <a:rPr lang="ru-RU" dirty="0" smtClean="0"/>
              <a:t> для району становить 65 %.</a:t>
            </a:r>
          </a:p>
          <a:p>
            <a:r>
              <a:rPr lang="ru-RU" dirty="0" err="1" smtClean="0"/>
              <a:t>Значні</a:t>
            </a:r>
            <a:r>
              <a:rPr lang="ru-RU" dirty="0" smtClean="0"/>
              <a:t> </a:t>
            </a:r>
            <a:r>
              <a:rPr lang="ru-RU" dirty="0" err="1" smtClean="0"/>
              <a:t>відмінності</a:t>
            </a:r>
            <a:r>
              <a:rPr lang="ru-RU" dirty="0" smtClean="0"/>
              <a:t> на </a:t>
            </a:r>
            <a:r>
              <a:rPr lang="ru-RU" dirty="0" err="1" smtClean="0"/>
              <a:t>території</a:t>
            </a:r>
            <a:r>
              <a:rPr lang="ru-RU" dirty="0" smtClean="0"/>
              <a:t> району </a:t>
            </a:r>
            <a:r>
              <a:rPr lang="ru-RU" dirty="0" err="1" smtClean="0"/>
              <a:t>є</a:t>
            </a:r>
            <a:r>
              <a:rPr lang="ru-RU" dirty="0" smtClean="0"/>
              <a:t> в </a:t>
            </a:r>
            <a:r>
              <a:rPr lang="ru-RU" dirty="0" err="1" smtClean="0"/>
              <a:t>національному</a:t>
            </a:r>
            <a:r>
              <a:rPr lang="ru-RU" dirty="0" smtClean="0"/>
              <a:t> </a:t>
            </a:r>
            <a:r>
              <a:rPr lang="ru-RU" dirty="0" err="1" smtClean="0"/>
              <a:t>складі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. У </a:t>
            </a:r>
            <a:r>
              <a:rPr lang="ru-RU" dirty="0" err="1" smtClean="0"/>
              <a:t>Миколаївській</a:t>
            </a:r>
            <a:r>
              <a:rPr lang="ru-RU" dirty="0" smtClean="0"/>
              <a:t> та </a:t>
            </a:r>
            <a:r>
              <a:rPr lang="ru-RU" dirty="0" err="1" smtClean="0"/>
              <a:t>Херсонській</a:t>
            </a:r>
            <a:r>
              <a:rPr lang="ru-RU" dirty="0" smtClean="0"/>
              <a:t> областях </a:t>
            </a:r>
            <a:r>
              <a:rPr lang="ru-RU" dirty="0" err="1" smtClean="0"/>
              <a:t>частка</a:t>
            </a:r>
            <a:r>
              <a:rPr lang="ru-RU" dirty="0" smtClean="0"/>
              <a:t> </a:t>
            </a:r>
            <a:r>
              <a:rPr lang="ru-RU" dirty="0" err="1" smtClean="0"/>
              <a:t>українців</a:t>
            </a:r>
            <a:r>
              <a:rPr lang="ru-RU" dirty="0" smtClean="0"/>
              <a:t> у </a:t>
            </a:r>
            <a:r>
              <a:rPr lang="ru-RU" dirty="0" err="1" smtClean="0"/>
              <a:t>загальній</a:t>
            </a:r>
            <a:r>
              <a:rPr lang="ru-RU" dirty="0" smtClean="0"/>
              <a:t> </a:t>
            </a:r>
            <a:r>
              <a:rPr lang="ru-RU" dirty="0" err="1" smtClean="0"/>
              <a:t>чисельності</a:t>
            </a:r>
            <a:r>
              <a:rPr lang="ru-RU" dirty="0" smtClean="0"/>
              <a:t> </a:t>
            </a:r>
            <a:r>
              <a:rPr lang="ru-RU" dirty="0" err="1" smtClean="0"/>
              <a:t>мешканців</a:t>
            </a:r>
            <a:r>
              <a:rPr lang="ru-RU" dirty="0" smtClean="0"/>
              <a:t> становить </a:t>
            </a:r>
            <a:r>
              <a:rPr lang="ru-RU" dirty="0" err="1" smtClean="0"/>
              <a:t>близько</a:t>
            </a:r>
            <a:r>
              <a:rPr lang="ru-RU" dirty="0" smtClean="0"/>
              <a:t> 78 %. </a:t>
            </a:r>
            <a:r>
              <a:rPr lang="ru-RU" dirty="0" err="1" smtClean="0"/>
              <a:t>Серед</a:t>
            </a:r>
            <a:r>
              <a:rPr lang="ru-RU" dirty="0" smtClean="0"/>
              <a:t> областей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Одещина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найнижчу</a:t>
            </a:r>
            <a:r>
              <a:rPr lang="ru-RU" dirty="0" smtClean="0"/>
              <a:t> </a:t>
            </a:r>
            <a:r>
              <a:rPr lang="ru-RU" dirty="0" err="1" smtClean="0"/>
              <a:t>частку</a:t>
            </a:r>
            <a:r>
              <a:rPr lang="ru-RU" dirty="0" smtClean="0"/>
              <a:t> </a:t>
            </a:r>
            <a:r>
              <a:rPr lang="ru-RU" dirty="0" err="1" smtClean="0"/>
              <a:t>представників</a:t>
            </a:r>
            <a:r>
              <a:rPr lang="ru-RU" dirty="0" smtClean="0"/>
              <a:t> </a:t>
            </a:r>
            <a:r>
              <a:rPr lang="ru-RU" dirty="0" err="1" smtClean="0"/>
              <a:t>корінної</a:t>
            </a:r>
            <a:r>
              <a:rPr lang="ru-RU" dirty="0" smtClean="0"/>
              <a:t> </a:t>
            </a:r>
            <a:r>
              <a:rPr lang="ru-RU" dirty="0" err="1" smtClean="0"/>
              <a:t>національності</a:t>
            </a:r>
            <a:r>
              <a:rPr lang="ru-RU" dirty="0" smtClean="0"/>
              <a:t> (62,8 %). У </a:t>
            </a:r>
            <a:r>
              <a:rPr lang="ru-RU" dirty="0" err="1" smtClean="0"/>
              <a:t>Криму</a:t>
            </a:r>
            <a:r>
              <a:rPr lang="ru-RU" dirty="0" smtClean="0"/>
              <a:t> </a:t>
            </a:r>
            <a:r>
              <a:rPr lang="ru-RU" dirty="0" err="1" smtClean="0"/>
              <a:t>українці</a:t>
            </a:r>
            <a:r>
              <a:rPr lang="ru-RU" dirty="0" smtClean="0"/>
              <a:t> </a:t>
            </a:r>
            <a:r>
              <a:rPr lang="ru-RU" dirty="0" err="1" smtClean="0"/>
              <a:t>становлять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24 % </a:t>
            </a:r>
            <a:r>
              <a:rPr lang="ru-RU" dirty="0" err="1" smtClean="0"/>
              <a:t>жителів</a:t>
            </a:r>
            <a:r>
              <a:rPr lang="ru-RU" dirty="0" smtClean="0"/>
              <a:t> </a:t>
            </a:r>
            <a:r>
              <a:rPr lang="ru-RU" dirty="0" err="1" smtClean="0"/>
              <a:t>півострова</a:t>
            </a:r>
            <a:r>
              <a:rPr lang="ru-RU" dirty="0" smtClean="0"/>
              <a:t>, а </a:t>
            </a:r>
            <a:r>
              <a:rPr lang="ru-RU" dirty="0" err="1" smtClean="0"/>
              <a:t>росіяни</a:t>
            </a:r>
            <a:r>
              <a:rPr lang="ru-RU" dirty="0" smtClean="0"/>
              <a:t> — 58 %. </a:t>
            </a:r>
            <a:r>
              <a:rPr lang="ru-RU" dirty="0" err="1" smtClean="0"/>
              <a:t>Крім</a:t>
            </a:r>
            <a:r>
              <a:rPr lang="ru-RU" dirty="0" smtClean="0"/>
              <a:t> </a:t>
            </a:r>
            <a:r>
              <a:rPr lang="ru-RU" dirty="0" err="1" smtClean="0"/>
              <a:t>українців</a:t>
            </a:r>
            <a:r>
              <a:rPr lang="ru-RU" dirty="0" smtClean="0"/>
              <a:t> та </a:t>
            </a:r>
            <a:r>
              <a:rPr lang="ru-RU" dirty="0" err="1" smtClean="0"/>
              <a:t>росіян</a:t>
            </a:r>
            <a:r>
              <a:rPr lang="ru-RU" dirty="0" smtClean="0"/>
              <a:t>, у </a:t>
            </a:r>
            <a:r>
              <a:rPr lang="ru-RU" dirty="0" err="1" smtClean="0"/>
              <a:t>регіоні</a:t>
            </a:r>
            <a:r>
              <a:rPr lang="ru-RU" dirty="0" smtClean="0"/>
              <a:t> </a:t>
            </a:r>
            <a:r>
              <a:rPr lang="ru-RU" dirty="0" err="1" smtClean="0"/>
              <a:t>живуть</a:t>
            </a:r>
            <a:r>
              <a:rPr lang="ru-RU" dirty="0" smtClean="0"/>
              <a:t> </a:t>
            </a:r>
            <a:r>
              <a:rPr lang="ru-RU" dirty="0" err="1" smtClean="0"/>
              <a:t>молдавани</a:t>
            </a:r>
            <a:r>
              <a:rPr lang="ru-RU" dirty="0" smtClean="0"/>
              <a:t> (</a:t>
            </a:r>
            <a:r>
              <a:rPr lang="ru-RU" dirty="0" err="1" smtClean="0"/>
              <a:t>Одеська</a:t>
            </a:r>
            <a:r>
              <a:rPr lang="ru-RU" dirty="0" smtClean="0"/>
              <a:t>, </a:t>
            </a:r>
            <a:r>
              <a:rPr lang="ru-RU" dirty="0" err="1" smtClean="0"/>
              <a:t>Миколаївська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), </a:t>
            </a:r>
            <a:r>
              <a:rPr lang="ru-RU" dirty="0" err="1" smtClean="0"/>
              <a:t>болгари</a:t>
            </a:r>
            <a:r>
              <a:rPr lang="ru-RU" dirty="0" smtClean="0"/>
              <a:t>, </a:t>
            </a:r>
            <a:r>
              <a:rPr lang="ru-RU" dirty="0" err="1" smtClean="0"/>
              <a:t>гагаузи</a:t>
            </a:r>
            <a:r>
              <a:rPr lang="ru-RU" dirty="0" smtClean="0"/>
              <a:t> (</a:t>
            </a:r>
            <a:r>
              <a:rPr lang="ru-RU" dirty="0" err="1" smtClean="0"/>
              <a:t>Одеська</a:t>
            </a:r>
            <a:r>
              <a:rPr lang="ru-RU" dirty="0" smtClean="0"/>
              <a:t> область), </a:t>
            </a:r>
            <a:r>
              <a:rPr lang="ru-RU" dirty="0" err="1" smtClean="0"/>
              <a:t>кримські</a:t>
            </a:r>
            <a:r>
              <a:rPr lang="ru-RU" dirty="0" smtClean="0"/>
              <a:t> </a:t>
            </a:r>
            <a:r>
              <a:rPr lang="ru-RU" dirty="0" err="1" smtClean="0"/>
              <a:t>татари</a:t>
            </a:r>
            <a:r>
              <a:rPr lang="ru-RU" dirty="0" smtClean="0"/>
              <a:t>, </a:t>
            </a:r>
            <a:r>
              <a:rPr lang="ru-RU" dirty="0" err="1" smtClean="0"/>
              <a:t>караїми</a:t>
            </a:r>
            <a:r>
              <a:rPr lang="ru-RU" dirty="0" smtClean="0"/>
              <a:t> (АРК),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євреї</a:t>
            </a:r>
            <a:r>
              <a:rPr lang="ru-RU" dirty="0" smtClean="0"/>
              <a:t>, </a:t>
            </a:r>
            <a:r>
              <a:rPr lang="ru-RU" dirty="0" err="1" smtClean="0"/>
              <a:t>білоруси</a:t>
            </a:r>
            <a:r>
              <a:rPr lang="ru-RU" dirty="0" smtClean="0"/>
              <a:t> та </a:t>
            </a:r>
            <a:r>
              <a:rPr lang="ru-RU" dirty="0" err="1" smtClean="0"/>
              <a:t>ін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 </a:t>
            </a:r>
            <a:r>
              <a:rPr lang="ru-RU" dirty="0" err="1" smtClean="0"/>
              <a:t>районі</a:t>
            </a:r>
            <a:r>
              <a:rPr lang="ru-RU" dirty="0" smtClean="0"/>
              <a:t> </a:t>
            </a:r>
            <a:r>
              <a:rPr lang="ru-RU" dirty="0" err="1" smtClean="0"/>
              <a:t>дещо</a:t>
            </a:r>
            <a:r>
              <a:rPr lang="ru-RU" dirty="0" smtClean="0"/>
              <a:t> </a:t>
            </a:r>
            <a:r>
              <a:rPr lang="ru-RU" dirty="0" err="1" smtClean="0"/>
              <a:t>знижена</a:t>
            </a:r>
            <a:r>
              <a:rPr lang="ru-RU" dirty="0" smtClean="0"/>
              <a:t> </a:t>
            </a:r>
            <a:r>
              <a:rPr lang="ru-RU" dirty="0" err="1" smtClean="0"/>
              <a:t>частка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працездатного</a:t>
            </a:r>
            <a:r>
              <a:rPr lang="ru-RU" dirty="0" smtClean="0"/>
              <a:t> </a:t>
            </a:r>
            <a:r>
              <a:rPr lang="ru-RU" dirty="0" err="1" smtClean="0"/>
              <a:t>віку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зумовлено</a:t>
            </a:r>
            <a:r>
              <a:rPr lang="ru-RU" dirty="0" smtClean="0"/>
              <a:t> </a:t>
            </a:r>
            <a:r>
              <a:rPr lang="ru-RU" dirty="0" err="1" smtClean="0"/>
              <a:t>переважно</a:t>
            </a:r>
            <a:r>
              <a:rPr lang="ru-RU" dirty="0" smtClean="0"/>
              <a:t> </a:t>
            </a:r>
            <a:r>
              <a:rPr lang="ru-RU" dirty="0" err="1" smtClean="0"/>
              <a:t>міграційними</a:t>
            </a:r>
            <a:r>
              <a:rPr lang="ru-RU" dirty="0" smtClean="0"/>
              <a:t> та </a:t>
            </a:r>
            <a:r>
              <a:rPr lang="ru-RU" dirty="0" err="1" smtClean="0"/>
              <a:t>демографічними</a:t>
            </a:r>
            <a:r>
              <a:rPr lang="ru-RU" dirty="0" smtClean="0"/>
              <a:t> </a:t>
            </a:r>
            <a:r>
              <a:rPr lang="ru-RU" dirty="0" err="1" smtClean="0"/>
              <a:t>процесами</a:t>
            </a:r>
            <a:r>
              <a:rPr lang="ru-RU" dirty="0" smtClean="0"/>
              <a:t>. </a:t>
            </a:r>
            <a:r>
              <a:rPr lang="ru-RU" dirty="0" err="1" smtClean="0"/>
              <a:t>Ця</a:t>
            </a:r>
            <a:r>
              <a:rPr lang="ru-RU" dirty="0" smtClean="0"/>
              <a:t> </a:t>
            </a:r>
            <a:r>
              <a:rPr lang="ru-RU" dirty="0" err="1" smtClean="0"/>
              <a:t>особливість</a:t>
            </a:r>
            <a:r>
              <a:rPr lang="ru-RU" dirty="0" smtClean="0"/>
              <a:t> </a:t>
            </a:r>
            <a:r>
              <a:rPr lang="ru-RU" dirty="0" err="1" smtClean="0"/>
              <a:t>Причорноморського</a:t>
            </a:r>
            <a:r>
              <a:rPr lang="ru-RU" dirty="0" smtClean="0"/>
              <a:t> району,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значний</a:t>
            </a:r>
            <a:r>
              <a:rPr lang="ru-RU" dirty="0" smtClean="0"/>
              <a:t> 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трудомістких</a:t>
            </a:r>
            <a:r>
              <a:rPr lang="ru-RU" dirty="0" smtClean="0"/>
              <a:t> </a:t>
            </a:r>
            <a:r>
              <a:rPr lang="ru-RU" dirty="0" err="1" smtClean="0"/>
              <a:t>галузей</a:t>
            </a:r>
            <a:r>
              <a:rPr lang="ru-RU" dirty="0" smtClean="0"/>
              <a:t> </a:t>
            </a:r>
            <a:r>
              <a:rPr lang="ru-RU" dirty="0" err="1" smtClean="0"/>
              <a:t>призвели</a:t>
            </a:r>
            <a:r>
              <a:rPr lang="ru-RU" dirty="0" smtClean="0"/>
              <a:t> до </a:t>
            </a:r>
            <a:r>
              <a:rPr lang="ru-RU" dirty="0" err="1" smtClean="0"/>
              <a:t>дефіциту</a:t>
            </a:r>
            <a:r>
              <a:rPr lang="ru-RU" dirty="0" smtClean="0"/>
              <a:t> </a:t>
            </a:r>
            <a:r>
              <a:rPr lang="ru-RU" dirty="0" err="1" smtClean="0"/>
              <a:t>трудових</a:t>
            </a:r>
            <a:r>
              <a:rPr lang="ru-RU" dirty="0" smtClean="0"/>
              <a:t> </a:t>
            </a:r>
            <a:r>
              <a:rPr lang="ru-RU" dirty="0" err="1" smtClean="0"/>
              <a:t>ресурсів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3. </a:t>
            </a:r>
            <a:r>
              <a:rPr lang="ru-RU" dirty="0" err="1" smtClean="0"/>
              <a:t>Природні</a:t>
            </a:r>
            <a:r>
              <a:rPr lang="ru-RU" dirty="0" smtClean="0"/>
              <a:t> </a:t>
            </a:r>
            <a:r>
              <a:rPr lang="ru-RU" dirty="0" err="1" smtClean="0"/>
              <a:t>умови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ресурси.У</a:t>
            </a:r>
            <a:r>
              <a:rPr lang="ru-RU" dirty="0" smtClean="0"/>
              <a:t> </a:t>
            </a:r>
            <a:r>
              <a:rPr lang="ru-RU" dirty="0" err="1" smtClean="0"/>
              <a:t>цілому</a:t>
            </a:r>
            <a:r>
              <a:rPr lang="ru-RU" dirty="0" smtClean="0"/>
              <a:t> район </a:t>
            </a:r>
            <a:r>
              <a:rPr lang="ru-RU" dirty="0" err="1" smtClean="0"/>
              <a:t>бідний</a:t>
            </a:r>
            <a:r>
              <a:rPr lang="ru-RU" dirty="0" smtClean="0"/>
              <a:t> на </a:t>
            </a:r>
            <a:r>
              <a:rPr lang="ru-RU" dirty="0" err="1" smtClean="0"/>
              <a:t>мінерально-сировинні</a:t>
            </a:r>
            <a:r>
              <a:rPr lang="ru-RU" dirty="0" smtClean="0"/>
              <a:t> </a:t>
            </a:r>
            <a:r>
              <a:rPr lang="ru-RU" dirty="0" err="1" smtClean="0"/>
              <a:t>ресурси</a:t>
            </a:r>
            <a:r>
              <a:rPr lang="ru-RU" dirty="0" smtClean="0"/>
              <a:t>. З </a:t>
            </a:r>
            <a:r>
              <a:rPr lang="ru-RU" dirty="0" err="1" smtClean="0"/>
              <a:t>енергетичних</a:t>
            </a:r>
            <a:r>
              <a:rPr lang="ru-RU" dirty="0" smtClean="0"/>
              <a:t> тут </a:t>
            </a:r>
            <a:r>
              <a:rPr lang="ru-RU" dirty="0" err="1" smtClean="0"/>
              <a:t>виявлені</a:t>
            </a:r>
            <a:r>
              <a:rPr lang="ru-RU" dirty="0" smtClean="0"/>
              <a:t> </a:t>
            </a:r>
            <a:r>
              <a:rPr lang="ru-RU" dirty="0" err="1" smtClean="0"/>
              <a:t>незначні</a:t>
            </a:r>
            <a:r>
              <a:rPr lang="ru-RU" dirty="0" smtClean="0"/>
              <a:t> </a:t>
            </a:r>
            <a:r>
              <a:rPr lang="ru-RU" dirty="0" err="1" smtClean="0"/>
              <a:t>поклади</a:t>
            </a:r>
            <a:r>
              <a:rPr lang="ru-RU" dirty="0" smtClean="0"/>
              <a:t> </a:t>
            </a:r>
            <a:r>
              <a:rPr lang="ru-RU" dirty="0" err="1" smtClean="0"/>
              <a:t>нафти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газу в </a:t>
            </a:r>
            <a:r>
              <a:rPr lang="ru-RU" dirty="0" err="1" smtClean="0"/>
              <a:t>північній</a:t>
            </a:r>
            <a:r>
              <a:rPr lang="ru-RU" dirty="0" smtClean="0"/>
              <a:t> </a:t>
            </a:r>
            <a:r>
              <a:rPr lang="ru-RU" dirty="0" err="1" smtClean="0"/>
              <a:t>частині</a:t>
            </a:r>
            <a:r>
              <a:rPr lang="ru-RU" dirty="0" smtClean="0"/>
              <a:t> </a:t>
            </a:r>
            <a:r>
              <a:rPr lang="ru-RU" dirty="0" err="1" smtClean="0"/>
              <a:t>Криму</a:t>
            </a:r>
            <a:r>
              <a:rPr lang="ru-RU" dirty="0" smtClean="0"/>
              <a:t>. </a:t>
            </a:r>
            <a:r>
              <a:rPr lang="ru-RU" dirty="0" err="1" smtClean="0"/>
              <a:t>Перспективними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запаси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корисних</a:t>
            </a:r>
            <a:r>
              <a:rPr lang="ru-RU" dirty="0" smtClean="0"/>
              <a:t> </a:t>
            </a:r>
            <a:r>
              <a:rPr lang="ru-RU" dirty="0" err="1" smtClean="0"/>
              <a:t>копалин</a:t>
            </a:r>
            <a:r>
              <a:rPr lang="ru-RU" dirty="0" smtClean="0"/>
              <a:t> у </a:t>
            </a:r>
            <a:r>
              <a:rPr lang="ru-RU" dirty="0" err="1" smtClean="0"/>
              <a:t>шельфовій</a:t>
            </a:r>
            <a:r>
              <a:rPr lang="ru-RU" dirty="0" smtClean="0"/>
              <a:t> </a:t>
            </a:r>
            <a:r>
              <a:rPr lang="ru-RU" dirty="0" err="1" smtClean="0"/>
              <a:t>зоні</a:t>
            </a:r>
            <a:r>
              <a:rPr lang="ru-RU" dirty="0" smtClean="0"/>
              <a:t> Чорного та </a:t>
            </a:r>
            <a:r>
              <a:rPr lang="ru-RU" dirty="0" err="1" smtClean="0"/>
              <a:t>Азовського</a:t>
            </a:r>
            <a:r>
              <a:rPr lang="ru-RU" dirty="0" smtClean="0"/>
              <a:t> </a:t>
            </a:r>
            <a:r>
              <a:rPr lang="ru-RU" dirty="0" err="1" smtClean="0"/>
              <a:t>морів</a:t>
            </a:r>
            <a:r>
              <a:rPr lang="ru-RU" dirty="0" smtClean="0"/>
              <a:t>. </a:t>
            </a:r>
            <a:r>
              <a:rPr lang="ru-RU" dirty="0" err="1" smtClean="0"/>
              <a:t>Значний</a:t>
            </a:r>
            <a:r>
              <a:rPr lang="ru-RU" dirty="0" smtClean="0"/>
              <a:t> </a:t>
            </a:r>
            <a:r>
              <a:rPr lang="ru-RU" dirty="0" err="1" smtClean="0"/>
              <a:t>потенціал</a:t>
            </a:r>
            <a:r>
              <a:rPr lang="ru-RU" dirty="0" smtClean="0"/>
              <a:t> у </a:t>
            </a:r>
            <a:r>
              <a:rPr lang="ru-RU" dirty="0" err="1" smtClean="0"/>
              <a:t>районі</a:t>
            </a:r>
            <a:r>
              <a:rPr lang="ru-RU" dirty="0" smtClean="0"/>
              <a:t> </a:t>
            </a:r>
            <a:r>
              <a:rPr lang="ru-RU" dirty="0" err="1" smtClean="0"/>
              <a:t>вітрових</a:t>
            </a:r>
            <a:r>
              <a:rPr lang="ru-RU" dirty="0" smtClean="0"/>
              <a:t> </a:t>
            </a:r>
            <a:r>
              <a:rPr lang="ru-RU" dirty="0" err="1" smtClean="0"/>
              <a:t>ресурсів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сонячної</a:t>
            </a:r>
            <a:r>
              <a:rPr lang="ru-RU" dirty="0" smtClean="0"/>
              <a:t> </a:t>
            </a:r>
            <a:r>
              <a:rPr lang="ru-RU" dirty="0" err="1" smtClean="0"/>
              <a:t>енергії.Рудні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нерудні</a:t>
            </a:r>
            <a:r>
              <a:rPr lang="ru-RU" dirty="0" smtClean="0"/>
              <a:t> </a:t>
            </a:r>
            <a:r>
              <a:rPr lang="ru-RU" dirty="0" err="1" smtClean="0"/>
              <a:t>корисні</a:t>
            </a:r>
            <a:r>
              <a:rPr lang="ru-RU" dirty="0" smtClean="0"/>
              <a:t> </a:t>
            </a:r>
            <a:r>
              <a:rPr lang="ru-RU" dirty="0" err="1" smtClean="0"/>
              <a:t>копалини</a:t>
            </a:r>
            <a:r>
              <a:rPr lang="ru-RU" dirty="0" smtClean="0"/>
              <a:t> </a:t>
            </a:r>
            <a:r>
              <a:rPr lang="ru-RU" dirty="0" err="1" smtClean="0"/>
              <a:t>репрезентовані</a:t>
            </a:r>
            <a:r>
              <a:rPr lang="ru-RU" dirty="0" smtClean="0"/>
              <a:t> </a:t>
            </a:r>
            <a:r>
              <a:rPr lang="ru-RU" dirty="0" err="1" smtClean="0"/>
              <a:t>Керченським</a:t>
            </a:r>
            <a:r>
              <a:rPr lang="ru-RU" dirty="0" smtClean="0"/>
              <a:t> </a:t>
            </a:r>
            <a:r>
              <a:rPr lang="ru-RU" dirty="0" err="1" smtClean="0"/>
              <a:t>родовищем</a:t>
            </a:r>
            <a:r>
              <a:rPr lang="ru-RU" dirty="0" smtClean="0"/>
              <a:t> </a:t>
            </a:r>
            <a:r>
              <a:rPr lang="ru-RU" dirty="0" err="1" smtClean="0"/>
              <a:t>залізних</a:t>
            </a:r>
            <a:r>
              <a:rPr lang="ru-RU" dirty="0" smtClean="0"/>
              <a:t> руд, запасами </a:t>
            </a:r>
            <a:r>
              <a:rPr lang="ru-RU" dirty="0" err="1" smtClean="0"/>
              <a:t>різноманітних</a:t>
            </a:r>
            <a:r>
              <a:rPr lang="ru-RU" dirty="0" smtClean="0"/>
              <a:t> солей у </a:t>
            </a:r>
            <a:r>
              <a:rPr lang="ru-RU" dirty="0" err="1" smtClean="0"/>
              <a:t>Сиваші</a:t>
            </a:r>
            <a:r>
              <a:rPr lang="ru-RU" dirty="0" smtClean="0"/>
              <a:t>, </a:t>
            </a:r>
            <a:r>
              <a:rPr lang="ru-RU" dirty="0" err="1" smtClean="0"/>
              <a:t>солоних</a:t>
            </a:r>
            <a:r>
              <a:rPr lang="ru-RU" dirty="0" smtClean="0"/>
              <a:t> озерах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чорноморських</a:t>
            </a:r>
            <a:r>
              <a:rPr lang="ru-RU" dirty="0" smtClean="0"/>
              <a:t> лиманах,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якісними</a:t>
            </a:r>
            <a:r>
              <a:rPr lang="ru-RU" dirty="0" smtClean="0"/>
              <a:t> </a:t>
            </a:r>
            <a:r>
              <a:rPr lang="ru-RU" dirty="0" err="1" smtClean="0"/>
              <a:t>флюсовими</a:t>
            </a:r>
            <a:r>
              <a:rPr lang="ru-RU" dirty="0" smtClean="0"/>
              <a:t> </a:t>
            </a:r>
            <a:r>
              <a:rPr lang="ru-RU" dirty="0" err="1" smtClean="0"/>
              <a:t>вапняками</a:t>
            </a:r>
            <a:r>
              <a:rPr lang="ru-RU" dirty="0" smtClean="0"/>
              <a:t>, </a:t>
            </a:r>
            <a:r>
              <a:rPr lang="ru-RU" dirty="0" err="1" smtClean="0"/>
              <a:t>різними</a:t>
            </a:r>
            <a:r>
              <a:rPr lang="ru-RU" dirty="0" smtClean="0"/>
              <a:t> видами </a:t>
            </a:r>
            <a:r>
              <a:rPr lang="ru-RU" dirty="0" err="1" smtClean="0"/>
              <a:t>будівельної</a:t>
            </a:r>
            <a:r>
              <a:rPr lang="ru-RU" dirty="0" smtClean="0"/>
              <a:t> </a:t>
            </a:r>
            <a:r>
              <a:rPr lang="ru-RU" dirty="0" err="1" smtClean="0"/>
              <a:t>сировини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Основою </a:t>
            </a:r>
            <a:r>
              <a:rPr lang="ru-RU" dirty="0" err="1" smtClean="0"/>
              <a:t>водних</a:t>
            </a:r>
            <a:r>
              <a:rPr lang="ru-RU" dirty="0" smtClean="0"/>
              <a:t> </a:t>
            </a:r>
            <a:r>
              <a:rPr lang="ru-RU" dirty="0" err="1" smtClean="0"/>
              <a:t>ресурсів</a:t>
            </a:r>
            <a:r>
              <a:rPr lang="ru-RU" dirty="0" smtClean="0"/>
              <a:t> району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нижні</a:t>
            </a:r>
            <a:r>
              <a:rPr lang="ru-RU" dirty="0" smtClean="0"/>
              <a:t> </a:t>
            </a:r>
            <a:r>
              <a:rPr lang="ru-RU" dirty="0" err="1" smtClean="0"/>
              <a:t>течії</a:t>
            </a:r>
            <a:r>
              <a:rPr lang="ru-RU" dirty="0" smtClean="0"/>
              <a:t> великих </a:t>
            </a:r>
            <a:r>
              <a:rPr lang="ru-RU" dirty="0" err="1" smtClean="0"/>
              <a:t>річок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не </a:t>
            </a:r>
            <a:r>
              <a:rPr lang="ru-RU" dirty="0" err="1" smtClean="0"/>
              <a:t>задовольняють</a:t>
            </a:r>
            <a:r>
              <a:rPr lang="ru-RU" dirty="0" smtClean="0"/>
              <a:t> </a:t>
            </a:r>
            <a:r>
              <a:rPr lang="ru-RU" dirty="0" err="1" smtClean="0"/>
              <a:t>повністю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потреби. </a:t>
            </a:r>
            <a:r>
              <a:rPr lang="ru-RU" dirty="0" err="1" smtClean="0"/>
              <a:t>Водозабезпеченість</a:t>
            </a:r>
            <a:r>
              <a:rPr lang="ru-RU" dirty="0" smtClean="0"/>
              <a:t> району </a:t>
            </a:r>
            <a:r>
              <a:rPr lang="ru-RU" dirty="0" err="1" smtClean="0"/>
              <a:t>нижча</a:t>
            </a:r>
            <a:r>
              <a:rPr lang="ru-RU" dirty="0" smtClean="0"/>
              <a:t> за </a:t>
            </a:r>
            <a:r>
              <a:rPr lang="ru-RU" dirty="0" err="1" smtClean="0"/>
              <a:t>середню</a:t>
            </a:r>
            <a:r>
              <a:rPr lang="ru-RU" dirty="0" smtClean="0"/>
              <a:t> для </a:t>
            </a:r>
            <a:r>
              <a:rPr lang="ru-RU" dirty="0" err="1" smtClean="0"/>
              <a:t>України</a:t>
            </a:r>
            <a:r>
              <a:rPr lang="ru-RU" dirty="0" smtClean="0"/>
              <a:t> в </a:t>
            </a:r>
            <a:r>
              <a:rPr lang="ru-RU" dirty="0" err="1" smtClean="0"/>
              <a:t>шість</a:t>
            </a:r>
            <a:r>
              <a:rPr lang="ru-RU" dirty="0" smtClean="0"/>
              <a:t> </a:t>
            </a:r>
            <a:r>
              <a:rPr lang="ru-RU" dirty="0" err="1" smtClean="0"/>
              <a:t>разів.Частка</a:t>
            </a:r>
            <a:r>
              <a:rPr lang="ru-RU" dirty="0" smtClean="0"/>
              <a:t> </a:t>
            </a:r>
            <a:r>
              <a:rPr lang="ru-RU" dirty="0" err="1" smtClean="0"/>
              <a:t>лісових</a:t>
            </a:r>
            <a:r>
              <a:rPr lang="ru-RU" dirty="0" smtClean="0"/>
              <a:t> </a:t>
            </a:r>
            <a:r>
              <a:rPr lang="ru-RU" dirty="0" err="1" smtClean="0"/>
              <a:t>ресурсів</a:t>
            </a:r>
            <a:r>
              <a:rPr lang="ru-RU" dirty="0" smtClean="0"/>
              <a:t> </a:t>
            </a:r>
            <a:r>
              <a:rPr lang="ru-RU" dirty="0" err="1" smtClean="0"/>
              <a:t>Причорноморського</a:t>
            </a:r>
            <a:r>
              <a:rPr lang="ru-RU" dirty="0" smtClean="0"/>
              <a:t> району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незначна</a:t>
            </a:r>
            <a:r>
              <a:rPr lang="ru-RU" dirty="0" smtClean="0"/>
              <a:t>. </a:t>
            </a:r>
            <a:r>
              <a:rPr lang="ru-RU" dirty="0" err="1" smtClean="0"/>
              <a:t>Тільки</a:t>
            </a:r>
            <a:r>
              <a:rPr lang="ru-RU" dirty="0" smtClean="0"/>
              <a:t> у </a:t>
            </a:r>
            <a:r>
              <a:rPr lang="ru-RU" dirty="0" err="1" smtClean="0"/>
              <a:t>Криму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природні</a:t>
            </a:r>
            <a:r>
              <a:rPr lang="ru-RU" dirty="0" smtClean="0"/>
              <a:t> </a:t>
            </a:r>
            <a:r>
              <a:rPr lang="ru-RU" dirty="0" err="1" smtClean="0"/>
              <a:t>ліси</a:t>
            </a:r>
            <a:r>
              <a:rPr lang="ru-RU" dirty="0" smtClean="0"/>
              <a:t>, а в </a:t>
            </a:r>
            <a:r>
              <a:rPr lang="ru-RU" dirty="0" err="1" smtClean="0"/>
              <a:t>інших</a:t>
            </a:r>
            <a:r>
              <a:rPr lang="ru-RU" dirty="0" smtClean="0"/>
              <a:t> областях </a:t>
            </a:r>
            <a:r>
              <a:rPr lang="ru-RU" dirty="0" err="1" smtClean="0"/>
              <a:t>понад</a:t>
            </a:r>
            <a:r>
              <a:rPr lang="ru-RU" dirty="0" smtClean="0"/>
              <a:t> 70 % </a:t>
            </a:r>
            <a:r>
              <a:rPr lang="ru-RU" dirty="0" err="1" smtClean="0"/>
              <a:t>становлять</a:t>
            </a:r>
            <a:r>
              <a:rPr lang="ru-RU" dirty="0" smtClean="0"/>
              <a:t> </a:t>
            </a:r>
            <a:r>
              <a:rPr lang="ru-RU" dirty="0" err="1" smtClean="0"/>
              <a:t>штучні</a:t>
            </a:r>
            <a:r>
              <a:rPr lang="ru-RU" dirty="0" smtClean="0"/>
              <a:t> </a:t>
            </a:r>
            <a:r>
              <a:rPr lang="ru-RU" dirty="0" err="1" smtClean="0"/>
              <a:t>насадження.Важливе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 для </a:t>
            </a:r>
            <a:r>
              <a:rPr lang="ru-RU" dirty="0" err="1" smtClean="0"/>
              <a:t>економіки</a:t>
            </a:r>
            <a:r>
              <a:rPr lang="ru-RU" dirty="0" smtClean="0"/>
              <a:t> району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біологічні</a:t>
            </a:r>
            <a:r>
              <a:rPr lang="ru-RU" dirty="0" smtClean="0"/>
              <a:t> </a:t>
            </a:r>
            <a:r>
              <a:rPr lang="ru-RU" dirty="0" err="1" smtClean="0"/>
              <a:t>ресурси</a:t>
            </a:r>
            <a:r>
              <a:rPr lang="ru-RU" dirty="0" smtClean="0"/>
              <a:t> Чорного та </a:t>
            </a:r>
            <a:r>
              <a:rPr lang="ru-RU" dirty="0" err="1" smtClean="0"/>
              <a:t>Азовського</a:t>
            </a:r>
            <a:r>
              <a:rPr lang="ru-RU" dirty="0" smtClean="0"/>
              <a:t> </a:t>
            </a:r>
            <a:r>
              <a:rPr lang="ru-RU" dirty="0" err="1" smtClean="0"/>
              <a:t>морів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Переважання</a:t>
            </a:r>
            <a:r>
              <a:rPr lang="ru-RU" dirty="0" smtClean="0"/>
              <a:t> </a:t>
            </a:r>
            <a:r>
              <a:rPr lang="ru-RU" dirty="0" err="1" smtClean="0"/>
              <a:t>рівнинних</a:t>
            </a:r>
            <a:r>
              <a:rPr lang="ru-RU" dirty="0" smtClean="0"/>
              <a:t> </a:t>
            </a:r>
            <a:r>
              <a:rPr lang="ru-RU" dirty="0" err="1" smtClean="0"/>
              <a:t>просторів</a:t>
            </a:r>
            <a:r>
              <a:rPr lang="ru-RU" dirty="0" smtClean="0"/>
              <a:t> </a:t>
            </a:r>
            <a:r>
              <a:rPr lang="ru-RU" dirty="0" err="1" smtClean="0"/>
              <a:t>Причорноморської</a:t>
            </a:r>
            <a:r>
              <a:rPr lang="ru-RU" dirty="0" smtClean="0"/>
              <a:t> та </a:t>
            </a:r>
            <a:r>
              <a:rPr lang="ru-RU" dirty="0" err="1" smtClean="0"/>
              <a:t>Північнокримської</a:t>
            </a:r>
            <a:r>
              <a:rPr lang="ru-RU" dirty="0" smtClean="0"/>
              <a:t> </a:t>
            </a:r>
            <a:r>
              <a:rPr lang="ru-RU" dirty="0" err="1" smtClean="0"/>
              <a:t>низовини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обрамлені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північного</a:t>
            </a:r>
            <a:r>
              <a:rPr lang="ru-RU" dirty="0" smtClean="0"/>
              <a:t> заходу </a:t>
            </a:r>
            <a:r>
              <a:rPr lang="ru-RU" dirty="0" err="1" smtClean="0"/>
              <a:t>відрогами</a:t>
            </a:r>
            <a:r>
              <a:rPr lang="ru-RU" dirty="0" smtClean="0"/>
              <a:t> </a:t>
            </a:r>
            <a:r>
              <a:rPr lang="ru-RU" dirty="0" err="1" smtClean="0"/>
              <a:t>Подільської</a:t>
            </a:r>
            <a:r>
              <a:rPr lang="ru-RU" dirty="0" smtClean="0"/>
              <a:t> </a:t>
            </a:r>
            <a:r>
              <a:rPr lang="ru-RU" dirty="0" err="1" smtClean="0"/>
              <a:t>височини</a:t>
            </a:r>
            <a:r>
              <a:rPr lang="ru-RU" dirty="0" smtClean="0"/>
              <a:t>, 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Причорноморського</a:t>
            </a:r>
            <a:r>
              <a:rPr lang="ru-RU" dirty="0" smtClean="0"/>
              <a:t> </a:t>
            </a:r>
            <a:r>
              <a:rPr lang="ru-RU" dirty="0" err="1" smtClean="0"/>
              <a:t>півдня</a:t>
            </a:r>
            <a:r>
              <a:rPr lang="ru-RU" dirty="0" smtClean="0"/>
              <a:t> — </a:t>
            </a:r>
            <a:r>
              <a:rPr lang="ru-RU" dirty="0" err="1" smtClean="0"/>
              <a:t>Кримськими</a:t>
            </a:r>
            <a:r>
              <a:rPr lang="ru-RU" dirty="0" smtClean="0"/>
              <a:t> горами, </a:t>
            </a:r>
            <a:r>
              <a:rPr lang="ru-RU" dirty="0" err="1" smtClean="0"/>
              <a:t>створює</a:t>
            </a:r>
            <a:r>
              <a:rPr lang="ru-RU" dirty="0" smtClean="0"/>
              <a:t> </a:t>
            </a:r>
            <a:r>
              <a:rPr lang="ru-RU" dirty="0" err="1" smtClean="0"/>
              <a:t>зручні</a:t>
            </a:r>
            <a:r>
              <a:rPr lang="ru-RU" dirty="0" smtClean="0"/>
              <a:t> </a:t>
            </a:r>
            <a:r>
              <a:rPr lang="ru-RU" dirty="0" err="1" smtClean="0"/>
              <a:t>умови</a:t>
            </a:r>
            <a:r>
              <a:rPr lang="ru-RU" dirty="0" smtClean="0"/>
              <a:t> для </a:t>
            </a:r>
            <a:r>
              <a:rPr lang="ru-RU" dirty="0" err="1" smtClean="0"/>
              <a:t>механізації</a:t>
            </a:r>
            <a:r>
              <a:rPr lang="ru-RU" dirty="0" smtClean="0"/>
              <a:t> </a:t>
            </a:r>
            <a:r>
              <a:rPr lang="ru-RU" dirty="0" err="1" smtClean="0"/>
              <a:t>сільськогосподарських</a:t>
            </a:r>
            <a:r>
              <a:rPr lang="ru-RU" dirty="0" smtClean="0"/>
              <a:t> </a:t>
            </a:r>
            <a:r>
              <a:rPr lang="ru-RU" dirty="0" err="1" smtClean="0"/>
              <a:t>робіт</a:t>
            </a:r>
            <a:r>
              <a:rPr lang="ru-RU" dirty="0" smtClean="0"/>
              <a:t>. </a:t>
            </a:r>
            <a:r>
              <a:rPr lang="ru-RU" dirty="0" err="1" smtClean="0"/>
              <a:t>Теплий</a:t>
            </a:r>
            <a:r>
              <a:rPr lang="ru-RU" dirty="0" smtClean="0"/>
              <a:t> </a:t>
            </a:r>
            <a:r>
              <a:rPr lang="ru-RU" dirty="0" err="1" smtClean="0"/>
              <a:t>клімат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тривалим</a:t>
            </a:r>
            <a:r>
              <a:rPr lang="ru-RU" dirty="0" smtClean="0"/>
              <a:t> </a:t>
            </a:r>
            <a:r>
              <a:rPr lang="ru-RU" dirty="0" err="1" smtClean="0"/>
              <a:t>вегетаційним</a:t>
            </a:r>
            <a:r>
              <a:rPr lang="ru-RU" dirty="0" smtClean="0"/>
              <a:t> </a:t>
            </a:r>
            <a:r>
              <a:rPr lang="ru-RU" dirty="0" err="1" smtClean="0"/>
              <a:t>періодом</a:t>
            </a:r>
            <a:r>
              <a:rPr lang="ru-RU" dirty="0" smtClean="0"/>
              <a:t> (220-240 </a:t>
            </a:r>
            <a:r>
              <a:rPr lang="ru-RU" dirty="0" err="1" smtClean="0"/>
              <a:t>днів</a:t>
            </a:r>
            <a:r>
              <a:rPr lang="ru-RU" dirty="0" smtClean="0"/>
              <a:t>), </a:t>
            </a:r>
            <a:r>
              <a:rPr lang="ru-RU" dirty="0" err="1" smtClean="0"/>
              <a:t>земельні</a:t>
            </a:r>
            <a:r>
              <a:rPr lang="ru-RU" dirty="0" smtClean="0"/>
              <a:t> </a:t>
            </a:r>
            <a:r>
              <a:rPr lang="ru-RU" dirty="0" err="1" smtClean="0"/>
              <a:t>угіддя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родючими</a:t>
            </a:r>
            <a:r>
              <a:rPr lang="ru-RU" dirty="0" smtClean="0"/>
              <a:t> </a:t>
            </a:r>
            <a:r>
              <a:rPr lang="ru-RU" dirty="0" err="1" smtClean="0"/>
              <a:t>чорноземними</a:t>
            </a:r>
            <a:r>
              <a:rPr lang="ru-RU" dirty="0" smtClean="0"/>
              <a:t> та </a:t>
            </a:r>
            <a:r>
              <a:rPr lang="ru-RU" dirty="0" err="1" smtClean="0"/>
              <a:t>каштановими</a:t>
            </a:r>
            <a:r>
              <a:rPr lang="ru-RU" dirty="0" smtClean="0"/>
              <a:t> </a:t>
            </a:r>
            <a:r>
              <a:rPr lang="ru-RU" dirty="0" err="1" smtClean="0"/>
              <a:t>ґрунтами</a:t>
            </a:r>
            <a:r>
              <a:rPr lang="ru-RU" dirty="0" smtClean="0"/>
              <a:t> </a:t>
            </a:r>
            <a:r>
              <a:rPr lang="ru-RU" dirty="0" err="1" smtClean="0"/>
              <a:t>створюють</a:t>
            </a:r>
            <a:r>
              <a:rPr lang="ru-RU" dirty="0" smtClean="0"/>
              <a:t> </a:t>
            </a:r>
            <a:r>
              <a:rPr lang="ru-RU" dirty="0" err="1" smtClean="0"/>
              <a:t>умови</a:t>
            </a:r>
            <a:r>
              <a:rPr lang="ru-RU" dirty="0" smtClean="0"/>
              <a:t> для </a:t>
            </a:r>
            <a:r>
              <a:rPr lang="ru-RU" dirty="0" err="1" smtClean="0"/>
              <a:t>вирощування</a:t>
            </a:r>
            <a:r>
              <a:rPr lang="ru-RU" dirty="0" smtClean="0"/>
              <a:t> </a:t>
            </a:r>
            <a:r>
              <a:rPr lang="ru-RU" dirty="0" err="1" smtClean="0"/>
              <a:t>теплолюбних</a:t>
            </a:r>
            <a:r>
              <a:rPr lang="ru-RU" dirty="0" smtClean="0"/>
              <a:t> культур </a:t>
            </a:r>
            <a:r>
              <a:rPr lang="ru-RU" dirty="0" err="1" smtClean="0"/>
              <a:t>помірного</a:t>
            </a:r>
            <a:r>
              <a:rPr lang="ru-RU" dirty="0" smtClean="0"/>
              <a:t> поясу, а на </a:t>
            </a:r>
            <a:r>
              <a:rPr lang="ru-RU" dirty="0" err="1" smtClean="0"/>
              <a:t>Південному</a:t>
            </a:r>
            <a:r>
              <a:rPr lang="ru-RU" dirty="0" smtClean="0"/>
              <a:t> </a:t>
            </a:r>
            <a:r>
              <a:rPr lang="ru-RU" dirty="0" err="1" smtClean="0"/>
              <a:t>узбережжі</a:t>
            </a:r>
            <a:r>
              <a:rPr lang="ru-RU" dirty="0" smtClean="0"/>
              <a:t> </a:t>
            </a:r>
            <a:r>
              <a:rPr lang="ru-RU" dirty="0" err="1" smtClean="0"/>
              <a:t>Криму</a:t>
            </a:r>
            <a:r>
              <a:rPr lang="ru-RU" dirty="0" smtClean="0"/>
              <a:t> — </a:t>
            </a:r>
            <a:r>
              <a:rPr lang="ru-RU" dirty="0" err="1" smtClean="0"/>
              <a:t>деяких</a:t>
            </a:r>
            <a:r>
              <a:rPr lang="ru-RU" dirty="0" smtClean="0"/>
              <a:t> </a:t>
            </a:r>
            <a:r>
              <a:rPr lang="ru-RU" dirty="0" err="1" smtClean="0"/>
              <a:t>субтропічних</a:t>
            </a:r>
            <a:r>
              <a:rPr lang="ru-RU" dirty="0" smtClean="0"/>
              <a:t> </a:t>
            </a:r>
            <a:r>
              <a:rPr lang="ru-RU" dirty="0" err="1" smtClean="0"/>
              <a:t>рослин</a:t>
            </a:r>
            <a:r>
              <a:rPr lang="ru-RU" dirty="0" smtClean="0"/>
              <a:t>. </a:t>
            </a:r>
            <a:r>
              <a:rPr lang="ru-RU" dirty="0" err="1" smtClean="0"/>
              <a:t>Негативним</a:t>
            </a:r>
            <a:r>
              <a:rPr lang="ru-RU" dirty="0" smtClean="0"/>
              <a:t> </a:t>
            </a:r>
            <a:r>
              <a:rPr lang="ru-RU" dirty="0" err="1" smtClean="0"/>
              <a:t>чинником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недостатнє</a:t>
            </a:r>
            <a:r>
              <a:rPr lang="ru-RU" dirty="0" smtClean="0"/>
              <a:t> </a:t>
            </a:r>
            <a:r>
              <a:rPr lang="ru-RU" dirty="0" err="1" smtClean="0"/>
              <a:t>зволоження</a:t>
            </a:r>
            <a:r>
              <a:rPr lang="ru-RU" dirty="0" smtClean="0"/>
              <a:t> </a:t>
            </a:r>
            <a:r>
              <a:rPr lang="ru-RU" dirty="0" err="1" smtClean="0"/>
              <a:t>території</a:t>
            </a:r>
            <a:r>
              <a:rPr lang="ru-RU" dirty="0" smtClean="0"/>
              <a:t> та </a:t>
            </a:r>
            <a:r>
              <a:rPr lang="ru-RU" dirty="0" err="1" smtClean="0"/>
              <a:t>часті</a:t>
            </a:r>
            <a:r>
              <a:rPr lang="ru-RU" dirty="0" smtClean="0"/>
              <a:t> </a:t>
            </a:r>
            <a:r>
              <a:rPr lang="ru-RU" dirty="0" err="1" smtClean="0"/>
              <a:t>посухи</a:t>
            </a:r>
            <a:r>
              <a:rPr lang="ru-RU" dirty="0" smtClean="0"/>
              <a:t>, </a:t>
            </a:r>
            <a:r>
              <a:rPr lang="ru-RU" dirty="0" err="1" smtClean="0"/>
              <a:t>суховії</a:t>
            </a:r>
            <a:r>
              <a:rPr lang="ru-RU" dirty="0" smtClean="0"/>
              <a:t>, </a:t>
            </a:r>
            <a:r>
              <a:rPr lang="ru-RU" dirty="0" err="1" smtClean="0"/>
              <a:t>пилові</a:t>
            </a:r>
            <a:r>
              <a:rPr lang="ru-RU" dirty="0" smtClean="0"/>
              <a:t> </a:t>
            </a:r>
            <a:r>
              <a:rPr lang="ru-RU" dirty="0" err="1" smtClean="0"/>
              <a:t>бурі</a:t>
            </a:r>
            <a:r>
              <a:rPr lang="ru-RU" dirty="0" smtClean="0"/>
              <a:t>. Тому </a:t>
            </a:r>
            <a:r>
              <a:rPr lang="ru-RU" dirty="0" err="1" smtClean="0"/>
              <a:t>необхідний</a:t>
            </a:r>
            <a:r>
              <a:rPr lang="ru-RU" dirty="0" smtClean="0"/>
              <a:t> </a:t>
            </a:r>
            <a:r>
              <a:rPr lang="ru-RU" dirty="0" err="1" smtClean="0"/>
              <a:t>цілий</a:t>
            </a:r>
            <a:r>
              <a:rPr lang="ru-RU" dirty="0" smtClean="0"/>
              <a:t> комплекс </a:t>
            </a:r>
            <a:r>
              <a:rPr lang="ru-RU" dirty="0" err="1" smtClean="0"/>
              <a:t>заходів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зберегти</a:t>
            </a:r>
            <a:r>
              <a:rPr lang="ru-RU" dirty="0" smtClean="0"/>
              <a:t> </a:t>
            </a:r>
            <a:r>
              <a:rPr lang="ru-RU" dirty="0" err="1" smtClean="0"/>
              <a:t>вологу</a:t>
            </a:r>
            <a:r>
              <a:rPr lang="ru-RU" dirty="0" smtClean="0"/>
              <a:t>, </a:t>
            </a:r>
            <a:r>
              <a:rPr lang="ru-RU" dirty="0" err="1" smtClean="0"/>
              <a:t>ґрунти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ерозії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розширювати</a:t>
            </a:r>
            <a:r>
              <a:rPr lang="ru-RU" dirty="0" smtClean="0"/>
              <a:t> </a:t>
            </a:r>
            <a:r>
              <a:rPr lang="ru-RU" dirty="0" err="1" smtClean="0"/>
              <a:t>зрошувальні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Унікально</a:t>
            </a:r>
            <a:r>
              <a:rPr lang="ru-RU" dirty="0" smtClean="0"/>
              <a:t> </a:t>
            </a:r>
            <a:r>
              <a:rPr lang="ru-RU" dirty="0" err="1" smtClean="0"/>
              <a:t>поєднуються</a:t>
            </a:r>
            <a:r>
              <a:rPr lang="ru-RU" dirty="0" smtClean="0"/>
              <a:t> в межах району </a:t>
            </a:r>
            <a:r>
              <a:rPr lang="ru-RU" dirty="0" err="1" smtClean="0"/>
              <a:t>рекреаційні</a:t>
            </a:r>
            <a:r>
              <a:rPr lang="ru-RU" dirty="0" smtClean="0"/>
              <a:t> </a:t>
            </a:r>
            <a:r>
              <a:rPr lang="ru-RU" dirty="0" err="1" smtClean="0"/>
              <a:t>ресурси</a:t>
            </a:r>
            <a:r>
              <a:rPr lang="ru-RU" dirty="0" smtClean="0"/>
              <a:t>. </a:t>
            </a:r>
            <a:r>
              <a:rPr lang="ru-RU" dirty="0" err="1" smtClean="0"/>
              <a:t>Передусім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теплі</a:t>
            </a:r>
            <a:r>
              <a:rPr lang="ru-RU" dirty="0" smtClean="0"/>
              <a:t> моря, </a:t>
            </a:r>
            <a:r>
              <a:rPr lang="ru-RU" dirty="0" err="1" smtClean="0"/>
              <a:t>чудові</a:t>
            </a:r>
            <a:r>
              <a:rPr lang="ru-RU" dirty="0" smtClean="0"/>
              <a:t> </a:t>
            </a:r>
            <a:r>
              <a:rPr lang="ru-RU" dirty="0" err="1" smtClean="0"/>
              <a:t>пляжі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сприятливий</a:t>
            </a:r>
            <a:r>
              <a:rPr lang="ru-RU" dirty="0" smtClean="0"/>
              <a:t> </a:t>
            </a:r>
            <a:r>
              <a:rPr lang="ru-RU" dirty="0" err="1" smtClean="0"/>
              <a:t>клімат</a:t>
            </a:r>
            <a:r>
              <a:rPr lang="ru-RU" dirty="0" smtClean="0"/>
              <a:t> </a:t>
            </a:r>
            <a:r>
              <a:rPr lang="ru-RU" dirty="0" err="1" smtClean="0"/>
              <a:t>морських</a:t>
            </a:r>
            <a:r>
              <a:rPr lang="ru-RU" dirty="0" smtClean="0"/>
              <a:t> </a:t>
            </a:r>
            <a:r>
              <a:rPr lang="ru-RU" dirty="0" err="1" smtClean="0"/>
              <a:t>узбереж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лікувальні</a:t>
            </a:r>
            <a:r>
              <a:rPr lang="ru-RU" dirty="0" smtClean="0"/>
              <a:t> </a:t>
            </a:r>
            <a:r>
              <a:rPr lang="ru-RU" dirty="0" err="1" smtClean="0"/>
              <a:t>грязі</a:t>
            </a:r>
            <a:r>
              <a:rPr lang="ru-RU" dirty="0" smtClean="0"/>
              <a:t> озер, </a:t>
            </a:r>
            <a:r>
              <a:rPr lang="ru-RU" dirty="0" err="1" smtClean="0"/>
              <a:t>лиманів</a:t>
            </a:r>
            <a:r>
              <a:rPr lang="ru-RU" dirty="0" smtClean="0"/>
              <a:t>, </a:t>
            </a:r>
            <a:r>
              <a:rPr lang="ru-RU" dirty="0" err="1" smtClean="0"/>
              <a:t>мінеральні</a:t>
            </a:r>
            <a:r>
              <a:rPr lang="ru-RU" dirty="0" smtClean="0"/>
              <a:t> </a:t>
            </a:r>
            <a:r>
              <a:rPr lang="ru-RU" dirty="0" err="1" smtClean="0"/>
              <a:t>джерела</a:t>
            </a:r>
            <a:r>
              <a:rPr lang="ru-RU" dirty="0" smtClean="0"/>
              <a:t>, </a:t>
            </a:r>
            <a:r>
              <a:rPr lang="ru-RU" dirty="0" err="1" smtClean="0"/>
              <a:t>мальовничі</a:t>
            </a:r>
            <a:r>
              <a:rPr lang="ru-RU" dirty="0" smtClean="0"/>
              <a:t> </a:t>
            </a:r>
            <a:r>
              <a:rPr lang="ru-RU" dirty="0" err="1" smtClean="0"/>
              <a:t>ландшафти</a:t>
            </a:r>
            <a:r>
              <a:rPr lang="ru-RU" dirty="0" smtClean="0"/>
              <a:t> </a:t>
            </a:r>
            <a:r>
              <a:rPr lang="ru-RU" dirty="0" err="1" smtClean="0"/>
              <a:t>гір</a:t>
            </a:r>
            <a:r>
              <a:rPr lang="ru-RU" dirty="0" smtClean="0"/>
              <a:t>, </a:t>
            </a:r>
            <a:r>
              <a:rPr lang="ru-RU" dirty="0" err="1" smtClean="0"/>
              <a:t>природо-заповідні</a:t>
            </a:r>
            <a:r>
              <a:rPr lang="ru-RU" dirty="0" smtClean="0"/>
              <a:t> та </a:t>
            </a:r>
            <a:r>
              <a:rPr lang="ru-RU" dirty="0" err="1" smtClean="0"/>
              <a:t>історико-культурні</a:t>
            </a:r>
            <a:r>
              <a:rPr lang="ru-RU" dirty="0" smtClean="0"/>
              <a:t> </a:t>
            </a:r>
            <a:r>
              <a:rPr lang="ru-RU" dirty="0" err="1" smtClean="0"/>
              <a:t>об'єкти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4. </a:t>
            </a:r>
            <a:r>
              <a:rPr lang="ru-RU" dirty="0" err="1" smtClean="0"/>
              <a:t>Господарство</a:t>
            </a:r>
            <a:r>
              <a:rPr lang="ru-RU" dirty="0" smtClean="0"/>
              <a:t> району. У </a:t>
            </a:r>
            <a:r>
              <a:rPr lang="ru-RU" dirty="0" err="1" smtClean="0"/>
              <a:t>Південному</a:t>
            </a:r>
            <a:r>
              <a:rPr lang="ru-RU" dirty="0" smtClean="0"/>
              <a:t> ЕР </a:t>
            </a:r>
            <a:r>
              <a:rPr lang="ru-RU" dirty="0" err="1" smtClean="0"/>
              <a:t>понад</a:t>
            </a:r>
            <a:r>
              <a:rPr lang="ru-RU" dirty="0" smtClean="0"/>
              <a:t> половину </a:t>
            </a:r>
            <a:r>
              <a:rPr lang="ru-RU" dirty="0" err="1" smtClean="0"/>
              <a:t>вартості</a:t>
            </a:r>
            <a:r>
              <a:rPr lang="ru-RU" dirty="0" smtClean="0"/>
              <a:t> </a:t>
            </a:r>
            <a:r>
              <a:rPr lang="ru-RU" dirty="0" err="1" smtClean="0"/>
              <a:t>продукції</a:t>
            </a:r>
            <a:r>
              <a:rPr lang="ru-RU" dirty="0" smtClean="0"/>
              <a:t> </a:t>
            </a:r>
            <a:r>
              <a:rPr lang="ru-RU" dirty="0" err="1" smtClean="0"/>
              <a:t>дає</a:t>
            </a:r>
            <a:r>
              <a:rPr lang="ru-RU" dirty="0" smtClean="0"/>
              <a:t> </a:t>
            </a:r>
            <a:r>
              <a:rPr lang="ru-RU" dirty="0" err="1" smtClean="0"/>
              <a:t>промисловість</a:t>
            </a:r>
            <a:r>
              <a:rPr lang="ru-RU" dirty="0" smtClean="0"/>
              <a:t>. Тут </a:t>
            </a:r>
            <a:r>
              <a:rPr lang="ru-RU" dirty="0" err="1" smtClean="0"/>
              <a:t>переважають</a:t>
            </a:r>
            <a:r>
              <a:rPr lang="ru-RU" dirty="0" smtClean="0"/>
              <a:t> </a:t>
            </a:r>
            <a:r>
              <a:rPr lang="ru-RU" dirty="0" err="1" smtClean="0"/>
              <a:t>обробні</a:t>
            </a:r>
            <a:r>
              <a:rPr lang="ru-RU" dirty="0" smtClean="0"/>
              <a:t>  </a:t>
            </a:r>
            <a:r>
              <a:rPr lang="ru-RU" dirty="0" err="1" smtClean="0"/>
              <a:t>галузі</a:t>
            </a:r>
            <a:r>
              <a:rPr lang="ru-RU" dirty="0" smtClean="0"/>
              <a:t>. </a:t>
            </a:r>
            <a:r>
              <a:rPr lang="ru-RU" dirty="0" err="1" smtClean="0"/>
              <a:t>Провідними</a:t>
            </a:r>
            <a:r>
              <a:rPr lang="ru-RU" dirty="0" smtClean="0"/>
              <a:t> </a:t>
            </a:r>
            <a:r>
              <a:rPr lang="ru-RU" dirty="0" err="1" smtClean="0"/>
              <a:t>галузями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сільське</a:t>
            </a:r>
            <a:r>
              <a:rPr lang="ru-RU" dirty="0" smtClean="0"/>
              <a:t> </a:t>
            </a:r>
            <a:r>
              <a:rPr lang="ru-RU" dirty="0" err="1" smtClean="0"/>
              <a:t>господарство</a:t>
            </a:r>
            <a:r>
              <a:rPr lang="ru-RU" dirty="0" smtClean="0"/>
              <a:t>, </a:t>
            </a:r>
            <a:r>
              <a:rPr lang="ru-RU" dirty="0" err="1" smtClean="0"/>
              <a:t>машинобудування</a:t>
            </a:r>
            <a:r>
              <a:rPr lang="ru-RU" dirty="0" smtClean="0"/>
              <a:t>, </a:t>
            </a:r>
            <a:r>
              <a:rPr lang="ru-RU" dirty="0" err="1" smtClean="0"/>
              <a:t>хімічна</a:t>
            </a:r>
            <a:r>
              <a:rPr lang="ru-RU" dirty="0" smtClean="0"/>
              <a:t> </a:t>
            </a:r>
            <a:r>
              <a:rPr lang="ru-RU" dirty="0" err="1" smtClean="0"/>
              <a:t>промисловість</a:t>
            </a:r>
            <a:r>
              <a:rPr lang="ru-RU" dirty="0" smtClean="0"/>
              <a:t>, </a:t>
            </a:r>
            <a:r>
              <a:rPr lang="ru-RU" dirty="0" err="1" smtClean="0"/>
              <a:t>будівельних</a:t>
            </a:r>
            <a:r>
              <a:rPr lang="ru-RU" dirty="0" smtClean="0"/>
              <a:t> </a:t>
            </a:r>
            <a:r>
              <a:rPr lang="ru-RU" dirty="0" err="1" smtClean="0"/>
              <a:t>матеріалів</a:t>
            </a:r>
            <a:r>
              <a:rPr lang="ru-RU" dirty="0" smtClean="0"/>
              <a:t>, транспорт та </a:t>
            </a:r>
            <a:r>
              <a:rPr lang="ru-RU" dirty="0" err="1" smtClean="0"/>
              <a:t>рекреаційний</a:t>
            </a:r>
            <a:r>
              <a:rPr lang="ru-RU" dirty="0" smtClean="0"/>
              <a:t> комплекс. </a:t>
            </a:r>
            <a:r>
              <a:rPr lang="ru-RU" dirty="0" err="1" smtClean="0"/>
              <a:t>Окремі</a:t>
            </a:r>
            <a:r>
              <a:rPr lang="ru-RU" dirty="0" smtClean="0"/>
              <a:t> </a:t>
            </a:r>
            <a:r>
              <a:rPr lang="ru-RU" dirty="0" err="1" smtClean="0"/>
              <a:t>підприємства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галузей</a:t>
            </a:r>
            <a:r>
              <a:rPr lang="ru-RU" dirty="0" smtClean="0"/>
              <a:t> </a:t>
            </a:r>
            <a:r>
              <a:rPr lang="ru-RU" dirty="0" err="1" smtClean="0"/>
              <a:t>відіграють</a:t>
            </a:r>
            <a:r>
              <a:rPr lang="ru-RU" dirty="0" smtClean="0"/>
              <a:t> </a:t>
            </a:r>
            <a:r>
              <a:rPr lang="ru-RU" dirty="0" err="1" smtClean="0"/>
              <a:t>здебільшого</a:t>
            </a:r>
            <a:r>
              <a:rPr lang="ru-RU" dirty="0" smtClean="0"/>
              <a:t> </a:t>
            </a:r>
            <a:r>
              <a:rPr lang="ru-RU" dirty="0" err="1" smtClean="0"/>
              <a:t>обслуговуючу</a:t>
            </a:r>
            <a:r>
              <a:rPr lang="ru-RU" dirty="0" smtClean="0"/>
              <a:t> роль.</a:t>
            </a:r>
          </a:p>
          <a:p>
            <a:r>
              <a:rPr lang="ru-RU" dirty="0" smtClean="0"/>
              <a:t>До </a:t>
            </a:r>
            <a:r>
              <a:rPr lang="ru-RU" dirty="0" err="1" smtClean="0"/>
              <a:t>паливно-енергетичного</a:t>
            </a:r>
            <a:r>
              <a:rPr lang="ru-RU" dirty="0" smtClean="0"/>
              <a:t> комплексу </a:t>
            </a:r>
            <a:r>
              <a:rPr lang="ru-RU" dirty="0" err="1" smtClean="0"/>
              <a:t>входять</a:t>
            </a:r>
            <a:r>
              <a:rPr lang="ru-RU" dirty="0" smtClean="0"/>
              <a:t> </a:t>
            </a:r>
            <a:r>
              <a:rPr lang="ru-RU" dirty="0" err="1" smtClean="0"/>
              <a:t>підприємства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здійснюють</a:t>
            </a:r>
            <a:r>
              <a:rPr lang="ru-RU" dirty="0" smtClean="0"/>
              <a:t> </a:t>
            </a:r>
            <a:r>
              <a:rPr lang="ru-RU" dirty="0" err="1" smtClean="0"/>
              <a:t>видобуток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доставку </a:t>
            </a:r>
            <a:r>
              <a:rPr lang="ru-RU" dirty="0" err="1" smtClean="0"/>
              <a:t>місцевим</a:t>
            </a:r>
            <a:r>
              <a:rPr lang="ru-RU" dirty="0" smtClean="0"/>
              <a:t> </a:t>
            </a:r>
            <a:r>
              <a:rPr lang="ru-RU" dirty="0" err="1" smtClean="0"/>
              <a:t>споживачам</a:t>
            </a:r>
            <a:r>
              <a:rPr lang="ru-RU" dirty="0" smtClean="0"/>
              <a:t> газу, два </a:t>
            </a:r>
            <a:r>
              <a:rPr lang="ru-RU" dirty="0" err="1" smtClean="0"/>
              <a:t>нафтопереробні</a:t>
            </a:r>
            <a:r>
              <a:rPr lang="ru-RU" dirty="0" smtClean="0"/>
              <a:t> заводи (Одеса, Херсон),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працюють</a:t>
            </a:r>
            <a:r>
              <a:rPr lang="ru-RU" dirty="0" smtClean="0"/>
              <a:t> на </a:t>
            </a:r>
            <a:r>
              <a:rPr lang="ru-RU" dirty="0" err="1" smtClean="0"/>
              <a:t>привозній</a:t>
            </a:r>
            <a:r>
              <a:rPr lang="ru-RU" dirty="0" smtClean="0"/>
              <a:t> </a:t>
            </a:r>
            <a:r>
              <a:rPr lang="ru-RU" dirty="0" err="1" smtClean="0"/>
              <a:t>нафті</a:t>
            </a:r>
            <a:r>
              <a:rPr lang="ru-RU" dirty="0" smtClean="0"/>
              <a:t>. </a:t>
            </a:r>
            <a:r>
              <a:rPr lang="ru-RU" dirty="0" err="1" smtClean="0"/>
              <a:t>Електроенергію</a:t>
            </a:r>
            <a:r>
              <a:rPr lang="ru-RU" dirty="0" smtClean="0"/>
              <a:t> </a:t>
            </a:r>
            <a:r>
              <a:rPr lang="ru-RU" dirty="0" err="1" smtClean="0"/>
              <a:t>дають</a:t>
            </a:r>
            <a:r>
              <a:rPr lang="ru-RU" dirty="0" smtClean="0"/>
              <a:t> </a:t>
            </a:r>
            <a:r>
              <a:rPr lang="ru-RU" dirty="0" err="1" smtClean="0"/>
              <a:t>Каховська</a:t>
            </a:r>
            <a:r>
              <a:rPr lang="ru-RU" dirty="0" smtClean="0"/>
              <a:t> ГЕС, </a:t>
            </a:r>
            <a:r>
              <a:rPr lang="ru-RU" dirty="0" err="1" smtClean="0"/>
              <a:t>малопотужні</a:t>
            </a:r>
            <a:r>
              <a:rPr lang="ru-RU" dirty="0" smtClean="0"/>
              <a:t> </a:t>
            </a:r>
            <a:r>
              <a:rPr lang="ru-RU" dirty="0" err="1" smtClean="0"/>
              <a:t>гідроелектростанції</a:t>
            </a:r>
            <a:r>
              <a:rPr lang="ru-RU" dirty="0" smtClean="0"/>
              <a:t> на </a:t>
            </a:r>
            <a:r>
              <a:rPr lang="ru-RU" dirty="0" err="1" smtClean="0"/>
              <a:t>Південному</a:t>
            </a:r>
            <a:r>
              <a:rPr lang="ru-RU" dirty="0" smtClean="0"/>
              <a:t> </a:t>
            </a:r>
            <a:r>
              <a:rPr lang="ru-RU" dirty="0" err="1" smtClean="0"/>
              <a:t>Бузі</a:t>
            </a:r>
            <a:r>
              <a:rPr lang="ru-RU" dirty="0" smtClean="0"/>
              <a:t>, </a:t>
            </a:r>
            <a:r>
              <a:rPr lang="ru-RU" dirty="0" err="1" smtClean="0"/>
              <a:t>теплові</a:t>
            </a:r>
            <a:r>
              <a:rPr lang="ru-RU" dirty="0" smtClean="0"/>
              <a:t> </a:t>
            </a:r>
            <a:r>
              <a:rPr lang="ru-RU" dirty="0" err="1" smtClean="0"/>
              <a:t>електростанції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розміщені</a:t>
            </a:r>
            <a:r>
              <a:rPr lang="ru-RU" dirty="0" smtClean="0"/>
              <a:t> у великих </a:t>
            </a:r>
            <a:r>
              <a:rPr lang="ru-RU" dirty="0" err="1" smtClean="0"/>
              <a:t>містах</a:t>
            </a:r>
            <a:r>
              <a:rPr lang="ru-RU" dirty="0" smtClean="0"/>
              <a:t>, </a:t>
            </a:r>
            <a:r>
              <a:rPr lang="ru-RU" dirty="0" err="1" smtClean="0"/>
              <a:t>Південноукраїнська</a:t>
            </a:r>
            <a:r>
              <a:rPr lang="ru-RU" dirty="0" smtClean="0"/>
              <a:t> АЕС. </a:t>
            </a:r>
            <a:r>
              <a:rPr lang="ru-RU" dirty="0" err="1" smtClean="0"/>
              <a:t>Природний</a:t>
            </a:r>
            <a:r>
              <a:rPr lang="ru-RU" dirty="0" smtClean="0"/>
              <a:t> газ, </a:t>
            </a:r>
            <a:r>
              <a:rPr lang="ru-RU" dirty="0" err="1" smtClean="0"/>
              <a:t>вугілля</a:t>
            </a:r>
            <a:r>
              <a:rPr lang="ru-RU" dirty="0" smtClean="0"/>
              <a:t> та </a:t>
            </a:r>
            <a:r>
              <a:rPr lang="ru-RU" dirty="0" err="1" smtClean="0"/>
              <a:t>електроенергія</a:t>
            </a:r>
            <a:r>
              <a:rPr lang="ru-RU" dirty="0" smtClean="0"/>
              <a:t> </a:t>
            </a:r>
            <a:r>
              <a:rPr lang="ru-RU" dirty="0" err="1" smtClean="0"/>
              <a:t>надходять</a:t>
            </a:r>
            <a:r>
              <a:rPr lang="ru-RU" dirty="0" smtClean="0"/>
              <a:t> у </a:t>
            </a:r>
            <a:r>
              <a:rPr lang="ru-RU" dirty="0" err="1" smtClean="0"/>
              <a:t>регіон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сусідніх</a:t>
            </a:r>
            <a:r>
              <a:rPr lang="ru-RU" dirty="0" smtClean="0"/>
              <a:t> </a:t>
            </a:r>
            <a:r>
              <a:rPr lang="ru-RU" dirty="0" err="1" smtClean="0"/>
              <a:t>районів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Металургійна</a:t>
            </a:r>
            <a:r>
              <a:rPr lang="ru-RU" dirty="0" smtClean="0"/>
              <a:t> </a:t>
            </a:r>
            <a:r>
              <a:rPr lang="ru-RU" dirty="0" err="1" smtClean="0"/>
              <a:t>промисловість</a:t>
            </a:r>
            <a:r>
              <a:rPr lang="ru-RU" dirty="0" smtClean="0"/>
              <a:t> представлена </a:t>
            </a:r>
            <a:r>
              <a:rPr lang="ru-RU" dirty="0" err="1" smtClean="0"/>
              <a:t>видобутком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збагаченням</a:t>
            </a:r>
            <a:r>
              <a:rPr lang="ru-RU" dirty="0" smtClean="0"/>
              <a:t> руд </a:t>
            </a:r>
            <a:r>
              <a:rPr lang="ru-RU" dirty="0" err="1" smtClean="0"/>
              <a:t>Керченського</a:t>
            </a:r>
            <a:r>
              <a:rPr lang="ru-RU" dirty="0" smtClean="0"/>
              <a:t> </a:t>
            </a:r>
            <a:r>
              <a:rPr lang="ru-RU" dirty="0" err="1" smtClean="0"/>
              <a:t>залізорудного</a:t>
            </a:r>
            <a:r>
              <a:rPr lang="ru-RU" dirty="0" smtClean="0"/>
              <a:t> </a:t>
            </a:r>
            <a:r>
              <a:rPr lang="ru-RU" dirty="0" err="1" smtClean="0"/>
              <a:t>басейну</a:t>
            </a:r>
            <a:r>
              <a:rPr lang="ru-RU" dirty="0" smtClean="0"/>
              <a:t>, </a:t>
            </a:r>
            <a:r>
              <a:rPr lang="ru-RU" dirty="0" err="1" smtClean="0"/>
              <a:t>виробництвом</a:t>
            </a:r>
            <a:r>
              <a:rPr lang="ru-RU" dirty="0" smtClean="0"/>
              <a:t> глинозему на </a:t>
            </a:r>
            <a:r>
              <a:rPr lang="ru-RU" dirty="0" err="1" smtClean="0"/>
              <a:t>Миколаївському</a:t>
            </a:r>
            <a:r>
              <a:rPr lang="ru-RU" dirty="0" smtClean="0"/>
              <a:t> </a:t>
            </a:r>
            <a:r>
              <a:rPr lang="ru-RU" dirty="0" err="1" smtClean="0"/>
              <a:t>заводі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переробляє</a:t>
            </a:r>
            <a:r>
              <a:rPr lang="ru-RU" dirty="0" smtClean="0"/>
              <a:t> </a:t>
            </a:r>
            <a:r>
              <a:rPr lang="ru-RU" dirty="0" err="1" smtClean="0"/>
              <a:t>імпортні</a:t>
            </a:r>
            <a:r>
              <a:rPr lang="ru-RU" dirty="0" smtClean="0"/>
              <a:t> </a:t>
            </a:r>
            <a:r>
              <a:rPr lang="ru-RU" dirty="0" err="1" smtClean="0"/>
              <a:t>боксити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Машинобудування</a:t>
            </a:r>
            <a:r>
              <a:rPr lang="ru-RU" dirty="0" smtClean="0"/>
              <a:t> району </a:t>
            </a:r>
            <a:r>
              <a:rPr lang="ru-RU" dirty="0" err="1" smtClean="0"/>
              <a:t>працює</a:t>
            </a:r>
            <a:r>
              <a:rPr lang="ru-RU" dirty="0" smtClean="0"/>
              <a:t> на привозному </a:t>
            </a:r>
            <a:r>
              <a:rPr lang="ru-RU" dirty="0" err="1" smtClean="0"/>
              <a:t>металі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Придніпров'я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Донбасу</a:t>
            </a:r>
            <a:r>
              <a:rPr lang="ru-RU" dirty="0" smtClean="0"/>
              <a:t>. </a:t>
            </a:r>
            <a:r>
              <a:rPr lang="ru-RU" dirty="0" err="1" smtClean="0"/>
              <a:t>Спеціалізується</a:t>
            </a:r>
            <a:r>
              <a:rPr lang="ru-RU" dirty="0" smtClean="0"/>
              <a:t> </a:t>
            </a:r>
            <a:r>
              <a:rPr lang="ru-RU" dirty="0" err="1" smtClean="0"/>
              <a:t>воно</a:t>
            </a:r>
            <a:r>
              <a:rPr lang="ru-RU" dirty="0" smtClean="0"/>
              <a:t> на </a:t>
            </a:r>
            <a:r>
              <a:rPr lang="ru-RU" dirty="0" err="1" smtClean="0"/>
              <a:t>суднобудуванні</a:t>
            </a:r>
            <a:r>
              <a:rPr lang="ru-RU" dirty="0" smtClean="0"/>
              <a:t> (</a:t>
            </a:r>
            <a:r>
              <a:rPr lang="ru-RU" dirty="0" err="1" smtClean="0"/>
              <a:t>Миколаїв</a:t>
            </a:r>
            <a:r>
              <a:rPr lang="ru-RU" dirty="0" smtClean="0"/>
              <a:t>, Херсон), </a:t>
            </a:r>
            <a:r>
              <a:rPr lang="ru-RU" dirty="0" err="1" smtClean="0"/>
              <a:t>верстатобудуванні</a:t>
            </a:r>
            <a:r>
              <a:rPr lang="ru-RU" dirty="0" smtClean="0"/>
              <a:t> (Одеса), </a:t>
            </a:r>
            <a:r>
              <a:rPr lang="ru-RU" dirty="0" err="1" smtClean="0"/>
              <a:t>виробництві</a:t>
            </a:r>
            <a:r>
              <a:rPr lang="ru-RU" dirty="0" smtClean="0"/>
              <a:t> </a:t>
            </a:r>
            <a:r>
              <a:rPr lang="ru-RU" dirty="0" err="1" smtClean="0"/>
              <a:t>сільськогосподарської</a:t>
            </a:r>
            <a:r>
              <a:rPr lang="ru-RU" dirty="0" smtClean="0"/>
              <a:t> </a:t>
            </a:r>
            <a:r>
              <a:rPr lang="ru-RU" dirty="0" err="1" smtClean="0"/>
              <a:t>техніки</a:t>
            </a:r>
            <a:r>
              <a:rPr lang="ru-RU" dirty="0" smtClean="0"/>
              <a:t> (Одеса, Херсон, </a:t>
            </a:r>
            <a:r>
              <a:rPr lang="ru-RU" dirty="0" err="1" smtClean="0"/>
              <a:t>Сімферополь</a:t>
            </a:r>
            <a:r>
              <a:rPr lang="ru-RU" dirty="0" smtClean="0"/>
              <a:t>), </a:t>
            </a:r>
            <a:r>
              <a:rPr lang="ru-RU" dirty="0" err="1" smtClean="0"/>
              <a:t>електротехнічному</a:t>
            </a:r>
            <a:r>
              <a:rPr lang="ru-RU" dirty="0" smtClean="0"/>
              <a:t> (Нова Каховка) та </a:t>
            </a:r>
            <a:r>
              <a:rPr lang="ru-RU" dirty="0" err="1" smtClean="0"/>
              <a:t>радіоелектронному</a:t>
            </a:r>
            <a:r>
              <a:rPr lang="ru-RU" dirty="0" smtClean="0"/>
              <a:t> (</a:t>
            </a:r>
            <a:r>
              <a:rPr lang="ru-RU" dirty="0" err="1" smtClean="0"/>
              <a:t>Сімферополь</a:t>
            </a:r>
            <a:r>
              <a:rPr lang="ru-RU" dirty="0" smtClean="0"/>
              <a:t>) </a:t>
            </a:r>
            <a:r>
              <a:rPr lang="ru-RU" dirty="0" err="1" smtClean="0"/>
              <a:t>машинобудуванні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виробництві</a:t>
            </a:r>
            <a:r>
              <a:rPr lang="ru-RU" dirty="0" smtClean="0"/>
              <a:t> </a:t>
            </a:r>
            <a:r>
              <a:rPr lang="ru-RU" dirty="0" err="1" smtClean="0"/>
              <a:t>устаткування</a:t>
            </a:r>
            <a:r>
              <a:rPr lang="ru-RU" dirty="0" smtClean="0"/>
              <a:t> для </a:t>
            </a:r>
            <a:r>
              <a:rPr lang="ru-RU" dirty="0" err="1" smtClean="0"/>
              <a:t>харчової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, </a:t>
            </a:r>
            <a:r>
              <a:rPr lang="ru-RU" dirty="0" err="1" smtClean="0"/>
              <a:t>шляхового</a:t>
            </a:r>
            <a:r>
              <a:rPr lang="ru-RU" dirty="0" smtClean="0"/>
              <a:t> </a:t>
            </a:r>
            <a:r>
              <a:rPr lang="ru-RU" dirty="0" err="1" smtClean="0"/>
              <a:t>будівництва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 </a:t>
            </a:r>
            <a:r>
              <a:rPr lang="ru-RU" dirty="0" err="1" smtClean="0"/>
              <a:t>Суднобудування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міжнародне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5. </a:t>
            </a:r>
            <a:r>
              <a:rPr lang="ru-RU" dirty="0" err="1" smtClean="0"/>
              <a:t>Найбільші</a:t>
            </a:r>
            <a:r>
              <a:rPr lang="ru-RU" dirty="0" smtClean="0"/>
              <a:t> </a:t>
            </a:r>
            <a:r>
              <a:rPr lang="ru-RU" dirty="0" err="1" smtClean="0"/>
              <a:t>міста</a:t>
            </a:r>
            <a:r>
              <a:rPr lang="ru-RU" dirty="0" smtClean="0"/>
              <a:t>. </a:t>
            </a:r>
            <a:r>
              <a:rPr lang="ru-RU" dirty="0" err="1" smtClean="0"/>
              <a:t>Найбільшим</a:t>
            </a:r>
            <a:r>
              <a:rPr lang="ru-RU" dirty="0" smtClean="0"/>
              <a:t> </a:t>
            </a:r>
            <a:r>
              <a:rPr lang="ru-RU" dirty="0" err="1" smtClean="0"/>
              <a:t>економічним</a:t>
            </a:r>
            <a:r>
              <a:rPr lang="ru-RU" dirty="0" smtClean="0"/>
              <a:t>, </a:t>
            </a:r>
            <a:r>
              <a:rPr lang="ru-RU" dirty="0" err="1" smtClean="0"/>
              <a:t>науковим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культурним</a:t>
            </a:r>
            <a:r>
              <a:rPr lang="ru-RU" dirty="0" smtClean="0"/>
              <a:t> центром </a:t>
            </a:r>
            <a:r>
              <a:rPr lang="ru-RU" dirty="0" err="1" smtClean="0"/>
              <a:t>Причорноморського</a:t>
            </a:r>
            <a:r>
              <a:rPr lang="ru-RU" dirty="0" smtClean="0"/>
              <a:t> </a:t>
            </a:r>
            <a:r>
              <a:rPr lang="ru-RU" dirty="0" err="1" smtClean="0"/>
              <a:t>економічного</a:t>
            </a:r>
            <a:r>
              <a:rPr lang="ru-RU" dirty="0" smtClean="0"/>
              <a:t> району </a:t>
            </a:r>
            <a:r>
              <a:rPr lang="ru-RU" dirty="0" err="1" smtClean="0"/>
              <a:t>є</a:t>
            </a:r>
            <a:r>
              <a:rPr lang="ru-RU" dirty="0" smtClean="0"/>
              <a:t> Одеса (1080 тис. </a:t>
            </a:r>
            <a:r>
              <a:rPr lang="ru-RU" dirty="0" err="1" smtClean="0"/>
              <a:t>жителів</a:t>
            </a:r>
            <a:r>
              <a:rPr lang="ru-RU" dirty="0" smtClean="0"/>
              <a:t>). </a:t>
            </a:r>
            <a:r>
              <a:rPr lang="ru-RU" dirty="0" err="1" smtClean="0"/>
              <a:t>Провідне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у </a:t>
            </a:r>
            <a:r>
              <a:rPr lang="ru-RU" dirty="0" err="1" smtClean="0"/>
              <a:t>промисловому</a:t>
            </a:r>
            <a:r>
              <a:rPr lang="ru-RU" dirty="0" smtClean="0"/>
              <a:t> </a:t>
            </a:r>
            <a:r>
              <a:rPr lang="ru-RU" dirty="0" err="1" smtClean="0"/>
              <a:t>комплексі</a:t>
            </a:r>
            <a:r>
              <a:rPr lang="ru-RU" dirty="0" smtClean="0"/>
              <a:t> </a:t>
            </a:r>
            <a:r>
              <a:rPr lang="ru-RU" dirty="0" err="1" smtClean="0"/>
              <a:t>міста</a:t>
            </a:r>
            <a:r>
              <a:rPr lang="ru-RU" dirty="0" smtClean="0"/>
              <a:t> </a:t>
            </a:r>
            <a:r>
              <a:rPr lang="ru-RU" dirty="0" err="1" smtClean="0"/>
              <a:t>посідає</a:t>
            </a:r>
            <a:r>
              <a:rPr lang="ru-RU" dirty="0" smtClean="0"/>
              <a:t> </a:t>
            </a:r>
            <a:r>
              <a:rPr lang="ru-RU" dirty="0" err="1" smtClean="0"/>
              <a:t>машинобудування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харчова</a:t>
            </a:r>
            <a:r>
              <a:rPr lang="ru-RU" dirty="0" smtClean="0"/>
              <a:t>, легка, </a:t>
            </a:r>
            <a:r>
              <a:rPr lang="ru-RU" dirty="0" err="1" smtClean="0"/>
              <a:t>хімічна</a:t>
            </a:r>
            <a:r>
              <a:rPr lang="ru-RU" dirty="0" smtClean="0"/>
              <a:t> та </a:t>
            </a:r>
            <a:r>
              <a:rPr lang="ru-RU" dirty="0" err="1" smtClean="0"/>
              <a:t>нафтохімічна</a:t>
            </a:r>
            <a:r>
              <a:rPr lang="ru-RU" dirty="0" smtClean="0"/>
              <a:t> </a:t>
            </a:r>
            <a:r>
              <a:rPr lang="ru-RU" dirty="0" err="1" smtClean="0"/>
              <a:t>галузі</a:t>
            </a:r>
            <a:r>
              <a:rPr lang="ru-RU" dirty="0" smtClean="0"/>
              <a:t> </a:t>
            </a:r>
            <a:r>
              <a:rPr lang="ru-RU" dirty="0" err="1" smtClean="0"/>
              <a:t>індустрії</a:t>
            </a:r>
            <a:r>
              <a:rPr lang="ru-RU" dirty="0" smtClean="0"/>
              <a:t>. </a:t>
            </a:r>
            <a:r>
              <a:rPr lang="ru-RU" dirty="0" err="1" smtClean="0"/>
              <a:t>Загальнодержавне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транспортний</a:t>
            </a:r>
            <a:r>
              <a:rPr lang="ru-RU" dirty="0" smtClean="0"/>
              <a:t> та </a:t>
            </a:r>
            <a:r>
              <a:rPr lang="ru-RU" dirty="0" err="1" smtClean="0"/>
              <a:t>рекреаційний</a:t>
            </a:r>
            <a:r>
              <a:rPr lang="ru-RU" dirty="0" smtClean="0"/>
              <a:t> </a:t>
            </a:r>
            <a:r>
              <a:rPr lang="ru-RU" dirty="0" err="1" smtClean="0"/>
              <a:t>комплекси</a:t>
            </a:r>
            <a:r>
              <a:rPr lang="ru-RU" dirty="0" smtClean="0"/>
              <a:t> </a:t>
            </a:r>
            <a:r>
              <a:rPr lang="ru-RU" dirty="0" err="1" smtClean="0"/>
              <a:t>міста</a:t>
            </a:r>
            <a:r>
              <a:rPr lang="ru-RU" dirty="0" smtClean="0"/>
              <a:t>. В </a:t>
            </a:r>
            <a:r>
              <a:rPr lang="ru-RU" dirty="0" err="1" smtClean="0"/>
              <a:t>Одесі</a:t>
            </a:r>
            <a:r>
              <a:rPr lang="ru-RU" dirty="0" smtClean="0"/>
              <a:t> </a:t>
            </a:r>
            <a:r>
              <a:rPr lang="ru-RU" dirty="0" err="1" smtClean="0"/>
              <a:t>працює</a:t>
            </a:r>
            <a:r>
              <a:rPr lang="ru-RU" dirty="0" smtClean="0"/>
              <a:t> </a:t>
            </a:r>
            <a:r>
              <a:rPr lang="ru-RU" dirty="0" err="1" smtClean="0"/>
              <a:t>Південний</a:t>
            </a:r>
            <a:r>
              <a:rPr lang="ru-RU" dirty="0" smtClean="0"/>
              <a:t> </a:t>
            </a:r>
            <a:r>
              <a:rPr lang="ru-RU" dirty="0" err="1" smtClean="0"/>
              <a:t>науковий</a:t>
            </a:r>
            <a:r>
              <a:rPr lang="ru-RU" dirty="0" smtClean="0"/>
              <a:t> центр НАН </a:t>
            </a:r>
            <a:r>
              <a:rPr lang="ru-RU" dirty="0" err="1" smtClean="0"/>
              <a:t>України</a:t>
            </a:r>
            <a:r>
              <a:rPr lang="ru-RU" dirty="0" smtClean="0"/>
              <a:t>, </a:t>
            </a:r>
            <a:r>
              <a:rPr lang="ru-RU" dirty="0" err="1" smtClean="0"/>
              <a:t>понад</a:t>
            </a:r>
            <a:r>
              <a:rPr lang="ru-RU" dirty="0" smtClean="0"/>
              <a:t> </a:t>
            </a:r>
            <a:r>
              <a:rPr lang="ru-RU" dirty="0" err="1" smtClean="0"/>
              <a:t>двадцять</a:t>
            </a:r>
            <a:r>
              <a:rPr lang="ru-RU" dirty="0" smtClean="0"/>
              <a:t> ВНЗ, </a:t>
            </a:r>
            <a:r>
              <a:rPr lang="ru-RU" dirty="0" err="1" smtClean="0"/>
              <a:t>більше</a:t>
            </a:r>
            <a:r>
              <a:rPr lang="ru-RU" dirty="0" smtClean="0"/>
              <a:t> десяти </a:t>
            </a:r>
            <a:r>
              <a:rPr lang="ru-RU" dirty="0" err="1" smtClean="0"/>
              <a:t>музеїв</a:t>
            </a:r>
            <a:r>
              <a:rPr lang="ru-RU" dirty="0" smtClean="0"/>
              <a:t>, </a:t>
            </a:r>
            <a:r>
              <a:rPr lang="ru-RU" dirty="0" err="1" smtClean="0"/>
              <a:t>шість</a:t>
            </a:r>
            <a:r>
              <a:rPr lang="ru-RU" dirty="0" smtClean="0"/>
              <a:t> </a:t>
            </a:r>
            <a:r>
              <a:rPr lang="ru-RU" dirty="0" err="1" smtClean="0"/>
              <a:t>театрів</a:t>
            </a:r>
            <a:r>
              <a:rPr lang="ru-RU" dirty="0" smtClean="0"/>
              <a:t> (</a:t>
            </a:r>
            <a:r>
              <a:rPr lang="ru-RU" dirty="0" err="1" smtClean="0"/>
              <a:t>серед</a:t>
            </a:r>
            <a:r>
              <a:rPr lang="ru-RU" dirty="0" smtClean="0"/>
              <a:t> них опери </a:t>
            </a:r>
            <a:r>
              <a:rPr lang="ru-RU" dirty="0" err="1" smtClean="0"/>
              <a:t>і</a:t>
            </a:r>
            <a:r>
              <a:rPr lang="ru-RU" dirty="0" smtClean="0"/>
              <a:t> балету), </a:t>
            </a:r>
            <a:r>
              <a:rPr lang="ru-RU" dirty="0" err="1" smtClean="0"/>
              <a:t>кіностудія</a:t>
            </a:r>
            <a:r>
              <a:rPr lang="ru-RU" dirty="0" smtClean="0"/>
              <a:t> </a:t>
            </a:r>
            <a:r>
              <a:rPr lang="ru-RU" dirty="0" err="1" smtClean="0"/>
              <a:t>художніх</a:t>
            </a:r>
            <a:r>
              <a:rPr lang="ru-RU" dirty="0" smtClean="0"/>
              <a:t> </a:t>
            </a:r>
            <a:r>
              <a:rPr lang="ru-RU" dirty="0" err="1" smtClean="0"/>
              <a:t>фільмів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Миколаїв</a:t>
            </a:r>
            <a:r>
              <a:rPr lang="ru-RU" dirty="0" smtClean="0"/>
              <a:t> (507 тис. </a:t>
            </a:r>
            <a:r>
              <a:rPr lang="ru-RU" dirty="0" err="1" smtClean="0"/>
              <a:t>мешканців</a:t>
            </a:r>
            <a:r>
              <a:rPr lang="ru-RU" dirty="0" smtClean="0"/>
              <a:t>) — </a:t>
            </a:r>
            <a:r>
              <a:rPr lang="ru-RU" dirty="0" err="1" smtClean="0"/>
              <a:t>адміністративний</a:t>
            </a:r>
            <a:r>
              <a:rPr lang="ru-RU" dirty="0" smtClean="0"/>
              <a:t>, </a:t>
            </a:r>
            <a:r>
              <a:rPr lang="ru-RU" dirty="0" err="1" smtClean="0"/>
              <a:t>промисловий</a:t>
            </a:r>
            <a:r>
              <a:rPr lang="ru-RU" dirty="0" smtClean="0"/>
              <a:t>, </a:t>
            </a:r>
            <a:r>
              <a:rPr lang="ru-RU" dirty="0" err="1" smtClean="0"/>
              <a:t>транспортний</a:t>
            </a:r>
            <a:r>
              <a:rPr lang="ru-RU" dirty="0" smtClean="0"/>
              <a:t> та </a:t>
            </a:r>
            <a:r>
              <a:rPr lang="ru-RU" dirty="0" err="1" smtClean="0"/>
              <a:t>культурно-освітній</a:t>
            </a:r>
            <a:r>
              <a:rPr lang="ru-RU" dirty="0" smtClean="0"/>
              <a:t> центр </a:t>
            </a:r>
            <a:r>
              <a:rPr lang="ru-RU" dirty="0" err="1" smtClean="0"/>
              <a:t>області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ЕР. Тут </a:t>
            </a:r>
            <a:r>
              <a:rPr lang="ru-RU" dirty="0" err="1" smtClean="0"/>
              <a:t>зосереджено</a:t>
            </a:r>
            <a:r>
              <a:rPr lang="ru-RU" dirty="0" smtClean="0"/>
              <a:t> три </a:t>
            </a:r>
            <a:r>
              <a:rPr lang="ru-RU" dirty="0" err="1" smtClean="0"/>
              <a:t>найбільші</a:t>
            </a:r>
            <a:r>
              <a:rPr lang="ru-RU" dirty="0" smtClean="0"/>
              <a:t> </a:t>
            </a:r>
            <a:r>
              <a:rPr lang="ru-RU" dirty="0" err="1" smtClean="0"/>
              <a:t>суднобудівні</a:t>
            </a:r>
            <a:r>
              <a:rPr lang="ru-RU" dirty="0" smtClean="0"/>
              <a:t> </a:t>
            </a:r>
            <a:r>
              <a:rPr lang="ru-RU" dirty="0" err="1" smtClean="0"/>
              <a:t>підприємства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. </a:t>
            </a:r>
            <a:r>
              <a:rPr lang="ru-RU" dirty="0" err="1" smtClean="0"/>
              <a:t>Поряд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суднобудуванням</a:t>
            </a:r>
            <a:r>
              <a:rPr lang="ru-RU" dirty="0" smtClean="0"/>
              <a:t> до </a:t>
            </a:r>
            <a:r>
              <a:rPr lang="ru-RU" dirty="0" err="1" smtClean="0"/>
              <a:t>промислового</a:t>
            </a:r>
            <a:r>
              <a:rPr lang="ru-RU" dirty="0" smtClean="0"/>
              <a:t> комплексу </a:t>
            </a:r>
            <a:r>
              <a:rPr lang="ru-RU" dirty="0" err="1" smtClean="0"/>
              <a:t>міста</a:t>
            </a:r>
            <a:r>
              <a:rPr lang="ru-RU" dirty="0" smtClean="0"/>
              <a:t> </a:t>
            </a:r>
            <a:r>
              <a:rPr lang="ru-RU" dirty="0" err="1" smtClean="0"/>
              <a:t>входять</a:t>
            </a:r>
            <a:r>
              <a:rPr lang="ru-RU" dirty="0" smtClean="0"/>
              <a:t>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галузі</a:t>
            </a:r>
            <a:r>
              <a:rPr lang="ru-RU" dirty="0" smtClean="0"/>
              <a:t> </a:t>
            </a:r>
            <a:r>
              <a:rPr lang="ru-RU" dirty="0" err="1" smtClean="0"/>
              <a:t>машинобудування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кольорової</a:t>
            </a:r>
            <a:r>
              <a:rPr lang="ru-RU" dirty="0" smtClean="0"/>
              <a:t> </a:t>
            </a:r>
            <a:r>
              <a:rPr lang="ru-RU" dirty="0" err="1" smtClean="0"/>
              <a:t>металургії</a:t>
            </a:r>
            <a:r>
              <a:rPr lang="ru-RU" dirty="0" smtClean="0"/>
              <a:t>, </a:t>
            </a:r>
            <a:r>
              <a:rPr lang="ru-RU" dirty="0" err="1" smtClean="0"/>
              <a:t>будівельної</a:t>
            </a:r>
            <a:r>
              <a:rPr lang="ru-RU" dirty="0" smtClean="0"/>
              <a:t>, </a:t>
            </a:r>
            <a:r>
              <a:rPr lang="ru-RU" dirty="0" err="1" smtClean="0"/>
              <a:t>легкої</a:t>
            </a:r>
            <a:r>
              <a:rPr lang="ru-RU" dirty="0" smtClean="0"/>
              <a:t> та </a:t>
            </a:r>
            <a:r>
              <a:rPr lang="ru-RU" dirty="0" err="1" smtClean="0"/>
              <a:t>харчової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. У </a:t>
            </a:r>
            <a:r>
              <a:rPr lang="ru-RU" dirty="0" err="1" smtClean="0"/>
              <a:t>місті</a:t>
            </a:r>
            <a:r>
              <a:rPr lang="ru-RU" dirty="0" smtClean="0"/>
              <a:t> </a:t>
            </a:r>
            <a:r>
              <a:rPr lang="ru-RU" dirty="0" err="1" smtClean="0"/>
              <a:t>діють</a:t>
            </a:r>
            <a:r>
              <a:rPr lang="ru-RU" dirty="0" smtClean="0"/>
              <a:t> </a:t>
            </a:r>
            <a:r>
              <a:rPr lang="ru-RU" dirty="0" err="1" smtClean="0"/>
              <a:t>вищі</a:t>
            </a:r>
            <a:r>
              <a:rPr lang="ru-RU" dirty="0" smtClean="0"/>
              <a:t> </a:t>
            </a:r>
            <a:r>
              <a:rPr lang="ru-RU" dirty="0" err="1" smtClean="0"/>
              <a:t>навчальні</a:t>
            </a:r>
            <a:r>
              <a:rPr lang="ru-RU" dirty="0" smtClean="0"/>
              <a:t> </a:t>
            </a:r>
            <a:r>
              <a:rPr lang="ru-RU" dirty="0" err="1" smtClean="0"/>
              <a:t>заклади</a:t>
            </a:r>
            <a:r>
              <a:rPr lang="ru-RU" dirty="0" smtClean="0"/>
              <a:t>, </a:t>
            </a:r>
            <a:r>
              <a:rPr lang="ru-RU" dirty="0" err="1" smtClean="0"/>
              <a:t>астрономічна</a:t>
            </a:r>
            <a:r>
              <a:rPr lang="ru-RU" dirty="0" smtClean="0"/>
              <a:t> </a:t>
            </a:r>
            <a:r>
              <a:rPr lang="ru-RU" dirty="0" err="1" smtClean="0"/>
              <a:t>обсерваторія</a:t>
            </a:r>
            <a:r>
              <a:rPr lang="ru-RU" dirty="0" smtClean="0"/>
              <a:t>, три </a:t>
            </a:r>
            <a:r>
              <a:rPr lang="ru-RU" dirty="0" err="1" smtClean="0"/>
              <a:t>театри</a:t>
            </a:r>
            <a:r>
              <a:rPr lang="ru-RU" dirty="0" smtClean="0"/>
              <a:t>, </a:t>
            </a:r>
            <a:r>
              <a:rPr lang="ru-RU" dirty="0" err="1" smtClean="0"/>
              <a:t>музеї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Важливим</a:t>
            </a:r>
            <a:r>
              <a:rPr lang="ru-RU" dirty="0" smtClean="0"/>
              <a:t> </a:t>
            </a:r>
            <a:r>
              <a:rPr lang="ru-RU" dirty="0" err="1" smtClean="0"/>
              <a:t>адміністративним</a:t>
            </a:r>
            <a:r>
              <a:rPr lang="ru-RU" dirty="0" smtClean="0"/>
              <a:t>, </a:t>
            </a:r>
            <a:r>
              <a:rPr lang="ru-RU" dirty="0" err="1" smtClean="0"/>
              <a:t>економічним</a:t>
            </a:r>
            <a:r>
              <a:rPr lang="ru-RU" dirty="0" smtClean="0"/>
              <a:t> та </a:t>
            </a:r>
            <a:r>
              <a:rPr lang="ru-RU" dirty="0" err="1" smtClean="0"/>
              <a:t>культурно-освітнім</a:t>
            </a:r>
            <a:r>
              <a:rPr lang="ru-RU" dirty="0" smtClean="0"/>
              <a:t> центром </a:t>
            </a:r>
            <a:r>
              <a:rPr lang="ru-RU" dirty="0" err="1" smtClean="0"/>
              <a:t>Причорноморського</a:t>
            </a:r>
            <a:r>
              <a:rPr lang="ru-RU" dirty="0" smtClean="0"/>
              <a:t> району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містоХерсон</a:t>
            </a:r>
            <a:r>
              <a:rPr lang="ru-RU" dirty="0" smtClean="0"/>
              <a:t> (312 тис. </a:t>
            </a:r>
            <a:r>
              <a:rPr lang="ru-RU" dirty="0" err="1" smtClean="0"/>
              <a:t>жителів</a:t>
            </a:r>
            <a:r>
              <a:rPr lang="ru-RU" dirty="0" smtClean="0"/>
              <a:t>).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промисловість</a:t>
            </a:r>
            <a:r>
              <a:rPr lang="ru-RU" dirty="0" smtClean="0"/>
              <a:t> </a:t>
            </a:r>
            <a:r>
              <a:rPr lang="ru-RU" dirty="0" err="1" smtClean="0"/>
              <a:t>спеціалізується</a:t>
            </a:r>
            <a:r>
              <a:rPr lang="ru-RU" dirty="0" smtClean="0"/>
              <a:t> на </a:t>
            </a:r>
            <a:r>
              <a:rPr lang="ru-RU" dirty="0" err="1" smtClean="0"/>
              <a:t>випуску</a:t>
            </a:r>
            <a:r>
              <a:rPr lang="ru-RU" dirty="0" smtClean="0"/>
              <a:t> </a:t>
            </a:r>
            <a:r>
              <a:rPr lang="ru-RU" dirty="0" err="1" smtClean="0"/>
              <a:t>продукції</a:t>
            </a:r>
            <a:r>
              <a:rPr lang="ru-RU" dirty="0" smtClean="0"/>
              <a:t> </a:t>
            </a:r>
            <a:r>
              <a:rPr lang="ru-RU" dirty="0" err="1" smtClean="0"/>
              <a:t>машинобудування</a:t>
            </a:r>
            <a:r>
              <a:rPr lang="ru-RU" dirty="0" smtClean="0"/>
              <a:t> (</a:t>
            </a:r>
            <a:r>
              <a:rPr lang="ru-RU" dirty="0" err="1" smtClean="0"/>
              <a:t>суднобудування</a:t>
            </a:r>
            <a:r>
              <a:rPr lang="ru-RU" dirty="0" smtClean="0"/>
              <a:t>, </a:t>
            </a:r>
            <a:r>
              <a:rPr lang="ru-RU" dirty="0" err="1" smtClean="0"/>
              <a:t>судноремонту</a:t>
            </a:r>
            <a:r>
              <a:rPr lang="ru-RU" dirty="0" smtClean="0"/>
              <a:t>, </a:t>
            </a:r>
            <a:r>
              <a:rPr lang="ru-RU" dirty="0" err="1" smtClean="0"/>
              <a:t>сільськогосподарського</a:t>
            </a:r>
            <a:r>
              <a:rPr lang="ru-RU" dirty="0" smtClean="0"/>
              <a:t>), </a:t>
            </a:r>
            <a:r>
              <a:rPr lang="ru-RU" dirty="0" err="1" smtClean="0"/>
              <a:t>легкої</a:t>
            </a:r>
            <a:r>
              <a:rPr lang="ru-RU" dirty="0" smtClean="0"/>
              <a:t>, </a:t>
            </a:r>
            <a:r>
              <a:rPr lang="ru-RU" dirty="0" err="1" smtClean="0"/>
              <a:t>харчової</a:t>
            </a:r>
            <a:r>
              <a:rPr lang="ru-RU" dirty="0" smtClean="0"/>
              <a:t>, </a:t>
            </a:r>
            <a:r>
              <a:rPr lang="ru-RU" dirty="0" err="1" smtClean="0"/>
              <a:t>нафтопереробної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, </a:t>
            </a:r>
            <a:r>
              <a:rPr lang="ru-RU" dirty="0" err="1" smtClean="0"/>
              <a:t>будівельних</a:t>
            </a:r>
            <a:r>
              <a:rPr lang="ru-RU" dirty="0" smtClean="0"/>
              <a:t> </a:t>
            </a:r>
            <a:r>
              <a:rPr lang="ru-RU" dirty="0" err="1" smtClean="0"/>
              <a:t>матеріалів</a:t>
            </a:r>
            <a:r>
              <a:rPr lang="ru-RU" dirty="0" smtClean="0"/>
              <a:t>. У </a:t>
            </a:r>
            <a:r>
              <a:rPr lang="ru-RU" dirty="0" err="1" smtClean="0"/>
              <a:t>місті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вищих</a:t>
            </a:r>
            <a:r>
              <a:rPr lang="ru-RU" dirty="0" smtClean="0"/>
              <a:t> </a:t>
            </a:r>
            <a:r>
              <a:rPr lang="ru-RU" dirty="0" err="1" smtClean="0"/>
              <a:t>навчальних</a:t>
            </a:r>
            <a:r>
              <a:rPr lang="ru-RU" dirty="0" smtClean="0"/>
              <a:t> </a:t>
            </a:r>
            <a:r>
              <a:rPr lang="ru-RU" dirty="0" err="1" smtClean="0"/>
              <a:t>закладів</a:t>
            </a:r>
            <a:r>
              <a:rPr lang="ru-RU" dirty="0" smtClean="0"/>
              <a:t>, два </a:t>
            </a:r>
            <a:r>
              <a:rPr lang="ru-RU" dirty="0" err="1" smtClean="0"/>
              <a:t>театри</a:t>
            </a:r>
            <a:r>
              <a:rPr lang="ru-RU" dirty="0" smtClean="0"/>
              <a:t>, </a:t>
            </a:r>
            <a:r>
              <a:rPr lang="ru-RU" dirty="0" err="1" smtClean="0"/>
              <a:t>музеї</a:t>
            </a:r>
            <a:r>
              <a:rPr lang="ru-RU" dirty="0" smtClean="0"/>
              <a:t>, </a:t>
            </a:r>
            <a:r>
              <a:rPr lang="ru-RU" dirty="0" err="1" smtClean="0"/>
              <a:t>планетарій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Місто</a:t>
            </a:r>
            <a:r>
              <a:rPr lang="ru-RU" dirty="0" smtClean="0"/>
              <a:t> </a:t>
            </a:r>
            <a:r>
              <a:rPr lang="ru-RU" dirty="0" err="1" smtClean="0"/>
              <a:t>Сімферополь</a:t>
            </a:r>
            <a:r>
              <a:rPr lang="ru-RU" dirty="0" smtClean="0"/>
              <a:t> (341 тис. </a:t>
            </a:r>
            <a:r>
              <a:rPr lang="ru-RU" dirty="0" err="1" smtClean="0"/>
              <a:t>жителів</a:t>
            </a:r>
            <a:r>
              <a:rPr lang="ru-RU" dirty="0" smtClean="0"/>
              <a:t>) — </a:t>
            </a:r>
            <a:r>
              <a:rPr lang="ru-RU" dirty="0" err="1" smtClean="0"/>
              <a:t>адміністративний</a:t>
            </a:r>
            <a:r>
              <a:rPr lang="ru-RU" dirty="0" smtClean="0"/>
              <a:t>, </a:t>
            </a:r>
            <a:r>
              <a:rPr lang="ru-RU" dirty="0" err="1" smtClean="0"/>
              <a:t>економічний</a:t>
            </a:r>
            <a:r>
              <a:rPr lang="ru-RU" dirty="0" smtClean="0"/>
              <a:t> та </a:t>
            </a:r>
            <a:r>
              <a:rPr lang="ru-RU" dirty="0" err="1" smtClean="0"/>
              <a:t>культурно-освітній</a:t>
            </a:r>
            <a:r>
              <a:rPr lang="ru-RU" dirty="0" smtClean="0"/>
              <a:t> центр АР </a:t>
            </a:r>
            <a:r>
              <a:rPr lang="ru-RU" dirty="0" err="1" smtClean="0"/>
              <a:t>Крим</a:t>
            </a:r>
            <a:r>
              <a:rPr lang="ru-RU" dirty="0" smtClean="0"/>
              <a:t>. </a:t>
            </a:r>
            <a:r>
              <a:rPr lang="ru-RU" dirty="0" err="1" smtClean="0"/>
              <a:t>Підприємствами</a:t>
            </a:r>
            <a:r>
              <a:rPr lang="ru-RU" dirty="0" smtClean="0"/>
              <a:t> </a:t>
            </a:r>
            <a:r>
              <a:rPr lang="ru-RU" dirty="0" err="1" smtClean="0"/>
              <a:t>міста</a:t>
            </a:r>
            <a:r>
              <a:rPr lang="ru-RU" dirty="0" smtClean="0"/>
              <a:t> </a:t>
            </a:r>
            <a:r>
              <a:rPr lang="ru-RU" dirty="0" err="1" smtClean="0"/>
              <a:t>виробляється</a:t>
            </a:r>
            <a:r>
              <a:rPr lang="ru-RU" dirty="0" smtClean="0"/>
              <a:t> </a:t>
            </a:r>
            <a:r>
              <a:rPr lang="ru-RU" dirty="0" err="1" smtClean="0"/>
              <a:t>четверта</a:t>
            </a:r>
            <a:r>
              <a:rPr lang="ru-RU" dirty="0" smtClean="0"/>
              <a:t>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промислової</a:t>
            </a:r>
            <a:r>
              <a:rPr lang="ru-RU" dirty="0" smtClean="0"/>
              <a:t> </a:t>
            </a:r>
            <a:r>
              <a:rPr lang="ru-RU" dirty="0" err="1" smtClean="0"/>
              <a:t>продукції</a:t>
            </a:r>
            <a:r>
              <a:rPr lang="ru-RU" dirty="0" smtClean="0"/>
              <a:t> </a:t>
            </a:r>
            <a:r>
              <a:rPr lang="ru-RU" dirty="0" err="1" smtClean="0"/>
              <a:t>автономії</a:t>
            </a:r>
            <a:r>
              <a:rPr lang="ru-RU" dirty="0" smtClean="0"/>
              <a:t>. </a:t>
            </a:r>
            <a:r>
              <a:rPr lang="ru-RU" dirty="0" err="1" smtClean="0"/>
              <a:t>Провідними</a:t>
            </a:r>
            <a:r>
              <a:rPr lang="ru-RU" dirty="0" smtClean="0"/>
              <a:t> </a:t>
            </a:r>
            <a:r>
              <a:rPr lang="ru-RU" dirty="0" err="1" smtClean="0"/>
              <a:t>галузями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машинобудування</a:t>
            </a:r>
            <a:r>
              <a:rPr lang="ru-RU" dirty="0" smtClean="0"/>
              <a:t>, </a:t>
            </a:r>
            <a:r>
              <a:rPr lang="ru-RU" dirty="0" err="1" smtClean="0"/>
              <a:t>харчова</a:t>
            </a:r>
            <a:r>
              <a:rPr lang="ru-RU" dirty="0" smtClean="0"/>
              <a:t> та легка </a:t>
            </a:r>
            <a:r>
              <a:rPr lang="ru-RU" dirty="0" err="1" smtClean="0"/>
              <a:t>промисловість</a:t>
            </a:r>
            <a:r>
              <a:rPr lang="ru-RU" dirty="0" smtClean="0"/>
              <a:t>, </a:t>
            </a:r>
            <a:r>
              <a:rPr lang="ru-RU" dirty="0" err="1" smtClean="0"/>
              <a:t>виробництво</a:t>
            </a:r>
            <a:r>
              <a:rPr lang="ru-RU" dirty="0" smtClean="0"/>
              <a:t> </a:t>
            </a:r>
            <a:r>
              <a:rPr lang="ru-RU" dirty="0" err="1" smtClean="0"/>
              <a:t>будівельних</a:t>
            </a:r>
            <a:r>
              <a:rPr lang="ru-RU" dirty="0" smtClean="0"/>
              <a:t> </a:t>
            </a:r>
            <a:r>
              <a:rPr lang="ru-RU" dirty="0" err="1" smtClean="0"/>
              <a:t>матеріалів</a:t>
            </a:r>
            <a:r>
              <a:rPr lang="ru-RU" dirty="0" smtClean="0"/>
              <a:t>. У </a:t>
            </a:r>
            <a:r>
              <a:rPr lang="ru-RU" dirty="0" err="1" smtClean="0"/>
              <a:t>Сімферополі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Таврійський</a:t>
            </a:r>
            <a:r>
              <a:rPr lang="ru-RU" dirty="0" smtClean="0"/>
              <a:t> </a:t>
            </a:r>
            <a:r>
              <a:rPr lang="ru-RU" dirty="0" err="1" smtClean="0"/>
              <a:t>національний</a:t>
            </a:r>
            <a:r>
              <a:rPr lang="ru-RU" dirty="0" smtClean="0"/>
              <a:t>, </a:t>
            </a:r>
            <a:r>
              <a:rPr lang="ru-RU" dirty="0" err="1" smtClean="0"/>
              <a:t>аграрний</a:t>
            </a:r>
            <a:r>
              <a:rPr lang="ru-RU" dirty="0" smtClean="0"/>
              <a:t>, </a:t>
            </a:r>
            <a:r>
              <a:rPr lang="ru-RU" dirty="0" err="1" smtClean="0"/>
              <a:t>медичний</a:t>
            </a:r>
            <a:r>
              <a:rPr lang="ru-RU" dirty="0" smtClean="0"/>
              <a:t> </a:t>
            </a:r>
            <a:r>
              <a:rPr lang="ru-RU" dirty="0" err="1" smtClean="0"/>
              <a:t>університети</a:t>
            </a:r>
            <a:r>
              <a:rPr lang="ru-RU" dirty="0" smtClean="0"/>
              <a:t>, </a:t>
            </a:r>
            <a:r>
              <a:rPr lang="ru-RU" dirty="0" err="1" smtClean="0"/>
              <a:t>екологічний</a:t>
            </a:r>
            <a:r>
              <a:rPr lang="ru-RU" dirty="0" smtClean="0"/>
              <a:t> та </a:t>
            </a:r>
            <a:r>
              <a:rPr lang="ru-RU" dirty="0" err="1" smtClean="0"/>
              <a:t>індустріально-педагогічний</a:t>
            </a:r>
            <a:r>
              <a:rPr lang="ru-RU" dirty="0" smtClean="0"/>
              <a:t> </a:t>
            </a:r>
            <a:r>
              <a:rPr lang="ru-RU" dirty="0" err="1" smtClean="0"/>
              <a:t>інститути</a:t>
            </a:r>
            <a:r>
              <a:rPr lang="ru-RU" dirty="0" smtClean="0"/>
              <a:t>, </a:t>
            </a:r>
            <a:r>
              <a:rPr lang="ru-RU" dirty="0" err="1" smtClean="0"/>
              <a:t>інститут</a:t>
            </a:r>
            <a:r>
              <a:rPr lang="ru-RU" dirty="0" smtClean="0"/>
              <a:t> </a:t>
            </a:r>
            <a:r>
              <a:rPr lang="ru-RU" dirty="0" err="1" smtClean="0"/>
              <a:t>природоохоронного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курортного </a:t>
            </a:r>
            <a:r>
              <a:rPr lang="ru-RU" dirty="0" err="1" smtClean="0"/>
              <a:t>будівництва</a:t>
            </a:r>
            <a:r>
              <a:rPr lang="ru-RU" dirty="0" smtClean="0"/>
              <a:t>, </a:t>
            </a:r>
            <a:r>
              <a:rPr lang="ru-RU" dirty="0" err="1" smtClean="0"/>
              <a:t>шість</a:t>
            </a:r>
            <a:r>
              <a:rPr lang="ru-RU" dirty="0" smtClean="0"/>
              <a:t> </a:t>
            </a:r>
            <a:r>
              <a:rPr lang="ru-RU" dirty="0" err="1" smtClean="0"/>
              <a:t>театрів</a:t>
            </a:r>
            <a:r>
              <a:rPr lang="ru-RU" dirty="0" smtClean="0"/>
              <a:t>, </a:t>
            </a:r>
            <a:r>
              <a:rPr lang="ru-RU" dirty="0" err="1" smtClean="0"/>
              <a:t>музеї</a:t>
            </a:r>
            <a:r>
              <a:rPr lang="ru-RU" dirty="0" smtClean="0"/>
              <a:t>. </a:t>
            </a:r>
          </a:p>
          <a:p>
            <a:r>
              <a:rPr lang="ru-RU" dirty="0" smtClean="0"/>
              <a:t>Севастополь (357 тис. </a:t>
            </a:r>
            <a:r>
              <a:rPr lang="ru-RU" dirty="0" err="1" smtClean="0"/>
              <a:t>осіб</a:t>
            </a:r>
            <a:r>
              <a:rPr lang="ru-RU" dirty="0" smtClean="0"/>
              <a:t>) — </a:t>
            </a:r>
            <a:r>
              <a:rPr lang="ru-RU" dirty="0" err="1" smtClean="0"/>
              <a:t>місто</a:t>
            </a:r>
            <a:r>
              <a:rPr lang="ru-RU" dirty="0" smtClean="0"/>
              <a:t> </a:t>
            </a:r>
            <a:r>
              <a:rPr lang="ru-RU" dirty="0" err="1" smtClean="0"/>
              <a:t>загальнодержавного</a:t>
            </a:r>
            <a:r>
              <a:rPr lang="ru-RU" dirty="0" smtClean="0"/>
              <a:t> </a:t>
            </a:r>
            <a:r>
              <a:rPr lang="ru-RU" dirty="0" err="1" smtClean="0"/>
              <a:t>підпорядкування</a:t>
            </a:r>
            <a:r>
              <a:rPr lang="ru-RU" dirty="0" smtClean="0"/>
              <a:t>, </a:t>
            </a:r>
            <a:r>
              <a:rPr lang="ru-RU" dirty="0" err="1" smtClean="0"/>
              <a:t>значний</a:t>
            </a:r>
            <a:r>
              <a:rPr lang="ru-RU" dirty="0" smtClean="0"/>
              <a:t> </a:t>
            </a:r>
            <a:r>
              <a:rPr lang="ru-RU" dirty="0" err="1" smtClean="0"/>
              <a:t>промисловий</a:t>
            </a:r>
            <a:r>
              <a:rPr lang="ru-RU" dirty="0" smtClean="0"/>
              <a:t> та </a:t>
            </a:r>
            <a:r>
              <a:rPr lang="ru-RU" dirty="0" err="1" smtClean="0"/>
              <a:t>культурний</a:t>
            </a:r>
            <a:r>
              <a:rPr lang="ru-RU" dirty="0" smtClean="0"/>
              <a:t> центр, </a:t>
            </a:r>
            <a:r>
              <a:rPr lang="ru-RU" dirty="0" err="1" smtClean="0"/>
              <a:t>військово-морська</a:t>
            </a:r>
            <a:r>
              <a:rPr lang="ru-RU" dirty="0" smtClean="0"/>
              <a:t> база. </a:t>
            </a:r>
            <a:r>
              <a:rPr lang="ru-RU" dirty="0" err="1" smtClean="0"/>
              <a:t>Промисловість</a:t>
            </a:r>
            <a:r>
              <a:rPr lang="ru-RU" dirty="0" smtClean="0"/>
              <a:t> </a:t>
            </a:r>
            <a:r>
              <a:rPr lang="ru-RU" dirty="0" err="1" smtClean="0"/>
              <a:t>спеціалізується</a:t>
            </a:r>
            <a:r>
              <a:rPr lang="ru-RU" dirty="0" smtClean="0"/>
              <a:t> на судно- та </a:t>
            </a:r>
            <a:r>
              <a:rPr lang="ru-RU" dirty="0" err="1" smtClean="0"/>
              <a:t>приладобудуванні</a:t>
            </a:r>
            <a:r>
              <a:rPr lang="ru-RU" dirty="0" smtClean="0"/>
              <a:t>, </a:t>
            </a:r>
            <a:r>
              <a:rPr lang="ru-RU" dirty="0" err="1" smtClean="0"/>
              <a:t>харчовій</a:t>
            </a:r>
            <a:r>
              <a:rPr lang="ru-RU" dirty="0" smtClean="0"/>
              <a:t>, </a:t>
            </a:r>
            <a:r>
              <a:rPr lang="ru-RU" dirty="0" err="1" smtClean="0"/>
              <a:t>легкій</a:t>
            </a:r>
            <a:r>
              <a:rPr lang="ru-RU" dirty="0" smtClean="0"/>
              <a:t>, </a:t>
            </a:r>
            <a:r>
              <a:rPr lang="ru-RU" dirty="0" err="1" smtClean="0"/>
              <a:t>будівельних</a:t>
            </a:r>
            <a:r>
              <a:rPr lang="ru-RU" dirty="0" smtClean="0"/>
              <a:t> </a:t>
            </a:r>
            <a:r>
              <a:rPr lang="ru-RU" dirty="0" err="1" smtClean="0"/>
              <a:t>матеріалів</a:t>
            </a:r>
            <a:r>
              <a:rPr lang="ru-RU" dirty="0" smtClean="0"/>
              <a:t> </a:t>
            </a:r>
            <a:r>
              <a:rPr lang="ru-RU" dirty="0" err="1" smtClean="0"/>
              <a:t>та</a:t>
            </a:r>
            <a:r>
              <a:rPr lang="ru-RU" dirty="0" smtClean="0"/>
              <a:t> </a:t>
            </a:r>
            <a:r>
              <a:rPr lang="ru-RU" dirty="0" err="1" smtClean="0"/>
              <a:t>деревообробній</a:t>
            </a:r>
            <a:r>
              <a:rPr lang="ru-RU" dirty="0" smtClean="0"/>
              <a:t> </a:t>
            </a:r>
            <a:r>
              <a:rPr lang="ru-RU" dirty="0" err="1" smtClean="0"/>
              <a:t>галузях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. До </a:t>
            </a:r>
            <a:r>
              <a:rPr lang="ru-RU" dirty="0" err="1" smtClean="0"/>
              <a:t>соціальної</a:t>
            </a:r>
            <a:r>
              <a:rPr lang="ru-RU" dirty="0" smtClean="0"/>
              <a:t> </a:t>
            </a:r>
            <a:r>
              <a:rPr lang="ru-RU" dirty="0" err="1" smtClean="0"/>
              <a:t>інфраструктури</a:t>
            </a:r>
            <a:r>
              <a:rPr lang="ru-RU" dirty="0" smtClean="0"/>
              <a:t> належать </a:t>
            </a:r>
            <a:r>
              <a:rPr lang="ru-RU" dirty="0" err="1" smtClean="0"/>
              <a:t>морський</a:t>
            </a:r>
            <a:r>
              <a:rPr lang="ru-RU" dirty="0" smtClean="0"/>
              <a:t> </a:t>
            </a:r>
            <a:r>
              <a:rPr lang="ru-RU" dirty="0" err="1" smtClean="0"/>
              <a:t>гідрофізичний</a:t>
            </a:r>
            <a:r>
              <a:rPr lang="ru-RU" dirty="0" smtClean="0"/>
              <a:t> та </a:t>
            </a:r>
            <a:r>
              <a:rPr lang="ru-RU" dirty="0" err="1" smtClean="0"/>
              <a:t>приладобудівний</a:t>
            </a:r>
            <a:r>
              <a:rPr lang="ru-RU" dirty="0" smtClean="0"/>
              <a:t> </a:t>
            </a:r>
            <a:r>
              <a:rPr lang="ru-RU" dirty="0" err="1" smtClean="0"/>
              <a:t>інститути</a:t>
            </a:r>
            <a:r>
              <a:rPr lang="ru-RU" dirty="0" smtClean="0"/>
              <a:t>, </a:t>
            </a:r>
            <a:r>
              <a:rPr lang="ru-RU" dirty="0" err="1" smtClean="0"/>
              <a:t>театри</a:t>
            </a:r>
            <a:r>
              <a:rPr lang="ru-RU" dirty="0" smtClean="0"/>
              <a:t>, </a:t>
            </a:r>
            <a:r>
              <a:rPr lang="ru-RU" dirty="0" err="1" smtClean="0"/>
              <a:t>музеї</a:t>
            </a:r>
            <a:r>
              <a:rPr lang="ru-RU" dirty="0" smtClean="0"/>
              <a:t>, </a:t>
            </a:r>
            <a:r>
              <a:rPr lang="ru-RU" dirty="0" err="1" smtClean="0"/>
              <a:t>Херсонеський</a:t>
            </a:r>
            <a:r>
              <a:rPr lang="ru-RU" dirty="0" smtClean="0"/>
              <a:t> </a:t>
            </a:r>
            <a:r>
              <a:rPr lang="ru-RU" dirty="0" err="1" smtClean="0"/>
              <a:t>історико-археологічний</a:t>
            </a:r>
            <a:r>
              <a:rPr lang="ru-RU" dirty="0" smtClean="0"/>
              <a:t> </a:t>
            </a:r>
            <a:r>
              <a:rPr lang="ru-RU" dirty="0" err="1" smtClean="0"/>
              <a:t>заповідник</a:t>
            </a:r>
            <a:r>
              <a:rPr lang="ru-RU" dirty="0" smtClean="0"/>
              <a:t>, </a:t>
            </a:r>
            <a:r>
              <a:rPr lang="ru-RU" dirty="0" err="1" smtClean="0"/>
              <a:t>численні</a:t>
            </a:r>
            <a:r>
              <a:rPr lang="ru-RU" dirty="0" smtClean="0"/>
              <a:t> </a:t>
            </a:r>
            <a:r>
              <a:rPr lang="ru-RU" dirty="0" err="1" smtClean="0"/>
              <a:t>туристські</a:t>
            </a:r>
            <a:r>
              <a:rPr lang="ru-RU" dirty="0" smtClean="0"/>
              <a:t> </a:t>
            </a:r>
            <a:r>
              <a:rPr lang="ru-RU" dirty="0" err="1" smtClean="0"/>
              <a:t>заклади</a:t>
            </a:r>
            <a:r>
              <a:rPr lang="ru-RU" dirty="0" smtClean="0"/>
              <a:t>. </a:t>
            </a:r>
          </a:p>
          <a:p>
            <a:r>
              <a:rPr lang="ru-RU" dirty="0" smtClean="0"/>
              <a:t> </a:t>
            </a:r>
          </a:p>
          <a:p>
            <a:r>
              <a:rPr lang="ru-RU" smtClean="0"/>
              <a:t> 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2407D-7814-4774-9E14-2A9D016155EA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2407D-7814-4774-9E14-2A9D016155EA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9A29-58AA-45B0-B46A-DD95CC5BD35F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5DD84-8384-4D23-9C1F-FCFB0AE05D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9A29-58AA-45B0-B46A-DD95CC5BD35F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5DD84-8384-4D23-9C1F-FCFB0AE05D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9A29-58AA-45B0-B46A-DD95CC5BD35F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5DD84-8384-4D23-9C1F-FCFB0AE05D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9A29-58AA-45B0-B46A-DD95CC5BD35F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5DD84-8384-4D23-9C1F-FCFB0AE05D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9A29-58AA-45B0-B46A-DD95CC5BD35F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E15DD84-8384-4D23-9C1F-FCFB0AE05D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9A29-58AA-45B0-B46A-DD95CC5BD35F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5DD84-8384-4D23-9C1F-FCFB0AE05D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9A29-58AA-45B0-B46A-DD95CC5BD35F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5DD84-8384-4D23-9C1F-FCFB0AE05D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9A29-58AA-45B0-B46A-DD95CC5BD35F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5DD84-8384-4D23-9C1F-FCFB0AE05D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9A29-58AA-45B0-B46A-DD95CC5BD35F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5DD84-8384-4D23-9C1F-FCFB0AE05D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9A29-58AA-45B0-B46A-DD95CC5BD35F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5DD84-8384-4D23-9C1F-FCFB0AE05D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9A29-58AA-45B0-B46A-DD95CC5BD35F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5DD84-8384-4D23-9C1F-FCFB0AE05D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6979A29-58AA-45B0-B46A-DD95CC5BD35F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E15DD84-8384-4D23-9C1F-FCFB0AE05D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643050"/>
            <a:ext cx="8501122" cy="1600210"/>
          </a:xfrm>
        </p:spPr>
        <p:txBody>
          <a:bodyPr>
            <a:normAutofit/>
          </a:bodyPr>
          <a:lstStyle/>
          <a:p>
            <a:r>
              <a:rPr lang="ru-RU" b="1" i="1" dirty="0" err="1"/>
              <a:t>Причорноморський</a:t>
            </a:r>
            <a:r>
              <a:rPr lang="ru-RU" b="1" i="1" dirty="0"/>
              <a:t> </a:t>
            </a:r>
            <a:r>
              <a:rPr lang="ru-RU" b="1" i="1" dirty="0" err="1"/>
              <a:t>економічний</a:t>
            </a:r>
            <a:r>
              <a:rPr lang="ru-RU" b="1" i="1" dirty="0"/>
              <a:t> </a:t>
            </a:r>
            <a:r>
              <a:rPr lang="ru-RU" b="1" i="1" dirty="0" smtClean="0"/>
              <a:t>район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14744" y="3857628"/>
            <a:ext cx="4786346" cy="2071702"/>
          </a:xfrm>
        </p:spPr>
        <p:txBody>
          <a:bodyPr>
            <a:normAutofit fontScale="92500"/>
          </a:bodyPr>
          <a:lstStyle/>
          <a:p>
            <a:pPr algn="l"/>
            <a:r>
              <a:rPr lang="ru-RU" dirty="0" err="1" smtClean="0"/>
              <a:t>Виконали</a:t>
            </a:r>
            <a:endParaRPr lang="ru-RU" dirty="0" smtClean="0"/>
          </a:p>
          <a:p>
            <a:pPr algn="l"/>
            <a:r>
              <a:rPr lang="ru-RU" dirty="0" smtClean="0"/>
              <a:t>Учениц</a:t>
            </a:r>
            <a:r>
              <a:rPr lang="uk-UA" dirty="0" smtClean="0"/>
              <a:t>і 9-А класу</a:t>
            </a:r>
          </a:p>
          <a:p>
            <a:pPr algn="l"/>
            <a:r>
              <a:rPr lang="uk-UA" dirty="0" smtClean="0"/>
              <a:t>Самойленко Олеся, </a:t>
            </a:r>
            <a:r>
              <a:rPr lang="uk-UA" dirty="0" err="1" smtClean="0"/>
              <a:t>Халізєва</a:t>
            </a:r>
            <a:r>
              <a:rPr lang="uk-UA" dirty="0" smtClean="0"/>
              <a:t> Владислава, </a:t>
            </a:r>
            <a:r>
              <a:rPr lang="uk-UA" dirty="0" err="1" smtClean="0"/>
              <a:t>Валуйських</a:t>
            </a:r>
            <a:r>
              <a:rPr lang="uk-UA" dirty="0" smtClean="0"/>
              <a:t> Ольга</a:t>
            </a:r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571868" y="6286472"/>
            <a:ext cx="2286016" cy="5715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Харків-2013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500298" y="0"/>
            <a:ext cx="400052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Харківська гімназія</a:t>
            </a:r>
            <a:r>
              <a:rPr kumimoji="0" lang="uk-UA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№55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401080" cy="1143000"/>
          </a:xfrm>
        </p:spPr>
        <p:txBody>
          <a:bodyPr>
            <a:normAutofit fontScale="90000"/>
          </a:bodyPr>
          <a:lstStyle/>
          <a:p>
            <a:r>
              <a:rPr lang="uk-UA" sz="4400" dirty="0" smtClean="0">
                <a:latin typeface="Bookman Old Style" pitchFamily="18" charset="0"/>
              </a:rPr>
              <a:t>Господарство (спеціалізація)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214422"/>
          <a:ext cx="8858312" cy="5429263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396158"/>
                <a:gridCol w="2759069"/>
                <a:gridCol w="3703085"/>
              </a:tblGrid>
              <a:tr h="381556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Промисловість</a:t>
                      </a:r>
                      <a:endParaRPr lang="ru-RU" sz="1600" dirty="0">
                        <a:latin typeface="Bookman Old Style" pitchFamily="18" charset="0"/>
                      </a:endParaRPr>
                    </a:p>
                  </a:txBody>
                  <a:tcPr marL="91443" marR="91443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Галузі</a:t>
                      </a:r>
                      <a:endParaRPr lang="ru-RU" sz="1600" dirty="0">
                        <a:latin typeface="Bookman Old Style" pitchFamily="18" charset="0"/>
                      </a:endParaRPr>
                    </a:p>
                  </a:txBody>
                  <a:tcPr marL="91443" marR="91443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Центри</a:t>
                      </a:r>
                      <a:endParaRPr lang="ru-RU" sz="1600" dirty="0">
                        <a:latin typeface="Bookman Old Style" pitchFamily="18" charset="0"/>
                      </a:endParaRPr>
                    </a:p>
                  </a:txBody>
                  <a:tcPr marL="91443" marR="91443" marT="45734" marB="45734"/>
                </a:tc>
              </a:tr>
              <a:tr h="1598913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ПЕК</a:t>
                      </a:r>
                      <a:endParaRPr lang="ru-RU" sz="1600" b="1" dirty="0">
                        <a:latin typeface="Bookman Old Style" pitchFamily="18" charset="0"/>
                      </a:endParaRPr>
                    </a:p>
                  </a:txBody>
                  <a:tcPr marL="91443" marR="91443" marT="45734" marB="45734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uk-UA" sz="1600" dirty="0" smtClean="0"/>
                        <a:t>Газова</a:t>
                      </a:r>
                      <a:r>
                        <a:rPr lang="uk-UA" sz="1600" baseline="0" dirty="0" smtClean="0"/>
                        <a:t> 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uk-UA" sz="1600" baseline="0" dirty="0" smtClean="0"/>
                        <a:t>Нафтова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uk-UA" sz="1600" baseline="0" dirty="0" smtClean="0"/>
                        <a:t>Енергетика </a:t>
                      </a:r>
                      <a:endParaRPr lang="ru-RU" sz="1600" dirty="0">
                        <a:latin typeface="Bookman Old Style" pitchFamily="18" charset="0"/>
                      </a:endParaRPr>
                    </a:p>
                  </a:txBody>
                  <a:tcPr marL="91443" marR="91443" marT="45734" marB="45734"/>
                </a:tc>
                <a:tc>
                  <a:txBody>
                    <a:bodyPr/>
                    <a:lstStyle/>
                    <a:p>
                      <a:r>
                        <a:rPr lang="uk-UA" sz="1600" dirty="0" err="1" smtClean="0"/>
                        <a:t>Глібовське</a:t>
                      </a:r>
                      <a:r>
                        <a:rPr lang="uk-UA" sz="1600" dirty="0" smtClean="0"/>
                        <a:t>, </a:t>
                      </a:r>
                      <a:r>
                        <a:rPr lang="uk-UA" sz="1600" dirty="0" err="1" smtClean="0"/>
                        <a:t>Голіцинське</a:t>
                      </a:r>
                      <a:endParaRPr lang="uk-UA" sz="1600" dirty="0" smtClean="0"/>
                    </a:p>
                    <a:p>
                      <a:r>
                        <a:rPr lang="uk-UA" sz="1600" dirty="0" smtClean="0"/>
                        <a:t>Шельф Чорного моря</a:t>
                      </a:r>
                    </a:p>
                    <a:p>
                      <a:r>
                        <a:rPr lang="uk-UA" sz="1600" dirty="0" smtClean="0"/>
                        <a:t>Південноукраїнська – АЕС, Каховська – ГЕС,ТЕС – Миколаївська, Херсонська, Керченська, Севастопольська</a:t>
                      </a:r>
                      <a:endParaRPr lang="uk-UA" sz="1600" dirty="0" smtClean="0">
                        <a:latin typeface="Bookman Old Style" pitchFamily="18" charset="0"/>
                      </a:endParaRPr>
                    </a:p>
                  </a:txBody>
                  <a:tcPr marL="91443" marR="91443" marT="45734" marB="45734"/>
                </a:tc>
              </a:tr>
              <a:tr h="2351330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Машинобудування (спеціалізація)</a:t>
                      </a:r>
                      <a:endParaRPr lang="ru-RU" sz="1600" b="1" dirty="0">
                        <a:latin typeface="Bookman Old Style" pitchFamily="18" charset="0"/>
                      </a:endParaRPr>
                    </a:p>
                  </a:txBody>
                  <a:tcPr marL="91443" marR="91443" marT="45734" marB="45734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uk-UA" sz="1600" dirty="0" smtClean="0"/>
                        <a:t>Суднобудування та судноремонт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uk-UA" sz="1600" dirty="0" smtClean="0"/>
                        <a:t>Точне машинобудування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uk-UA" sz="1600" dirty="0" smtClean="0"/>
                        <a:t>с/г машини, верстати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uk-UA" sz="1600" dirty="0" smtClean="0"/>
                        <a:t>Обладнання</a:t>
                      </a:r>
                      <a:r>
                        <a:rPr lang="uk-UA" sz="1600" baseline="0" dirty="0" smtClean="0"/>
                        <a:t> для харчової та легкої </a:t>
                      </a:r>
                      <a:r>
                        <a:rPr lang="uk-UA" sz="1600" baseline="0" dirty="0" err="1" smtClean="0"/>
                        <a:t>промисловостей</a:t>
                      </a:r>
                      <a:r>
                        <a:rPr lang="uk-UA" sz="1600" dirty="0" smtClean="0"/>
                        <a:t> </a:t>
                      </a:r>
                      <a:endParaRPr lang="uk-UA" sz="1600" dirty="0" smtClean="0">
                        <a:latin typeface="Bookman Old Style" pitchFamily="18" charset="0"/>
                      </a:endParaRPr>
                    </a:p>
                  </a:txBody>
                  <a:tcPr marL="91443" marR="91443" marT="45734" marB="45734"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Миколаїв, Херсон, Балаклава</a:t>
                      </a:r>
                    </a:p>
                    <a:p>
                      <a:endParaRPr lang="uk-UA" sz="1600" dirty="0" smtClean="0"/>
                    </a:p>
                    <a:p>
                      <a:r>
                        <a:rPr lang="uk-UA" sz="1600" dirty="0" smtClean="0"/>
                        <a:t>Одеса, Сімферополь</a:t>
                      </a:r>
                      <a:endParaRPr lang="uk-UA" sz="1600" dirty="0" smtClean="0">
                        <a:latin typeface="Bookman Old Style" pitchFamily="18" charset="0"/>
                      </a:endParaRPr>
                    </a:p>
                  </a:txBody>
                  <a:tcPr marL="91443" marR="91443" marT="45734" marB="45734"/>
                </a:tc>
              </a:tr>
              <a:tr h="10974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 smtClean="0"/>
                        <a:t>Хімічна  (спеціалізація)</a:t>
                      </a:r>
                      <a:endParaRPr lang="ru-RU" sz="1600" dirty="0" smtClean="0"/>
                    </a:p>
                    <a:p>
                      <a:endParaRPr lang="ru-RU" sz="1600" b="1" dirty="0">
                        <a:latin typeface="Bookman Old Style" pitchFamily="18" charset="0"/>
                      </a:endParaRPr>
                    </a:p>
                  </a:txBody>
                  <a:tcPr marL="91443" marR="91443" marT="45734" marB="45734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itchFamily="2" charset="2"/>
                        <a:buChar char="Ø"/>
                      </a:pPr>
                      <a:r>
                        <a:rPr lang="uk-UA" sz="1600" dirty="0" smtClean="0"/>
                        <a:t>Мінеральні добрива, </a:t>
                      </a:r>
                      <a:r>
                        <a:rPr lang="uk-UA" sz="1600" baseline="0" dirty="0" smtClean="0"/>
                        <a:t> сірчана кислота, лаки, фарби</a:t>
                      </a:r>
                      <a:endParaRPr lang="ru-RU" sz="1600" dirty="0">
                        <a:latin typeface="Bookman Old Style" pitchFamily="18" charset="0"/>
                      </a:endParaRPr>
                    </a:p>
                  </a:txBody>
                  <a:tcPr marL="91443" marR="91443" marT="45734" marB="45734"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Одеса, Херсон, Саки</a:t>
                      </a:r>
                      <a:endParaRPr lang="ru-RU" sz="1600" dirty="0">
                        <a:latin typeface="Bookman Old Style" pitchFamily="18" charset="0"/>
                      </a:endParaRPr>
                    </a:p>
                  </a:txBody>
                  <a:tcPr marL="91443" marR="91443" marT="45734" marB="45734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uk-UA" sz="4400" dirty="0" smtClean="0">
                <a:latin typeface="Bookman Old Style" pitchFamily="18" charset="0"/>
              </a:rPr>
              <a:t>Сільське господарство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4" y="1071546"/>
          <a:ext cx="8715436" cy="250033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357718"/>
                <a:gridCol w="4357718"/>
              </a:tblGrid>
              <a:tr h="434797"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Рослинництво</a:t>
                      </a:r>
                      <a:endParaRPr lang="ru-RU" sz="1800" dirty="0">
                        <a:latin typeface="Bookman Old Style" pitchFamily="18" charset="0"/>
                      </a:endParaRPr>
                    </a:p>
                  </a:txBody>
                  <a:tcPr marL="91442" marR="91442" marT="45692" marB="456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Тваринництво</a:t>
                      </a:r>
                      <a:endParaRPr lang="ru-RU" sz="1800" dirty="0">
                        <a:latin typeface="Bookman Old Style" pitchFamily="18" charset="0"/>
                      </a:endParaRPr>
                    </a:p>
                  </a:txBody>
                  <a:tcPr marL="91442" marR="91442" marT="45692" marB="45692"/>
                </a:tc>
              </a:tr>
              <a:tr h="2065533"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Озима пшениця, кукурудза, ячмінь, просо, рис, соняшник, тютюн, гірчиця, соя, цукровий буряк, кунжут, арахіс, лікарські рослини,</a:t>
                      </a:r>
                      <a:r>
                        <a:rPr lang="uk-UA" sz="1800" baseline="0" dirty="0" smtClean="0"/>
                        <a:t> сади, виноградники, овочеві та баштанні культури.</a:t>
                      </a:r>
                      <a:endParaRPr lang="ru-RU" sz="1800" dirty="0">
                        <a:latin typeface="Bookman Old Style" pitchFamily="18" charset="0"/>
                      </a:endParaRPr>
                    </a:p>
                  </a:txBody>
                  <a:tcPr marL="91442" marR="91442" marT="45692" marB="456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Скотарство (м'ясо-молочне), свинарство (м'ясне), птахівництво, вівчарство, рибництво</a:t>
                      </a:r>
                      <a:endParaRPr lang="ru-RU" sz="1800" dirty="0">
                        <a:latin typeface="Bookman Old Style" pitchFamily="18" charset="0"/>
                      </a:endParaRPr>
                    </a:p>
                  </a:txBody>
                  <a:tcPr marL="91442" marR="91442" marT="45692" marB="45692"/>
                </a:tc>
              </a:tr>
            </a:tbl>
          </a:graphicData>
        </a:graphic>
      </p:graphicFrame>
      <p:pic>
        <p:nvPicPr>
          <p:cNvPr id="5" name="Picture 15" descr="http://informedfarmers.com/wp-content/uploads/2010/10/wheat-fiel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714752"/>
            <a:ext cx="4460863" cy="29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9" descr="http://borvisti.com.ua/arcvisti/foto/439_01.jpg"/>
          <p:cNvPicPr>
            <a:picLocks noChangeAspect="1" noChangeArrowheads="1"/>
          </p:cNvPicPr>
          <p:nvPr/>
        </p:nvPicPr>
        <p:blipFill>
          <a:blip r:embed="rId3"/>
          <a:srcRect b="5925"/>
          <a:stretch>
            <a:fillRect/>
          </a:stretch>
        </p:blipFill>
        <p:spPr bwMode="auto">
          <a:xfrm>
            <a:off x="4786314" y="3714752"/>
            <a:ext cx="4247868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214290"/>
          <a:ext cx="8572560" cy="6429421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286280"/>
                <a:gridCol w="4286280"/>
              </a:tblGrid>
              <a:tr h="11113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2000" dirty="0" smtClean="0"/>
                        <a:t>Промислові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2000" dirty="0" smtClean="0"/>
                        <a:t>вузли</a:t>
                      </a:r>
                      <a:endParaRPr lang="ru-RU" sz="2000" dirty="0">
                        <a:latin typeface="Bookman Old Style" pitchFamily="18" charset="0"/>
                      </a:endParaRPr>
                    </a:p>
                  </a:txBody>
                  <a:tcPr marL="91433" marR="91433" marT="45706" marB="4570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2000" dirty="0" smtClean="0"/>
                        <a:t>Промислові центри</a:t>
                      </a:r>
                      <a:endParaRPr lang="ru-RU" sz="2000" dirty="0">
                        <a:latin typeface="Bookman Old Style" pitchFamily="18" charset="0"/>
                      </a:endParaRPr>
                    </a:p>
                  </a:txBody>
                  <a:tcPr marL="91433" marR="91433" marT="45706" marB="45706"/>
                </a:tc>
              </a:tr>
              <a:tr h="4755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2000" dirty="0" smtClean="0"/>
                        <a:t>Одеський</a:t>
                      </a:r>
                      <a:endParaRPr lang="ru-RU" sz="2000" dirty="0">
                        <a:latin typeface="Bookman Old Style" pitchFamily="18" charset="0"/>
                      </a:endParaRPr>
                    </a:p>
                  </a:txBody>
                  <a:tcPr marL="91433" marR="91433" marT="45706" marB="4570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2000" dirty="0" smtClean="0"/>
                        <a:t>Одеса</a:t>
                      </a:r>
                      <a:endParaRPr lang="ru-RU" sz="2000" dirty="0">
                        <a:latin typeface="Bookman Old Style" pitchFamily="18" charset="0"/>
                      </a:endParaRPr>
                    </a:p>
                  </a:txBody>
                  <a:tcPr marL="91433" marR="91433" marT="45706" marB="45706"/>
                </a:tc>
              </a:tr>
              <a:tr h="4763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2000" dirty="0" smtClean="0"/>
                        <a:t>Миколаївський</a:t>
                      </a:r>
                      <a:endParaRPr lang="ru-RU" sz="2000" dirty="0">
                        <a:latin typeface="Bookman Old Style" pitchFamily="18" charset="0"/>
                      </a:endParaRPr>
                    </a:p>
                  </a:txBody>
                  <a:tcPr marL="91433" marR="91433" marT="45706" marB="4570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2000" dirty="0" smtClean="0"/>
                        <a:t>Миколаїв</a:t>
                      </a:r>
                      <a:endParaRPr lang="ru-RU" sz="2000" dirty="0">
                        <a:latin typeface="Bookman Old Style" pitchFamily="18" charset="0"/>
                      </a:endParaRPr>
                    </a:p>
                  </a:txBody>
                  <a:tcPr marL="91433" marR="91433" marT="45706" marB="45706"/>
                </a:tc>
              </a:tr>
              <a:tr h="5556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2000" dirty="0" smtClean="0"/>
                        <a:t>Херсонський</a:t>
                      </a:r>
                      <a:endParaRPr lang="ru-RU" sz="2000" dirty="0">
                        <a:latin typeface="Bookman Old Style" pitchFamily="18" charset="0"/>
                      </a:endParaRPr>
                    </a:p>
                  </a:txBody>
                  <a:tcPr marL="91433" marR="91433" marT="45706" marB="4570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 smtClean="0"/>
                        <a:t>Херсон</a:t>
                      </a:r>
                      <a:endParaRPr lang="ru-RU" sz="2000" dirty="0" smtClean="0">
                        <a:latin typeface="Bookman Old Style" pitchFamily="18" charset="0"/>
                      </a:endParaRPr>
                    </a:p>
                  </a:txBody>
                  <a:tcPr marL="91433" marR="91433" marT="45706" marB="45706"/>
                </a:tc>
              </a:tr>
              <a:tr h="4763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2000" dirty="0" smtClean="0"/>
                        <a:t>Сімферопольський</a:t>
                      </a:r>
                      <a:endParaRPr lang="ru-RU" sz="2000" dirty="0">
                        <a:latin typeface="Bookman Old Style" pitchFamily="18" charset="0"/>
                      </a:endParaRPr>
                    </a:p>
                  </a:txBody>
                  <a:tcPr marL="91433" marR="91433" marT="45706" marB="4570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2000" dirty="0" smtClean="0"/>
                        <a:t>Сімферополь</a:t>
                      </a:r>
                      <a:endParaRPr lang="ru-RU" sz="2000" dirty="0">
                        <a:latin typeface="Bookman Old Style" pitchFamily="18" charset="0"/>
                      </a:endParaRPr>
                    </a:p>
                  </a:txBody>
                  <a:tcPr marL="91433" marR="91433" marT="45706" marB="45706"/>
                </a:tc>
              </a:tr>
              <a:tr h="4763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2000" dirty="0" smtClean="0"/>
                        <a:t>Севастопольський</a:t>
                      </a:r>
                      <a:endParaRPr lang="ru-RU" sz="2000" dirty="0">
                        <a:latin typeface="Bookman Old Style" pitchFamily="18" charset="0"/>
                      </a:endParaRPr>
                    </a:p>
                  </a:txBody>
                  <a:tcPr marL="91433" marR="91433" marT="45706" marB="4570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2000" dirty="0" smtClean="0"/>
                        <a:t>Севастополь</a:t>
                      </a:r>
                      <a:endParaRPr lang="ru-RU" sz="2000" dirty="0">
                        <a:latin typeface="Bookman Old Style" pitchFamily="18" charset="0"/>
                      </a:endParaRPr>
                    </a:p>
                  </a:txBody>
                  <a:tcPr marL="91433" marR="91433" marT="45706" marB="45706"/>
                </a:tc>
              </a:tr>
              <a:tr h="4763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2000" dirty="0" smtClean="0"/>
                        <a:t>Керченський</a:t>
                      </a:r>
                      <a:endParaRPr lang="ru-RU" sz="2000" dirty="0">
                        <a:latin typeface="Bookman Old Style" pitchFamily="18" charset="0"/>
                      </a:endParaRPr>
                    </a:p>
                  </a:txBody>
                  <a:tcPr marL="91433" marR="91433" marT="45706" marB="4570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2000" dirty="0" smtClean="0"/>
                        <a:t>Керч</a:t>
                      </a:r>
                      <a:endParaRPr lang="ru-RU" sz="2000" dirty="0">
                        <a:latin typeface="Bookman Old Style" pitchFamily="18" charset="0"/>
                      </a:endParaRPr>
                    </a:p>
                  </a:txBody>
                  <a:tcPr marL="91433" marR="91433" marT="45706" marB="45706"/>
                </a:tc>
              </a:tr>
              <a:tr h="4763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2000" dirty="0" err="1" smtClean="0"/>
                        <a:t>Саксько-Євпаторійський</a:t>
                      </a:r>
                      <a:endParaRPr lang="ru-RU" sz="2000" dirty="0">
                        <a:latin typeface="Bookman Old Style" pitchFamily="18" charset="0"/>
                      </a:endParaRPr>
                    </a:p>
                  </a:txBody>
                  <a:tcPr marL="91433" marR="91433" marT="45706" marB="4570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2000" dirty="0" smtClean="0"/>
                        <a:t>Іллічівськ</a:t>
                      </a:r>
                      <a:endParaRPr lang="ru-RU" sz="2000" dirty="0">
                        <a:latin typeface="Bookman Old Style" pitchFamily="18" charset="0"/>
                      </a:endParaRPr>
                    </a:p>
                  </a:txBody>
                  <a:tcPr marL="91433" marR="91433" marT="45706" marB="45706"/>
                </a:tc>
              </a:tr>
              <a:tr h="4763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2000" dirty="0" err="1" smtClean="0"/>
                        <a:t>Каховсько-Бериславський</a:t>
                      </a:r>
                      <a:endParaRPr lang="ru-RU" sz="2000" dirty="0">
                        <a:latin typeface="Bookman Old Style" pitchFamily="18" charset="0"/>
                      </a:endParaRPr>
                    </a:p>
                  </a:txBody>
                  <a:tcPr marL="91433" marR="91433" marT="45706" marB="4570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2000" dirty="0" smtClean="0"/>
                        <a:t>Євпаторія</a:t>
                      </a:r>
                      <a:endParaRPr lang="ru-RU" sz="2000" dirty="0">
                        <a:latin typeface="Bookman Old Style" pitchFamily="18" charset="0"/>
                      </a:endParaRPr>
                    </a:p>
                  </a:txBody>
                  <a:tcPr marL="91433" marR="91433" marT="45706" marB="45706"/>
                </a:tc>
              </a:tr>
              <a:tr h="4763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2000" dirty="0">
                        <a:latin typeface="Bookman Old Style" pitchFamily="18" charset="0"/>
                      </a:endParaRPr>
                    </a:p>
                  </a:txBody>
                  <a:tcPr marL="91433" marR="91433" marT="45706" marB="4570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2000" dirty="0" smtClean="0"/>
                        <a:t>Ялта</a:t>
                      </a:r>
                      <a:endParaRPr lang="ru-RU" sz="2000" dirty="0">
                        <a:latin typeface="Bookman Old Style" pitchFamily="18" charset="0"/>
                      </a:endParaRPr>
                    </a:p>
                  </a:txBody>
                  <a:tcPr marL="91433" marR="91433" marT="45706" marB="45706"/>
                </a:tc>
              </a:tr>
              <a:tr h="4763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2000" dirty="0">
                        <a:latin typeface="Bookman Old Style" pitchFamily="18" charset="0"/>
                      </a:endParaRPr>
                    </a:p>
                  </a:txBody>
                  <a:tcPr marL="91433" marR="91433" marT="45706" marB="4570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2000" dirty="0" smtClean="0"/>
                        <a:t>Феодосія</a:t>
                      </a:r>
                      <a:endParaRPr lang="ru-RU" sz="2000" dirty="0">
                        <a:latin typeface="Bookman Old Style" pitchFamily="18" charset="0"/>
                      </a:endParaRPr>
                    </a:p>
                  </a:txBody>
                  <a:tcPr marL="91433" marR="91433" marT="45706" marB="45706"/>
                </a:tc>
              </a:tr>
              <a:tr h="4763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2000" dirty="0">
                        <a:latin typeface="Bookman Old Style" pitchFamily="18" charset="0"/>
                      </a:endParaRPr>
                    </a:p>
                  </a:txBody>
                  <a:tcPr marL="91433" marR="91433" marT="45706" marB="4570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2000" dirty="0" smtClean="0"/>
                        <a:t>Каховка</a:t>
                      </a:r>
                      <a:endParaRPr lang="ru-RU" sz="2000" dirty="0">
                        <a:latin typeface="Bookman Old Style" pitchFamily="18" charset="0"/>
                      </a:endParaRPr>
                    </a:p>
                  </a:txBody>
                  <a:tcPr marL="91433" marR="91433" marT="45706" marB="45706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6600" dirty="0" smtClean="0"/>
              <a:t>Одеса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www.beefly.com.ua/UserFiles/Image/odessa_95596403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85860"/>
            <a:ext cx="7215238" cy="541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6600" dirty="0" smtClean="0"/>
              <a:t>Миколаїв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uainfo.org/uploads/posts/2012-05/1336388214_000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142984"/>
            <a:ext cx="7429552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6600" dirty="0" smtClean="0"/>
              <a:t>Херсон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img-fotki.yandex.ru/get/3200/spokladov.42/0_15e37_bd6ec1c2_-1-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28711"/>
            <a:ext cx="6858048" cy="5143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6600" dirty="0" smtClean="0"/>
              <a:t>Сімферополь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kafanews.com/new/images/imgab4d2ba522920b551a9cdc8a19ba0ff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357298"/>
            <a:ext cx="6786610" cy="52654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6600" dirty="0" smtClean="0"/>
              <a:t>Севастополь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image.tsn.ua/media/images2/original/Jan2011/3833825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736"/>
            <a:ext cx="7786743" cy="5191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439850"/>
          </a:xfrm>
        </p:spPr>
        <p:txBody>
          <a:bodyPr>
            <a:normAutofit/>
          </a:bodyPr>
          <a:lstStyle/>
          <a:p>
            <a:r>
              <a:rPr lang="uk-UA" sz="6600" dirty="0" smtClean="0"/>
              <a:t>Дякуємо за увагу!</a:t>
            </a:r>
            <a:endParaRPr lang="ru-RU" sz="6600" dirty="0"/>
          </a:p>
        </p:txBody>
      </p:sp>
      <p:pic>
        <p:nvPicPr>
          <p:cNvPr id="30722" name="Picture 2" descr="http://www.europeanbelarus.org/photos/smili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071678"/>
            <a:ext cx="4500594" cy="4260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28670"/>
          </a:xfrm>
        </p:spPr>
        <p:txBody>
          <a:bodyPr/>
          <a:lstStyle/>
          <a:p>
            <a:r>
              <a:rPr lang="uk-UA" dirty="0" smtClean="0"/>
              <a:t>Склад регіону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071546"/>
            <a:ext cx="7872412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000108"/>
          </a:xfrm>
        </p:spPr>
        <p:txBody>
          <a:bodyPr>
            <a:normAutofit/>
          </a:bodyPr>
          <a:lstStyle/>
          <a:p>
            <a:r>
              <a:rPr lang="uk-UA" dirty="0" smtClean="0"/>
              <a:t>Географічне положення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5357826"/>
            <a:ext cx="8858312" cy="1500174"/>
          </a:xfrm>
        </p:spPr>
        <p:txBody>
          <a:bodyPr>
            <a:normAutofit fontScale="55000" lnSpcReduction="20000"/>
          </a:bodyPr>
          <a:lstStyle/>
          <a:p>
            <a:pPr marL="342900" indent="-342900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uk-UA" sz="3100" dirty="0" smtClean="0">
                <a:latin typeface="Bookman Old Style" pitchFamily="18" charset="0"/>
              </a:rPr>
              <a:t>Розташований у південній частині України;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uk-UA" sz="3100" dirty="0" smtClean="0">
                <a:latin typeface="Bookman Old Style" pitchFamily="18" charset="0"/>
              </a:rPr>
              <a:t>Межує з Молдовою та Румунією;</a:t>
            </a:r>
          </a:p>
          <a:p>
            <a:pPr marL="342900" indent="-342900" algn="just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uk-UA" sz="3100" dirty="0" smtClean="0">
                <a:latin typeface="Bookman Old Style" pitchFamily="18" charset="0"/>
              </a:rPr>
              <a:t>Межує з Подільським, Центральним, Придніпровським, економічними районами;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uk-UA" sz="3100" dirty="0" smtClean="0">
                <a:latin typeface="Bookman Old Style" pitchFamily="18" charset="0"/>
              </a:rPr>
              <a:t>Вигідне транспортне положення, має вихід до Чорного та Азовського морів.</a:t>
            </a:r>
          </a:p>
          <a:p>
            <a:endParaRPr lang="ru-RU" dirty="0"/>
          </a:p>
        </p:txBody>
      </p:sp>
      <p:pic>
        <p:nvPicPr>
          <p:cNvPr id="4" name="Picture 9" descr="http://www.ukrmap.kiev.ua/program2010/g9/g9_37_files/image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000108"/>
            <a:ext cx="7407767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uk-UA" dirty="0" smtClean="0"/>
              <a:t>Населення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6072206"/>
            <a:ext cx="9001156" cy="78579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uk-UA" sz="3200" dirty="0" smtClean="0">
                <a:latin typeface="Bookman Old Style" pitchFamily="18" charset="0"/>
              </a:rPr>
              <a:t>Кількість: 7 млн. чоловік; Урбанізація: середній рівень, строкатий національний склад; Середня</a:t>
            </a:r>
            <a:r>
              <a:rPr lang="uk-UA" sz="3200" b="1" dirty="0" smtClean="0">
                <a:latin typeface="Bookman Old Style" pitchFamily="18" charset="0"/>
              </a:rPr>
              <a:t> </a:t>
            </a:r>
            <a:r>
              <a:rPr lang="uk-UA" sz="3200" dirty="0" smtClean="0">
                <a:latin typeface="Bookman Old Style" pitchFamily="18" charset="0"/>
              </a:rPr>
              <a:t>густота: 64 чол. на км. кв.</a:t>
            </a:r>
          </a:p>
          <a:p>
            <a:endParaRPr lang="ru-RU" dirty="0"/>
          </a:p>
        </p:txBody>
      </p:sp>
      <p:pic>
        <p:nvPicPr>
          <p:cNvPr id="4" name="Picture 5" descr="http://www.ukrmap.kiev.ua/program2010/g9/g9_7_files/image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00108"/>
            <a:ext cx="712469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uk-UA" dirty="0" smtClean="0"/>
              <a:t>Природні ресурси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488" y="1000108"/>
            <a:ext cx="2928958" cy="7858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4000" dirty="0" smtClean="0"/>
              <a:t>Мінеральні</a:t>
            </a:r>
            <a:endParaRPr lang="ru-RU" sz="4000" dirty="0"/>
          </a:p>
        </p:txBody>
      </p:sp>
      <p:pic>
        <p:nvPicPr>
          <p:cNvPr id="4" name="Picture 16" descr="http://www.ukrmap.kiev.ua/program2010/g8/g8_16_files/image00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857364"/>
            <a:ext cx="6727825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uk-UA" dirty="0" smtClean="0"/>
              <a:t>Природні ресурси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86050" y="928670"/>
            <a:ext cx="3357586" cy="7858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4000" dirty="0" smtClean="0"/>
              <a:t>Рельєф, водні</a:t>
            </a:r>
            <a:endParaRPr lang="ru-RU" sz="4000" dirty="0"/>
          </a:p>
        </p:txBody>
      </p:sp>
      <p:pic>
        <p:nvPicPr>
          <p:cNvPr id="5" name="Picture 5" descr="http://www.ukrmap.kiev.ua/program2009/g8/Maps/06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857364"/>
            <a:ext cx="7105670" cy="4778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uk-UA" dirty="0" smtClean="0"/>
              <a:t>Природні ресурси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68" y="928670"/>
            <a:ext cx="2071702" cy="7858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4000" dirty="0" smtClean="0"/>
              <a:t>Клімат</a:t>
            </a:r>
            <a:endParaRPr lang="ru-RU" sz="4000" dirty="0"/>
          </a:p>
        </p:txBody>
      </p:sp>
      <p:pic>
        <p:nvPicPr>
          <p:cNvPr id="5" name="Picture 5" descr="http://www.ukrmap.kiev.ua/program2009/g8/Maps/06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857364"/>
            <a:ext cx="7105670" cy="4778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http://visitua.info/img/geo/klimapu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714488"/>
            <a:ext cx="7109878" cy="49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uk-UA" dirty="0" smtClean="0"/>
              <a:t>Природні ресурси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43240" y="928670"/>
            <a:ext cx="2928958" cy="7858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4000" dirty="0" err="1" smtClean="0"/>
              <a:t>Грунти</a:t>
            </a:r>
            <a:r>
              <a:rPr lang="uk-UA" sz="4000" dirty="0" smtClean="0"/>
              <a:t> ліси</a:t>
            </a:r>
            <a:endParaRPr lang="ru-RU" sz="4000" dirty="0"/>
          </a:p>
        </p:txBody>
      </p:sp>
      <p:pic>
        <p:nvPicPr>
          <p:cNvPr id="7" name="Picture 5" descr="http://agrohimik.blox.ua/resource/Ukr_gru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14488"/>
            <a:ext cx="8572560" cy="4972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uk-UA" dirty="0" smtClean="0"/>
              <a:t>Господарство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6186502" cy="26860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58850"/>
            <a:ext cx="8648700" cy="589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116</TotalTime>
  <Words>309</Words>
  <Application>Microsoft Office PowerPoint</Application>
  <PresentationFormat>Экран (4:3)</PresentationFormat>
  <Paragraphs>103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Причорноморський економічний район</vt:lpstr>
      <vt:lpstr>Склад регіону</vt:lpstr>
      <vt:lpstr>Географічне положення</vt:lpstr>
      <vt:lpstr>Населення</vt:lpstr>
      <vt:lpstr>Природні ресурси</vt:lpstr>
      <vt:lpstr>Природні ресурси</vt:lpstr>
      <vt:lpstr>Природні ресурси</vt:lpstr>
      <vt:lpstr>Природні ресурси</vt:lpstr>
      <vt:lpstr>Господарство</vt:lpstr>
      <vt:lpstr>Господарство (спеціалізація)</vt:lpstr>
      <vt:lpstr>Сільське господарство</vt:lpstr>
      <vt:lpstr>Слайд 12</vt:lpstr>
      <vt:lpstr>Одеса</vt:lpstr>
      <vt:lpstr>Миколаїв</vt:lpstr>
      <vt:lpstr>Херсон</vt:lpstr>
      <vt:lpstr>Сімферополь</vt:lpstr>
      <vt:lpstr>Севастополь</vt:lpstr>
      <vt:lpstr>Дякуємо за увагу!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Причорноморський економічний район</dc:title>
  <dc:creator>Олеся</dc:creator>
  <cp:lastModifiedBy>Олеся</cp:lastModifiedBy>
  <cp:revision>13</cp:revision>
  <dcterms:created xsi:type="dcterms:W3CDTF">2013-05-12T22:23:47Z</dcterms:created>
  <dcterms:modified xsi:type="dcterms:W3CDTF">2015-01-28T22:24:54Z</dcterms:modified>
</cp:coreProperties>
</file>