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300" r:id="rId2"/>
    <p:sldId id="287" r:id="rId3"/>
    <p:sldId id="257" r:id="rId4"/>
    <p:sldId id="258" r:id="rId5"/>
    <p:sldId id="262" r:id="rId6"/>
    <p:sldId id="263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9" r:id="rId16"/>
    <p:sldId id="296" r:id="rId17"/>
    <p:sldId id="297" r:id="rId18"/>
    <p:sldId id="29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\Desktop\Tanya-Shargan-Bat_kvs_ka-mova(filka.info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e5ea878a0c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0"/>
            <a:ext cx="5357818" cy="2303862"/>
          </a:xfrm>
          <a:prstGeom prst="rect">
            <a:avLst/>
          </a:prstGeom>
        </p:spPr>
      </p:pic>
      <p:pic>
        <p:nvPicPr>
          <p:cNvPr id="5" name="Рисунок 4" descr="0_46116_fdfe0c6_X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72074"/>
            <a:ext cx="9144000" cy="1785926"/>
          </a:xfrm>
          <a:prstGeom prst="rect">
            <a:avLst/>
          </a:prstGeom>
        </p:spPr>
      </p:pic>
      <p:pic>
        <p:nvPicPr>
          <p:cNvPr id="6" name="Tanya-Shargan-Bat_kvs_ka-mova(filka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799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привчали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думки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нібито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вторинність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ретельно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приховуючи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величезний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писемності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сягає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глибокої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давнини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нараховує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тисячоліть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науковими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розвідками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лінгвістів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народності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почала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формуватися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VI-IX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унормування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загальнонародної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відносять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ХІІІ-ХІ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V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народності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поєднувала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давньоруської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писемної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(Х-ХІІІ ст.),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українсько-білоруської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(ХІ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V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ст.),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слов’яноукраїнської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староукраїнської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простої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церковнослов’янської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(ХІ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ІІ ст.).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43906225_imgpres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429132"/>
            <a:ext cx="2628645" cy="2428868"/>
          </a:xfrm>
          <a:prstGeom prst="rect">
            <a:avLst/>
          </a:prstGeom>
        </p:spPr>
      </p:pic>
      <p:pic>
        <p:nvPicPr>
          <p:cNvPr id="5" name="Рисунок 4" descr="da66257566bead221f1225566653.3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4143380"/>
            <a:ext cx="3867155" cy="27146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Інтенсивне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відносять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другої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половини</a:t>
            </a:r>
            <a:r>
              <a:rPr lang="ru-RU" sz="2000" dirty="0" smtClean="0"/>
              <a:t> Х</a:t>
            </a:r>
            <a:r>
              <a:rPr lang="de-DE" sz="2000" dirty="0" smtClean="0"/>
              <a:t>V</a:t>
            </a:r>
            <a:r>
              <a:rPr lang="ru-RU" sz="2000" dirty="0" smtClean="0"/>
              <a:t>ІІІ-ХІХ </a:t>
            </a:r>
            <a:r>
              <a:rPr lang="ru-RU" sz="2000" dirty="0" err="1" smtClean="0"/>
              <a:t>століть</a:t>
            </a:r>
            <a:r>
              <a:rPr lang="ru-RU" sz="2000" dirty="0" smtClean="0"/>
              <a:t>. </a:t>
            </a:r>
            <a:r>
              <a:rPr lang="ru-RU" sz="2000" dirty="0" smtClean="0">
                <a:solidFill>
                  <a:srgbClr val="FF0000"/>
                </a:solidFill>
              </a:rPr>
              <a:t>Зачинателем </a:t>
            </a:r>
            <a:r>
              <a:rPr lang="ru-RU" sz="2000" dirty="0" err="1" smtClean="0">
                <a:solidFill>
                  <a:srgbClr val="FF0000"/>
                </a:solidFill>
              </a:rPr>
              <a:t>сучасної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української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літературної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мови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/>
              <a:t>вважається</a:t>
            </a:r>
            <a:r>
              <a:rPr lang="ru-RU" sz="2000" dirty="0" smtClean="0"/>
              <a:t> І. П. </a:t>
            </a:r>
            <a:r>
              <a:rPr lang="ru-RU" sz="2000" dirty="0" err="1" smtClean="0"/>
              <a:t>Котляревський</a:t>
            </a:r>
            <a:r>
              <a:rPr lang="ru-RU" sz="2000" dirty="0" smtClean="0"/>
              <a:t>, а основоположником — Т. Г. Шевченко. Разом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писемного</a:t>
            </a:r>
            <a:r>
              <a:rPr lang="ru-RU" sz="2000" dirty="0" smtClean="0"/>
              <a:t> слова </a:t>
            </a:r>
            <a:r>
              <a:rPr lang="ru-RU" sz="2000" dirty="0" err="1" smtClean="0"/>
              <a:t>український</a:t>
            </a:r>
            <a:r>
              <a:rPr lang="ru-RU" sz="2000" dirty="0" smtClean="0"/>
              <a:t> народ став великою </a:t>
            </a:r>
            <a:r>
              <a:rPr lang="ru-RU" sz="2000" dirty="0" err="1" smtClean="0"/>
              <a:t>нацією</a:t>
            </a:r>
            <a:r>
              <a:rPr lang="ru-RU" sz="2000" dirty="0" smtClean="0"/>
              <a:t>, </a:t>
            </a:r>
            <a:r>
              <a:rPr lang="ru-RU" sz="2000" dirty="0" err="1" smtClean="0"/>
              <a:t>здатною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вирішувати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будь-якої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ваги.</a:t>
            </a:r>
            <a:endParaRPr lang="ru-RU" sz="2000" dirty="0"/>
          </a:p>
        </p:txBody>
      </p:sp>
      <p:pic>
        <p:nvPicPr>
          <p:cNvPr id="4" name="Содержимое 3" descr="235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357430"/>
            <a:ext cx="3143272" cy="4059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afad27cfd3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357430"/>
            <a:ext cx="3161114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FFC000"/>
                </a:solidFill>
              </a:rPr>
              <a:t>Ще</a:t>
            </a:r>
            <a:r>
              <a:rPr lang="ru-RU" sz="2400" dirty="0" smtClean="0">
                <a:solidFill>
                  <a:srgbClr val="FFC000"/>
                </a:solidFill>
              </a:rPr>
              <a:t> Вольтер писав, </a:t>
            </a:r>
            <a:r>
              <a:rPr lang="ru-RU" sz="2400" dirty="0" err="1" smtClean="0">
                <a:solidFill>
                  <a:srgbClr val="FFC000"/>
                </a:solidFill>
              </a:rPr>
              <a:t>що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всі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основні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європейські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мови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можна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вивчити</a:t>
            </a:r>
            <a:r>
              <a:rPr lang="ru-RU" sz="2400" dirty="0" smtClean="0">
                <a:solidFill>
                  <a:srgbClr val="FFC000"/>
                </a:solidFill>
              </a:rPr>
              <a:t> за </a:t>
            </a:r>
            <a:r>
              <a:rPr lang="ru-RU" sz="2400" dirty="0" err="1" smtClean="0">
                <a:solidFill>
                  <a:srgbClr val="FFC000"/>
                </a:solidFill>
              </a:rPr>
              <a:t>шість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років</a:t>
            </a:r>
            <a:r>
              <a:rPr lang="ru-RU" sz="2400" dirty="0" smtClean="0">
                <a:solidFill>
                  <a:srgbClr val="FFC000"/>
                </a:solidFill>
              </a:rPr>
              <a:t>, а свою </a:t>
            </a:r>
            <a:r>
              <a:rPr lang="ru-RU" sz="2400" dirty="0" err="1" smtClean="0">
                <a:solidFill>
                  <a:srgbClr val="FFC000"/>
                </a:solidFill>
              </a:rPr>
              <a:t>рідну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мову</a:t>
            </a:r>
            <a:r>
              <a:rPr lang="ru-RU" sz="2400" dirty="0" smtClean="0">
                <a:solidFill>
                  <a:srgbClr val="FFC000"/>
                </a:solidFill>
              </a:rPr>
              <a:t> треба </a:t>
            </a:r>
            <a:r>
              <a:rPr lang="ru-RU" sz="2400" dirty="0" err="1" smtClean="0">
                <a:solidFill>
                  <a:srgbClr val="FFC000"/>
                </a:solidFill>
              </a:rPr>
              <a:t>вивчати</a:t>
            </a:r>
            <a:r>
              <a:rPr lang="ru-RU" sz="2400" dirty="0" smtClean="0">
                <a:solidFill>
                  <a:srgbClr val="FFC000"/>
                </a:solidFill>
              </a:rPr>
              <a:t> все </a:t>
            </a:r>
            <a:r>
              <a:rPr lang="ru-RU" sz="2400" dirty="0" err="1" smtClean="0">
                <a:solidFill>
                  <a:srgbClr val="FFC000"/>
                </a:solidFill>
              </a:rPr>
              <a:t>життя</a:t>
            </a:r>
            <a:r>
              <a:rPr lang="ru-RU" sz="2400" dirty="0" smtClean="0">
                <a:solidFill>
                  <a:srgbClr val="FFC000"/>
                </a:solidFill>
              </a:rPr>
              <a:t>. Тому в 1989 </a:t>
            </a:r>
            <a:r>
              <a:rPr lang="ru-RU" sz="2400" dirty="0" err="1" smtClean="0">
                <a:solidFill>
                  <a:srgbClr val="FFC000"/>
                </a:solidFill>
              </a:rPr>
              <a:t>році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Верховна</a:t>
            </a:r>
            <a:r>
              <a:rPr lang="ru-RU" sz="2400" dirty="0" smtClean="0">
                <a:solidFill>
                  <a:srgbClr val="FFC000"/>
                </a:solidFill>
              </a:rPr>
              <a:t> Рада УРСР </a:t>
            </a:r>
            <a:r>
              <a:rPr lang="ru-RU" sz="2400" dirty="0" err="1" smtClean="0">
                <a:solidFill>
                  <a:srgbClr val="FFC000"/>
                </a:solidFill>
              </a:rPr>
              <a:t>надала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українській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мові</a:t>
            </a:r>
            <a:r>
              <a:rPr lang="ru-RU" sz="2400" dirty="0" smtClean="0">
                <a:solidFill>
                  <a:srgbClr val="FFC000"/>
                </a:solidFill>
              </a:rPr>
              <a:t> статусу </a:t>
            </a:r>
            <a:r>
              <a:rPr lang="ru-RU" sz="2400" dirty="0" err="1" smtClean="0">
                <a:solidFill>
                  <a:srgbClr val="FFC000"/>
                </a:solidFill>
              </a:rPr>
              <a:t>державної</a:t>
            </a:r>
            <a:r>
              <a:rPr lang="ru-RU" sz="2400" dirty="0" smtClean="0">
                <a:solidFill>
                  <a:srgbClr val="FFC000"/>
                </a:solidFill>
              </a:rPr>
              <a:t>.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20B7C85A-26F8-49E6-9DBB-3EC0462D5821_mw1024_n_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43116"/>
            <a:ext cx="3921482" cy="4507795"/>
          </a:xfrm>
        </p:spPr>
      </p:pic>
      <p:pic>
        <p:nvPicPr>
          <p:cNvPr id="5" name="Рисунок 4" descr="231426_201211232254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23" y="1928802"/>
            <a:ext cx="3905277" cy="2928958"/>
          </a:xfrm>
          <a:prstGeom prst="rect">
            <a:avLst/>
          </a:prstGeom>
        </p:spPr>
      </p:pic>
      <p:pic>
        <p:nvPicPr>
          <p:cNvPr id="6" name="Рисунок 5" descr="aa8fee7cf0b75f10d6c98b08c9bdb61c952715d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4369570"/>
            <a:ext cx="2714644" cy="248843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У день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писемності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стартує</a:t>
            </a:r>
            <a:r>
              <a:rPr lang="ru-RU" sz="2400" dirty="0" smtClean="0"/>
              <a:t> </a:t>
            </a:r>
            <a:r>
              <a:rPr lang="de-DE" sz="2400" dirty="0" smtClean="0"/>
              <a:t>XIV</a:t>
            </a:r>
            <a:r>
              <a:rPr lang="de-DE" sz="2400" dirty="0" smtClean="0"/>
              <a:t> </a:t>
            </a:r>
            <a:r>
              <a:rPr lang="ru-RU" sz="2400" dirty="0" err="1" smtClean="0"/>
              <a:t>Міжнародний</a:t>
            </a:r>
            <a:r>
              <a:rPr lang="ru-RU" sz="2400" dirty="0" smtClean="0"/>
              <a:t> конкурс </a:t>
            </a:r>
            <a:r>
              <a:rPr lang="ru-RU" sz="2400" dirty="0" err="1" smtClean="0"/>
              <a:t>знавців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 </a:t>
            </a:r>
            <a:r>
              <a:rPr lang="ru-RU" sz="2400" dirty="0" err="1" smtClean="0"/>
              <a:t>імені</a:t>
            </a:r>
            <a:r>
              <a:rPr lang="ru-RU" sz="2400" dirty="0" smtClean="0"/>
              <a:t> Петра </a:t>
            </a:r>
            <a:r>
              <a:rPr lang="ru-RU" sz="2400" dirty="0" err="1" smtClean="0"/>
              <a:t>Яцика</a:t>
            </a:r>
            <a:r>
              <a:rPr lang="ru-RU" sz="2400" dirty="0" smtClean="0"/>
              <a:t>. Цей </a:t>
            </a:r>
            <a:r>
              <a:rPr lang="ru-RU" sz="2400" dirty="0" err="1" smtClean="0"/>
              <a:t>унікальний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мовний</a:t>
            </a:r>
            <a:r>
              <a:rPr lang="ru-RU" sz="2400" dirty="0" smtClean="0"/>
              <a:t> марафон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зініційований</a:t>
            </a:r>
            <a:r>
              <a:rPr lang="ru-RU" sz="2400" dirty="0" smtClean="0"/>
              <a:t> великим </a:t>
            </a:r>
            <a:r>
              <a:rPr lang="ru-RU" sz="2400" dirty="0" err="1" smtClean="0"/>
              <a:t>українським</a:t>
            </a:r>
            <a:r>
              <a:rPr lang="ru-RU" sz="2400" dirty="0" smtClean="0"/>
              <a:t> меценатом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громадським</a:t>
            </a:r>
            <a:r>
              <a:rPr lang="ru-RU" sz="2400" dirty="0" smtClean="0"/>
              <a:t> </a:t>
            </a:r>
            <a:r>
              <a:rPr lang="ru-RU" sz="2400" dirty="0" err="1" smtClean="0"/>
              <a:t>діячем</a:t>
            </a:r>
            <a:r>
              <a:rPr lang="ru-RU" sz="2400" dirty="0" smtClean="0"/>
              <a:t> Петром </a:t>
            </a:r>
            <a:r>
              <a:rPr lang="ru-RU" sz="2400" dirty="0" err="1" smtClean="0"/>
              <a:t>Яциком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усе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прожив у </a:t>
            </a:r>
            <a:r>
              <a:rPr lang="ru-RU" sz="2400" dirty="0" err="1" smtClean="0"/>
              <a:t>Канаді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завжди</a:t>
            </a:r>
            <a:r>
              <a:rPr lang="ru-RU" sz="2400" dirty="0" smtClean="0"/>
              <a:t> </a:t>
            </a:r>
            <a:r>
              <a:rPr lang="ru-RU" sz="2400" dirty="0" err="1" smtClean="0"/>
              <a:t>пам’ятав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рідну</a:t>
            </a:r>
            <a:r>
              <a:rPr lang="ru-RU" sz="2400" dirty="0" smtClean="0"/>
              <a:t> землю.</a:t>
            </a:r>
            <a:endParaRPr lang="ru-RU" sz="2400" dirty="0"/>
          </a:p>
        </p:txBody>
      </p:sp>
      <p:pic>
        <p:nvPicPr>
          <p:cNvPr id="4" name="Содержимое 3" descr="122077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2500306"/>
            <a:ext cx="3786214" cy="4357694"/>
          </a:xfrm>
        </p:spPr>
      </p:pic>
      <p:pic>
        <p:nvPicPr>
          <p:cNvPr id="5" name="Рисунок 4" descr="konkurs_imeni_petra_yatsika_prestizhnoe_sorevnova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000372"/>
            <a:ext cx="2428892" cy="3325376"/>
          </a:xfrm>
          <a:prstGeom prst="rect">
            <a:avLst/>
          </a:prstGeom>
        </p:spPr>
      </p:pic>
      <p:pic>
        <p:nvPicPr>
          <p:cNvPr id="6" name="Рисунок 5" descr="embl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714752"/>
            <a:ext cx="2214546" cy="242887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571528"/>
            <a:ext cx="8229600" cy="4083056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здобуття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незалежності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часто </a:t>
            </a:r>
            <a:r>
              <a:rPr lang="ru-RU" sz="2400" dirty="0" err="1" smtClean="0"/>
              <a:t>приїздив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. </a:t>
            </a:r>
            <a:r>
              <a:rPr lang="ru-RU" sz="2400" dirty="0" err="1" smtClean="0"/>
              <a:t>Мовна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ситуація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непокоїла</a:t>
            </a:r>
            <a:r>
              <a:rPr lang="ru-RU" sz="2400" dirty="0" smtClean="0"/>
              <a:t> Петра </a:t>
            </a:r>
            <a:r>
              <a:rPr lang="ru-RU" sz="2400" dirty="0" err="1" smtClean="0"/>
              <a:t>Яцика</a:t>
            </a:r>
            <a:r>
              <a:rPr lang="ru-RU" sz="2400" dirty="0" smtClean="0"/>
              <a:t>, </a:t>
            </a:r>
            <a:r>
              <a:rPr lang="ru-RU" sz="2400" dirty="0" err="1" smtClean="0"/>
              <a:t>бо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переконаний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мова</a:t>
            </a:r>
            <a:r>
              <a:rPr lang="ru-RU" sz="2400" dirty="0" smtClean="0"/>
              <a:t> —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держава,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 — </a:t>
            </a:r>
            <a:r>
              <a:rPr lang="ru-RU" sz="2400" dirty="0" err="1" smtClean="0"/>
              <a:t>немає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. Так </a:t>
            </a:r>
            <a:r>
              <a:rPr lang="ru-RU" sz="2400" dirty="0" err="1" smtClean="0"/>
              <a:t>народилася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ідея</a:t>
            </a:r>
            <a:r>
              <a:rPr lang="ru-RU" sz="2400" dirty="0" smtClean="0"/>
              <a:t> конкурсу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ж </a:t>
            </a:r>
            <a:r>
              <a:rPr lang="ru-RU" sz="2400" dirty="0" err="1" smtClean="0"/>
              <a:t>молоді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Содержимое 3" descr="d0bf-d18fd186d0b8d0b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2571743"/>
            <a:ext cx="2857520" cy="42862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UKR_chyta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3214678" cy="3138492"/>
          </a:xfrm>
          <a:prstGeom prst="rect">
            <a:avLst/>
          </a:prstGeom>
        </p:spPr>
      </p:pic>
      <p:pic>
        <p:nvPicPr>
          <p:cNvPr id="6" name="Рисунок 5" descr="x_de98f7c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000372"/>
            <a:ext cx="2857488" cy="307658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2940048"/>
          </a:xfrm>
        </p:spPr>
        <p:txBody>
          <a:bodyPr>
            <a:normAutofit/>
          </a:bodyPr>
          <a:lstStyle/>
          <a:p>
            <a:pPr algn="l"/>
            <a:r>
              <a:rPr lang="ru-RU" sz="2800" dirty="0" err="1" smtClean="0"/>
              <a:t>Рік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року конкурс </a:t>
            </a:r>
            <a:r>
              <a:rPr lang="ru-RU" sz="2800" dirty="0" err="1" smtClean="0"/>
              <a:t>набуває</a:t>
            </a:r>
            <a:r>
              <a:rPr lang="ru-RU" sz="2800" dirty="0" smtClean="0"/>
              <a:t> </a:t>
            </a:r>
            <a:r>
              <a:rPr lang="ru-RU" sz="2800" dirty="0" err="1" smtClean="0"/>
              <a:t>популярності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бо</a:t>
            </a:r>
            <a:r>
              <a:rPr lang="ru-RU" sz="2800" dirty="0" smtClean="0"/>
              <a:t> </a:t>
            </a:r>
            <a:r>
              <a:rPr lang="ru-RU" sz="2800" i="1" u="sng" dirty="0" err="1" smtClean="0">
                <a:solidFill>
                  <a:srgbClr val="FF0000"/>
                </a:solidFill>
              </a:rPr>
              <a:t>головна</a:t>
            </a:r>
            <a:r>
              <a:rPr lang="ru-RU" sz="2800" i="1" u="sng" dirty="0" smtClean="0">
                <a:solidFill>
                  <a:srgbClr val="FF0000"/>
                </a:solidFill>
              </a:rPr>
              <a:t> мета </a:t>
            </a:r>
            <a:r>
              <a:rPr lang="ru-RU" sz="2800" i="1" u="sng" dirty="0" err="1" smtClean="0">
                <a:solidFill>
                  <a:srgbClr val="FF0000"/>
                </a:solidFill>
              </a:rPr>
              <a:t>цього</a:t>
            </a:r>
            <a:r>
              <a:rPr lang="ru-RU" sz="2800" i="1" u="sng" dirty="0" smtClean="0">
                <a:solidFill>
                  <a:srgbClr val="FF0000"/>
                </a:solidFill>
              </a:rPr>
              <a:t> </a:t>
            </a:r>
            <a:r>
              <a:rPr lang="ru-RU" sz="2800" i="1" u="sng" dirty="0" err="1" smtClean="0">
                <a:solidFill>
                  <a:srgbClr val="FF0000"/>
                </a:solidFill>
              </a:rPr>
              <a:t>мовного</a:t>
            </a:r>
            <a:r>
              <a:rPr lang="ru-RU" sz="2800" i="1" u="sng" dirty="0" smtClean="0">
                <a:solidFill>
                  <a:srgbClr val="FF0000"/>
                </a:solidFill>
              </a:rPr>
              <a:t> </a:t>
            </a:r>
            <a:r>
              <a:rPr lang="ru-RU" sz="2800" i="1" u="sng" dirty="0" err="1" smtClean="0">
                <a:solidFill>
                  <a:srgbClr val="FF0000"/>
                </a:solidFill>
              </a:rPr>
              <a:t>змагання</a:t>
            </a:r>
            <a:r>
              <a:rPr lang="ru-RU" sz="2800" dirty="0" smtClean="0"/>
              <a:t> — </a:t>
            </a:r>
            <a:r>
              <a:rPr lang="ru-RU" sz="2800" dirty="0" err="1" smtClean="0"/>
              <a:t>утверджувати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державний</a:t>
            </a:r>
            <a:r>
              <a:rPr lang="ru-RU" sz="2800" dirty="0" smtClean="0"/>
              <a:t> статус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мови</a:t>
            </a:r>
            <a:r>
              <a:rPr lang="ru-RU" sz="2800" dirty="0" smtClean="0"/>
              <a:t>, </a:t>
            </a:r>
            <a:r>
              <a:rPr lang="ru-RU" sz="2800" dirty="0" err="1" smtClean="0"/>
              <a:t>підносити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престиж.</a:t>
            </a:r>
            <a:endParaRPr lang="ru-RU" sz="2800" dirty="0"/>
          </a:p>
        </p:txBody>
      </p:sp>
      <p:pic>
        <p:nvPicPr>
          <p:cNvPr id="4" name="Содержимое 3" descr="9-z-280-zdobuly-peremog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285992"/>
            <a:ext cx="5891032" cy="4197361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edia-33188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285992"/>
            <a:ext cx="5915025" cy="411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654296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Нетлінним</a:t>
            </a:r>
            <a:r>
              <a:rPr lang="ru-RU" sz="2000" dirty="0" smtClean="0"/>
              <a:t> скарбом </a:t>
            </a:r>
            <a:r>
              <a:rPr lang="ru-RU" sz="2000" dirty="0" err="1" smtClean="0"/>
              <a:t>століть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мову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літературу</a:t>
            </a:r>
            <a:r>
              <a:rPr lang="ru-RU" sz="2000" dirty="0" smtClean="0"/>
              <a:t> — </a:t>
            </a:r>
            <a:r>
              <a:rPr lang="ru-RU" sz="2000" dirty="0" err="1" smtClean="0"/>
              <a:t>скарбом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покоління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покоління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об’єднує</a:t>
            </a:r>
            <a:r>
              <a:rPr lang="ru-RU" sz="2000" dirty="0" smtClean="0"/>
              <a:t> </a:t>
            </a:r>
            <a:r>
              <a:rPr lang="ru-RU" sz="2000" dirty="0" err="1" smtClean="0"/>
              <a:t>минуле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прийдешнє</a:t>
            </a:r>
            <a:r>
              <a:rPr lang="ru-RU" sz="2000" dirty="0" smtClean="0"/>
              <a:t>.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 — </a:t>
            </a:r>
            <a:r>
              <a:rPr lang="ru-RU" sz="2000" dirty="0" err="1" smtClean="0"/>
              <a:t>живий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</a:t>
            </a:r>
            <a:r>
              <a:rPr lang="ru-RU" sz="2000" dirty="0" smtClean="0"/>
              <a:t>, вона </a:t>
            </a:r>
            <a:r>
              <a:rPr lang="ru-RU" sz="2000" dirty="0" err="1" smtClean="0"/>
              <a:t>розвивається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своїми</a:t>
            </a:r>
            <a:r>
              <a:rPr lang="ru-RU" sz="2000" dirty="0" smtClean="0"/>
              <a:t> законами, а тому треба у </a:t>
            </a:r>
            <a:r>
              <a:rPr lang="ru-RU" sz="2000" dirty="0" err="1" smtClean="0"/>
              <a:t>чистоті</a:t>
            </a:r>
            <a:r>
              <a:rPr lang="ru-RU" sz="2000" dirty="0" smtClean="0"/>
              <a:t> </a:t>
            </a:r>
            <a:r>
              <a:rPr lang="ru-RU" sz="2000" dirty="0" err="1" smtClean="0"/>
              <a:t>берегти</a:t>
            </a:r>
            <a:r>
              <a:rPr lang="ru-RU" sz="2000" dirty="0" smtClean="0"/>
              <a:t>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 smtClean="0"/>
              <a:t>нетлінний</a:t>
            </a:r>
            <a:r>
              <a:rPr lang="ru-RU" sz="2000" dirty="0" smtClean="0"/>
              <a:t> скарб, </a:t>
            </a:r>
            <a:r>
              <a:rPr lang="ru-RU" sz="2000" dirty="0" err="1" smtClean="0"/>
              <a:t>прислухаючись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порад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поета</a:t>
            </a:r>
            <a:r>
              <a:rPr lang="ru-RU" sz="2000" dirty="0" smtClean="0"/>
              <a:t> Максима </a:t>
            </a:r>
            <a:r>
              <a:rPr lang="ru-RU" sz="2000" dirty="0" err="1" smtClean="0"/>
              <a:t>Рильського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414340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Як </a:t>
            </a: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парость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виноградної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лози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,</a:t>
            </a:r>
            <a:b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Плекайте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мову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b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Пильно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й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ненастанно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Політь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бур’ян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b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Чистіша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від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сльози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Вона хай буде.</a:t>
            </a:r>
            <a:b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Вірно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слухняно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Нехай вона </a:t>
            </a: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щоразу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 служить вам,</a:t>
            </a:r>
            <a:b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Хоч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живе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своїм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 живим </a:t>
            </a:r>
            <a:r>
              <a:rPr lang="ru-RU" sz="5100" b="1" dirty="0" err="1" smtClean="0">
                <a:solidFill>
                  <a:srgbClr val="002060"/>
                </a:solidFill>
                <a:latin typeface="Monotype Corsiva" pitchFamily="66" charset="0"/>
              </a:rPr>
              <a:t>життям</a:t>
            </a:r>
            <a:r>
              <a:rPr lang="ru-RU" sz="51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002060"/>
                </a:solidFill>
              </a:rPr>
              <a:t>Презента</a:t>
            </a:r>
            <a:r>
              <a:rPr lang="uk-UA" sz="6600" dirty="0" err="1" smtClean="0">
                <a:solidFill>
                  <a:srgbClr val="002060"/>
                </a:solidFill>
              </a:rPr>
              <a:t>цію</a:t>
            </a:r>
            <a:r>
              <a:rPr lang="uk-UA" sz="6600" dirty="0" smtClean="0">
                <a:solidFill>
                  <a:srgbClr val="002060"/>
                </a:solidFill>
              </a:rPr>
              <a:t> підготувала учениця 9 класу </a:t>
            </a:r>
          </a:p>
          <a:p>
            <a:pPr algn="ctr">
              <a:buNone/>
            </a:pPr>
            <a:r>
              <a:rPr lang="uk-UA" sz="6600" dirty="0" smtClean="0">
                <a:solidFill>
                  <a:srgbClr val="002060"/>
                </a:solidFill>
              </a:rPr>
              <a:t>Нікуліна Єлизавета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90f1f797eb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789710"/>
            <a:ext cx="8572560" cy="206829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726f64f6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1" y="1214422"/>
            <a:ext cx="8501122" cy="2963084"/>
          </a:xfrm>
        </p:spPr>
      </p:pic>
      <p:pic>
        <p:nvPicPr>
          <p:cNvPr id="5" name="Рисунок 4" descr="118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786322"/>
            <a:ext cx="7715304" cy="1804993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71438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Мова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-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духовний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скарб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нації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Це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не просто </a:t>
            </a:r>
            <a:b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засіб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людського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спілкування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це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те,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що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живе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в наших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серцях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Змалечку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виховуючи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собі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справжню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людину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,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кожен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із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нас повинен в першу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чергу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створити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своїй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душі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світлицю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, у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якій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зберігається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Monotype Corsiva" pitchFamily="66" charset="0"/>
              </a:rPr>
              <a:t>найцінніший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скарб - МОВА.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4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l"/>
            <a:r>
              <a:rPr lang="uk-UA" sz="4400" dirty="0" smtClean="0">
                <a:solidFill>
                  <a:srgbClr val="00B0F0"/>
                </a:solidFill>
              </a:rPr>
              <a:t>Епіграф:</a:t>
            </a:r>
            <a:endParaRPr lang="ru-RU" sz="44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Documents and Settings\Ольга\Мои документы\картинки\ptah9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428736"/>
            <a:ext cx="5072098" cy="514353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28" y="3643314"/>
            <a:ext cx="4095772" cy="301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28564" y="1142984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Любіть Україну у сні й наяву,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Вишневу свою Україну.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Красу її вічно живу і нову,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мову її солов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їну.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В.Сосюра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3"/>
            <a:ext cx="4286279" cy="535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99392">
            <a:off x="2030293" y="166756"/>
            <a:ext cx="7195512" cy="2945237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solidFill>
                  <a:srgbClr val="00B0F0"/>
                </a:solidFill>
              </a:rPr>
              <a:t>Україна – це земля, де ми народилися і живемо, де живуть наші батьки, де жили наші предки</a:t>
            </a:r>
            <a:r>
              <a:rPr lang="ru-RU" sz="3200" i="1" dirty="0" smtClean="0">
                <a:solidFill>
                  <a:srgbClr val="00B0F0"/>
                </a:solidFill>
              </a:rPr>
              <a:t/>
            </a:r>
            <a:br>
              <a:rPr lang="ru-RU" sz="3200" i="1" dirty="0" smtClean="0">
                <a:solidFill>
                  <a:srgbClr val="00B0F0"/>
                </a:solidFill>
              </a:rPr>
            </a:br>
            <a:endParaRPr lang="ru-RU" sz="3200" i="1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71438"/>
          </a:xfrm>
        </p:spPr>
        <p:txBody>
          <a:bodyPr>
            <a:normAutofit fontScale="25000" lnSpcReduction="20000"/>
          </a:bodyPr>
          <a:lstStyle/>
          <a:p>
            <a:pPr lvl="8"/>
            <a:endParaRPr lang="ru-RU" sz="30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6438">
            <a:off x="5286380" y="3000372"/>
            <a:ext cx="3571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2">
                    <a:lumMod val="75000"/>
                  </a:schemeClr>
                </a:solidFill>
              </a:rPr>
              <a:t>Україна - це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>
              <a:buNone/>
            </a:pPr>
            <a:r>
              <a:rPr lang="uk-UA" sz="4000" b="1" dirty="0" smtClean="0">
                <a:solidFill>
                  <a:srgbClr val="FFFF00"/>
                </a:solidFill>
              </a:rPr>
              <a:t>   - неозорі степи та лани;</a:t>
            </a:r>
          </a:p>
          <a:p>
            <a:r>
              <a:rPr lang="uk-UA" sz="4000" b="1" dirty="0" smtClean="0">
                <a:solidFill>
                  <a:srgbClr val="FFFF00"/>
                </a:solidFill>
              </a:rPr>
              <a:t>- її талановитий народ;</a:t>
            </a:r>
          </a:p>
          <a:p>
            <a:r>
              <a:rPr lang="uk-UA" sz="4000" b="1" dirty="0" smtClean="0">
                <a:solidFill>
                  <a:srgbClr val="FFFF00"/>
                </a:solidFill>
              </a:rPr>
              <a:t>- звичаї і традиції наших предків;</a:t>
            </a:r>
          </a:p>
          <a:p>
            <a:r>
              <a:rPr lang="uk-UA" sz="4000" b="1" dirty="0" smtClean="0">
                <a:solidFill>
                  <a:srgbClr val="FFFF00"/>
                </a:solidFill>
              </a:rPr>
              <a:t>- рідна мова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428736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572008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04"/>
            <a:ext cx="1714512" cy="192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57242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9 листопада — День </a:t>
            </a:r>
            <a:r>
              <a:rPr lang="ru-RU" b="1" dirty="0" err="1" smtClean="0">
                <a:solidFill>
                  <a:srgbClr val="7030A0"/>
                </a:solidFill>
              </a:rPr>
              <a:t>української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писемності</a:t>
            </a:r>
            <a:r>
              <a:rPr lang="ru-RU" b="1" dirty="0" smtClean="0">
                <a:solidFill>
                  <a:srgbClr val="7030A0"/>
                </a:solidFill>
              </a:rPr>
              <a:t> та </a:t>
            </a:r>
            <a:r>
              <a:rPr lang="ru-RU" b="1" dirty="0" err="1" smtClean="0">
                <a:solidFill>
                  <a:srgbClr val="7030A0"/>
                </a:solidFill>
              </a:rPr>
              <a:t>мови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свято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в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9 листопада 1997 року. </a:t>
            </a:r>
            <a:r>
              <a:rPr lang="ru-RU" dirty="0" err="1" smtClean="0"/>
              <a:t>Цього</a:t>
            </a:r>
            <a:r>
              <a:rPr lang="ru-RU" dirty="0" smtClean="0"/>
              <a:t> ж дня православна </a:t>
            </a:r>
            <a:r>
              <a:rPr lang="ru-RU" dirty="0" err="1" smtClean="0"/>
              <a:t>церква</a:t>
            </a:r>
            <a:r>
              <a:rPr lang="ru-RU" dirty="0" smtClean="0"/>
              <a:t> </a:t>
            </a:r>
            <a:r>
              <a:rPr lang="ru-RU" dirty="0" err="1" smtClean="0"/>
              <a:t>вшановує</a:t>
            </a:r>
            <a:r>
              <a:rPr lang="ru-RU" dirty="0" smtClean="0"/>
              <a:t> </a:t>
            </a:r>
            <a:r>
              <a:rPr lang="ru-RU" dirty="0" err="1" smtClean="0"/>
              <a:t>пам’ять</a:t>
            </a:r>
            <a:r>
              <a:rPr lang="ru-RU" dirty="0" smtClean="0"/>
              <a:t> святого преподобного </a:t>
            </a:r>
            <a:r>
              <a:rPr lang="ru-RU" dirty="0" err="1" smtClean="0"/>
              <a:t>Нестора-літописця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Нестор-летописе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643314"/>
            <a:ext cx="2928943" cy="321468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28" y="274638"/>
            <a:ext cx="1142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err="1" smtClean="0"/>
              <a:t>Преподобний</a:t>
            </a:r>
            <a:r>
              <a:rPr lang="ru-RU" dirty="0" smtClean="0"/>
              <a:t> </a:t>
            </a:r>
            <a:r>
              <a:rPr lang="ru-RU" dirty="0" err="1" smtClean="0"/>
              <a:t>Нестор-літописець</a:t>
            </a:r>
            <a:r>
              <a:rPr lang="ru-RU" dirty="0" smtClean="0"/>
              <a:t> — </a:t>
            </a:r>
            <a:r>
              <a:rPr lang="ru-RU" dirty="0" err="1" smtClean="0"/>
              <a:t>киянин</a:t>
            </a:r>
            <a:r>
              <a:rPr lang="ru-RU" dirty="0" smtClean="0"/>
              <a:t>, у </a:t>
            </a:r>
            <a:r>
              <a:rPr lang="ru-RU" dirty="0" err="1" smtClean="0"/>
              <a:t>сімнадцять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прийшов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Києво-Печерську</a:t>
            </a:r>
            <a:r>
              <a:rPr lang="ru-RU" dirty="0" smtClean="0"/>
              <a:t> лавру послушником.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сам </a:t>
            </a:r>
            <a:r>
              <a:rPr lang="ru-RU" dirty="0" err="1" smtClean="0"/>
              <a:t>засновник</a:t>
            </a:r>
            <a:r>
              <a:rPr lang="ru-RU" dirty="0" smtClean="0"/>
              <a:t> </a:t>
            </a:r>
            <a:r>
              <a:rPr lang="ru-RU" dirty="0" err="1" smtClean="0"/>
              <a:t>монастиря</a:t>
            </a:r>
            <a:r>
              <a:rPr lang="ru-RU" dirty="0" smtClean="0"/>
              <a:t> </a:t>
            </a:r>
            <a:r>
              <a:rPr lang="ru-RU" dirty="0" err="1" smtClean="0"/>
              <a:t>преподобний</a:t>
            </a:r>
            <a:r>
              <a:rPr lang="ru-RU" dirty="0" smtClean="0"/>
              <a:t> </a:t>
            </a:r>
            <a:r>
              <a:rPr lang="ru-RU" dirty="0" err="1" smtClean="0"/>
              <a:t>Феодосій</a:t>
            </a:r>
            <a:r>
              <a:rPr lang="ru-RU" dirty="0" smtClean="0"/>
              <a:t>. Молитвою та послухом </a:t>
            </a:r>
            <a:r>
              <a:rPr lang="ru-RU" dirty="0" err="1" smtClean="0"/>
              <a:t>юний</a:t>
            </a:r>
            <a:r>
              <a:rPr lang="ru-RU" dirty="0" smtClean="0"/>
              <a:t> подвижник </a:t>
            </a:r>
            <a:r>
              <a:rPr lang="ru-RU" dirty="0" err="1" smtClean="0"/>
              <a:t>невдовзі</a:t>
            </a:r>
            <a:r>
              <a:rPr lang="ru-RU" dirty="0" smtClean="0"/>
              <a:t> </a:t>
            </a:r>
            <a:r>
              <a:rPr lang="ru-RU" dirty="0" err="1" smtClean="0"/>
              <a:t>перевершив</a:t>
            </a:r>
            <a:r>
              <a:rPr lang="ru-RU" dirty="0" smtClean="0"/>
              <a:t> </a:t>
            </a:r>
            <a:r>
              <a:rPr lang="ru-RU" dirty="0" err="1" smtClean="0"/>
              <a:t>найвидатніших</a:t>
            </a:r>
            <a:r>
              <a:rPr lang="ru-RU" dirty="0" smtClean="0"/>
              <a:t> </a:t>
            </a:r>
            <a:r>
              <a:rPr lang="ru-RU" dirty="0" err="1" smtClean="0"/>
              <a:t>старців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постригу в </a:t>
            </a:r>
            <a:r>
              <a:rPr lang="ru-RU" dirty="0" err="1" smtClean="0"/>
              <a:t>ченці</a:t>
            </a:r>
            <a:r>
              <a:rPr lang="ru-RU" dirty="0" smtClean="0"/>
              <a:t> Нестор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удостоєний</a:t>
            </a:r>
            <a:r>
              <a:rPr lang="ru-RU" dirty="0" smtClean="0"/>
              <a:t> сану </a:t>
            </a:r>
            <a:r>
              <a:rPr lang="ru-RU" dirty="0" err="1" smtClean="0"/>
              <a:t>ієродиякона</a:t>
            </a:r>
            <a:r>
              <a:rPr lang="ru-RU" dirty="0" smtClean="0"/>
              <a:t>. </a:t>
            </a:r>
            <a:r>
              <a:rPr lang="ru-RU" dirty="0" err="1" smtClean="0"/>
              <a:t>Книжкова</a:t>
            </a:r>
            <a:r>
              <a:rPr lang="ru-RU" dirty="0" smtClean="0"/>
              <a:t> справа стала </a:t>
            </a:r>
            <a:r>
              <a:rPr lang="ru-RU" dirty="0" err="1" smtClean="0"/>
              <a:t>змістом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0a2fcf48fed0fbf16116d9c37a3e6a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286388"/>
            <a:ext cx="8001056" cy="135732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000" dirty="0" err="1" smtClean="0"/>
              <a:t>Найвизначнішою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працею</a:t>
            </a:r>
            <a:r>
              <a:rPr lang="ru-RU" sz="2000" dirty="0" smtClean="0"/>
              <a:t> </a:t>
            </a:r>
            <a:r>
              <a:rPr lang="ru-RU" sz="2000" dirty="0" err="1" smtClean="0"/>
              <a:t>Нестора-літописця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«</a:t>
            </a:r>
            <a:r>
              <a:rPr lang="ru-RU" sz="2000" dirty="0" err="1" smtClean="0">
                <a:solidFill>
                  <a:srgbClr val="FF0000"/>
                </a:solidFill>
              </a:rPr>
              <a:t>Повість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временних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літ</a:t>
            </a:r>
            <a:r>
              <a:rPr lang="ru-RU" sz="2000" dirty="0" smtClean="0">
                <a:solidFill>
                  <a:srgbClr val="FF0000"/>
                </a:solidFill>
              </a:rPr>
              <a:t>»</a:t>
            </a:r>
            <a:r>
              <a:rPr lang="ru-RU" sz="2000" dirty="0" smtClean="0"/>
              <a:t> — </a:t>
            </a:r>
            <a:r>
              <a:rPr lang="ru-RU" sz="2000" dirty="0" err="1" smtClean="0"/>
              <a:t>літописне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зведення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складене</a:t>
            </a:r>
            <a:r>
              <a:rPr lang="ru-RU" sz="2000" dirty="0" smtClean="0"/>
              <a:t> у </a:t>
            </a:r>
            <a:r>
              <a:rPr lang="ru-RU" sz="2000" dirty="0" err="1" smtClean="0"/>
              <a:t>Києві</a:t>
            </a:r>
            <a:r>
              <a:rPr lang="ru-RU" sz="2000" dirty="0" smtClean="0"/>
              <a:t> на початку </a:t>
            </a:r>
            <a:r>
              <a:rPr lang="de-DE" sz="2000" dirty="0" smtClean="0"/>
              <a:t>XII 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перша у </a:t>
            </a:r>
            <a:r>
              <a:rPr lang="ru-RU" sz="2000" dirty="0" err="1" smtClean="0"/>
              <a:t>Київській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Русі</a:t>
            </a:r>
            <a:r>
              <a:rPr lang="ru-RU" sz="2000" dirty="0" smtClean="0"/>
              <a:t> </a:t>
            </a:r>
            <a:r>
              <a:rPr lang="ru-RU" sz="2000" dirty="0" err="1" smtClean="0"/>
              <a:t>пам’ятка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якій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 показана на широкому </a:t>
            </a:r>
            <a:r>
              <a:rPr lang="ru-RU" sz="2000" dirty="0" err="1" smtClean="0"/>
              <a:t>тлі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подій</a:t>
            </a:r>
            <a:r>
              <a:rPr lang="ru-RU" sz="2000" dirty="0" smtClean="0"/>
              <a:t>. </a:t>
            </a:r>
            <a:r>
              <a:rPr lang="ru-RU" sz="2000" dirty="0" err="1" smtClean="0"/>
              <a:t>Преподобний</a:t>
            </a:r>
            <a:r>
              <a:rPr lang="ru-RU" sz="2000" dirty="0" smtClean="0"/>
              <a:t> Нестор </a:t>
            </a:r>
            <a:r>
              <a:rPr lang="ru-RU" sz="2000" dirty="0" err="1" smtClean="0"/>
              <a:t>довів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розповідь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літописних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зведень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кінця</a:t>
            </a:r>
            <a:r>
              <a:rPr lang="ru-RU" sz="2000" dirty="0" smtClean="0"/>
              <a:t> </a:t>
            </a:r>
            <a:r>
              <a:rPr lang="de-DE" sz="2000" dirty="0" smtClean="0"/>
              <a:t>XI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 до 1113 року.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наступні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літописці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переписували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уривки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праць</a:t>
            </a:r>
            <a:r>
              <a:rPr lang="ru-RU" sz="2000" dirty="0" smtClean="0"/>
              <a:t> преподобного Нестора, </a:t>
            </a:r>
            <a:r>
              <a:rPr lang="ru-RU" sz="2000" dirty="0" err="1" smtClean="0"/>
              <a:t>наслідуючи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. Але </a:t>
            </a:r>
            <a:r>
              <a:rPr lang="ru-RU" sz="2000" dirty="0" err="1" smtClean="0"/>
              <a:t>перевершити</a:t>
            </a:r>
            <a:r>
              <a:rPr lang="ru-RU" sz="2000" dirty="0" smtClean="0"/>
              <a:t>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змогли</a:t>
            </a:r>
            <a:r>
              <a:rPr lang="ru-RU" sz="2000" dirty="0" smtClean="0"/>
              <a:t>. «</a:t>
            </a:r>
            <a:r>
              <a:rPr lang="ru-RU" sz="2000" dirty="0" err="1" smtClean="0"/>
              <a:t>Повість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временних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літ</a:t>
            </a:r>
            <a:r>
              <a:rPr lang="ru-RU" sz="2000" dirty="0" smtClean="0"/>
              <a:t>»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найвидатнішою</a:t>
            </a:r>
            <a:r>
              <a:rPr lang="ru-RU" sz="2000" dirty="0" smtClean="0"/>
              <a:t> </a:t>
            </a:r>
            <a:r>
              <a:rPr lang="ru-RU" sz="2000" dirty="0" err="1" smtClean="0"/>
              <a:t>пам’яткою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слов’янської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. Тому преподобного </a:t>
            </a:r>
            <a:r>
              <a:rPr lang="ru-RU" sz="2000" dirty="0" err="1" smtClean="0"/>
              <a:t>Нестора-літописця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по праву </a:t>
            </a:r>
            <a:r>
              <a:rPr lang="ru-RU" sz="2000" dirty="0" err="1" smtClean="0"/>
              <a:t>вважати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батьком</a:t>
            </a:r>
            <a:r>
              <a:rPr lang="ru-RU" sz="2000" dirty="0" smtClean="0"/>
              <a:t> не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вітчизняної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, а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словесності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age0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3071834" cy="3031598"/>
          </a:xfrm>
          <a:prstGeom prst="rect">
            <a:avLst/>
          </a:prstGeom>
        </p:spPr>
      </p:pic>
      <p:pic>
        <p:nvPicPr>
          <p:cNvPr id="7" name="Рисунок 6" descr="povist_vremennih_l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429000"/>
            <a:ext cx="3108330" cy="314327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Тема49</Template>
  <TotalTime>476</TotalTime>
  <Words>243</Words>
  <Application>Microsoft Office PowerPoint</Application>
  <PresentationFormat>Экран (4:3)</PresentationFormat>
  <Paragraphs>29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Тема49</vt:lpstr>
      <vt:lpstr>Слайд 1</vt:lpstr>
      <vt:lpstr>        Мова - духовний скарб нації. Це не просто  засіб людського спілкування, це те, що живе в наших серцях. Змалечку виховуючи в собі справжню людину, кожен із нас повинен в першу чергу створити в своїй душі світлицю, у якій зберігається найцінніший скарб - МОВА.</vt:lpstr>
      <vt:lpstr>Епіграф:</vt:lpstr>
      <vt:lpstr>Україна – це земля, де ми народилися і живемо, де живуть наші батьки, де жили наші предки </vt:lpstr>
      <vt:lpstr>Україна - це</vt:lpstr>
      <vt:lpstr>Слайд 6</vt:lpstr>
      <vt:lpstr>9 листопада — День української писемності та мови. </vt:lpstr>
      <vt:lpstr>Слайд 8</vt:lpstr>
      <vt:lpstr>Слайд 9</vt:lpstr>
      <vt:lpstr>Слайд 10</vt:lpstr>
      <vt:lpstr>Інтенсивне формування нової української мови дослідники відносять до другої половини ХVІІІ-ХІХ століть. Зачинателем сучасної української літературної мови вважається І. П. Котляревський, а основоположником — Т. Г. Шевченко. Разом з розвитком писемного слова український народ став великою нацією, здатною вирішувати питання будь-якої складності й ваги.</vt:lpstr>
      <vt:lpstr>Ще Вольтер писав, що всі основні європейські мови можна вивчити за шість років, а свою рідну мову треба вивчати все життя. Тому в 1989 році Верховна Рада УРСР надала українській мові статусу державної.</vt:lpstr>
      <vt:lpstr>У день української писемності та мови стартує XIV Міжнародний конкурс знавців української мови імені Петра Яцика. Цей унікальний мовний марафон був зініційований великим українським меценатом і громадським діячем Петром Яциком, який усе життя прожив у Канаді, але завжди пам’ятав про рідну землю.</vt:lpstr>
      <vt:lpstr>Після здобуття незалежності він часто приїздив до України. Мовна ситуація в Україні дуже непокоїла Петра Яцика, бо він був переконаний, що є мова — є й держава, немає мови — немає держави. Так народилася ідея конкурсу з української мови для української ж молоді. </vt:lpstr>
      <vt:lpstr>Рік від року конкурс набуває популярності, бо головна мета цього мовного змагання — утверджувати державний статус української мови, підносити її престиж.</vt:lpstr>
      <vt:lpstr>Нетлінним скарбом століть називають національну мову і літературу — скарбом, що передається від покоління до покоління, що об’єднує минуле й прийдешнє. Мова — живий організм, вона розвивається за своїми законами, а тому треба у чистоті берегти цей нетлінний скарб, прислухаючись до порад відомого нашого поета Максима Рильського: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53</cp:revision>
  <dcterms:modified xsi:type="dcterms:W3CDTF">2013-11-09T17:19:49Z</dcterms:modified>
</cp:coreProperties>
</file>