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CCFF"/>
    <a:srgbClr val="000066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7849" autoAdjust="0"/>
  </p:normalViewPr>
  <p:slideViewPr>
    <p:cSldViewPr>
      <p:cViewPr varScale="1">
        <p:scale>
          <a:sx n="71" d="100"/>
          <a:sy n="71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86D6-581A-47BF-8466-22C8C1FBDAC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574E-BFE2-4BA5-ADD4-7F750AEFC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86D6-581A-47BF-8466-22C8C1FBDAC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574E-BFE2-4BA5-ADD4-7F750AEFC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86D6-581A-47BF-8466-22C8C1FBDAC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574E-BFE2-4BA5-ADD4-7F750AEFC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86D6-581A-47BF-8466-22C8C1FBDAC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574E-BFE2-4BA5-ADD4-7F750AEFC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86D6-581A-47BF-8466-22C8C1FBDAC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574E-BFE2-4BA5-ADD4-7F750AEFC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86D6-581A-47BF-8466-22C8C1FBDAC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574E-BFE2-4BA5-ADD4-7F750AEFC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86D6-581A-47BF-8466-22C8C1FBDAC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574E-BFE2-4BA5-ADD4-7F750AEFC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86D6-581A-47BF-8466-22C8C1FBDAC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574E-BFE2-4BA5-ADD4-7F750AEFC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86D6-581A-47BF-8466-22C8C1FBDAC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574E-BFE2-4BA5-ADD4-7F750AEFC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86D6-581A-47BF-8466-22C8C1FBDAC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574E-BFE2-4BA5-ADD4-7F750AEFC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86D6-581A-47BF-8466-22C8C1FBDAC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2574E-BFE2-4BA5-ADD4-7F750AEFCA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186D6-581A-47BF-8466-22C8C1FBDACA}" type="datetimeFigureOut">
              <a:rPr lang="ru-RU" smtClean="0"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2574E-BFE2-4BA5-ADD4-7F750AEFCA0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260648"/>
            <a:ext cx="5400600" cy="141277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«</a:t>
            </a:r>
            <a:r>
              <a:rPr lang="ru-RU" sz="6600" b="1" dirty="0" err="1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Конфл</a:t>
            </a:r>
            <a:r>
              <a:rPr lang="uk-UA" sz="66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ікти</a:t>
            </a:r>
            <a:r>
              <a:rPr lang="ru-RU" sz="66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»</a:t>
            </a:r>
            <a:endParaRPr lang="ru-RU" sz="66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085184"/>
            <a:ext cx="3779912" cy="1772816"/>
          </a:xfrm>
        </p:spPr>
        <p:txBody>
          <a:bodyPr/>
          <a:lstStyle/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Виконала</a:t>
            </a:r>
          </a:p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Учениця 11 класу</a:t>
            </a:r>
          </a:p>
          <a:p>
            <a:pPr algn="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Харьковська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Оксана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6000" b="1" dirty="0" err="1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6000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конфліктних</a:t>
            </a:r>
            <a:r>
              <a:rPr lang="ru-RU" sz="6000" b="1" dirty="0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особистостей</a:t>
            </a:r>
            <a:endParaRPr lang="ru-RU" sz="6000" b="1" dirty="0" smtClean="0">
              <a:solidFill>
                <a:srgbClr val="FF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7859216" cy="38164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5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демонстративний</a:t>
            </a:r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5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игідний</a:t>
            </a:r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едант; </a:t>
            </a:r>
          </a:p>
          <a:p>
            <a:pPr>
              <a:buFont typeface="Wingdings" pitchFamily="2" charset="2"/>
              <a:buChar char="Ø"/>
            </a:pPr>
            <a:r>
              <a:rPr lang="ru-RU" sz="5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езконфліктний</a:t>
            </a:r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00A50E6-AFC5-4327-AE25-F236746F5A29}" type="datetime1">
              <a:rPr lang="ru-RU" smtClean="0"/>
              <a:pPr>
                <a:defRPr/>
              </a:pPr>
              <a:t>10.03.2014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протікання</a:t>
            </a:r>
            <a:r>
              <a:rPr lang="ru-RU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конфліктів</a:t>
            </a:r>
            <a:endParaRPr lang="ru-RU" b="1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03350" y="2463800"/>
            <a:ext cx="2663825" cy="914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Конфронтація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2700338" y="17018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630863" y="2463800"/>
            <a:ext cx="2743200" cy="914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уперництво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107113" y="1628775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563938" y="3903663"/>
            <a:ext cx="2447925" cy="914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Конкуренція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787900" y="1814513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044575" y="3903663"/>
            <a:ext cx="2447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Пасивне</a:t>
            </a:r>
            <a:r>
              <a:rPr lang="ru-RU" dirty="0" smtClean="0"/>
              <a:t> </a:t>
            </a:r>
            <a:r>
              <a:rPr lang="ru-RU" dirty="0" err="1" smtClean="0"/>
              <a:t>протистояння</a:t>
            </a:r>
            <a:r>
              <a:rPr lang="ru-RU" dirty="0" smtClean="0"/>
              <a:t>, </a:t>
            </a:r>
            <a:r>
              <a:rPr lang="ru-RU" dirty="0" err="1" smtClean="0"/>
              <a:t>прихований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на </a:t>
            </a:r>
            <a:r>
              <a:rPr lang="ru-RU" dirty="0" err="1" smtClean="0"/>
              <a:t>опонента</a:t>
            </a:r>
            <a:endParaRPr lang="ru-RU" dirty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115050" y="3903663"/>
            <a:ext cx="248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Відкрите</a:t>
            </a:r>
            <a:r>
              <a:rPr lang="ru-RU" dirty="0" smtClean="0"/>
              <a:t> </a:t>
            </a:r>
            <a:r>
              <a:rPr lang="ru-RU" dirty="0" err="1"/>
              <a:t>протистояння</a:t>
            </a:r>
            <a:r>
              <a:rPr lang="ru-RU" dirty="0"/>
              <a:t> 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сили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522663" y="5384800"/>
            <a:ext cx="248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Боротьба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«по правилам»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2268538" y="34718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4787900" y="49117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7380288" y="347186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/>
      <p:bldP spid="5130" grpId="0"/>
      <p:bldP spid="5131" grpId="0"/>
      <p:bldP spid="5132" grpId="0" animBg="1"/>
      <p:bldP spid="5133" grpId="0" animBg="1"/>
      <p:bldP spid="51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J0079114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1357313"/>
            <a:ext cx="1714500" cy="3887787"/>
          </a:xfrm>
          <a:noFill/>
        </p:spPr>
      </p:pic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3095625" y="2205038"/>
            <a:ext cx="2844800" cy="2663825"/>
          </a:xfrm>
          <a:prstGeom prst="ellipse">
            <a:avLst/>
          </a:prstGeom>
          <a:gradFill rotWithShape="1">
            <a:gsLst>
              <a:gs pos="0">
                <a:srgbClr val="F1F5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ru-RU" sz="2800" dirty="0" err="1" smtClean="0"/>
              <a:t>Стратегія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поведінки</a:t>
            </a:r>
            <a:r>
              <a:rPr lang="ru-RU" sz="2800" dirty="0" smtClean="0"/>
              <a:t> </a:t>
            </a:r>
            <a:r>
              <a:rPr lang="ru-RU" sz="2800" dirty="0" err="1" smtClean="0"/>
              <a:t>суб</a:t>
            </a:r>
            <a:r>
              <a:rPr lang="en-US" sz="2800" dirty="0" smtClean="0"/>
              <a:t>’</a:t>
            </a:r>
            <a:r>
              <a:rPr lang="uk-UA" sz="2800" dirty="0" err="1" smtClean="0"/>
              <a:t>єктів</a:t>
            </a:r>
            <a:r>
              <a:rPr lang="uk-UA" sz="2800" dirty="0" smtClean="0"/>
              <a:t> конфлікту</a:t>
            </a:r>
            <a:endParaRPr lang="ru-RU" sz="2800" dirty="0" smtClean="0"/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2571750" y="428625"/>
            <a:ext cx="2773363" cy="1511300"/>
          </a:xfrm>
          <a:prstGeom prst="wedgeRectCallout">
            <a:avLst>
              <a:gd name="adj1" fmla="val -10620"/>
              <a:gd name="adj2" fmla="val 94537"/>
            </a:avLst>
          </a:prstGeom>
          <a:gradFill rotWithShape="1">
            <a:gsLst>
              <a:gs pos="0">
                <a:srgbClr val="66FF66"/>
              </a:gs>
              <a:gs pos="100000">
                <a:srgbClr val="66FF66">
                  <a:gamma/>
                  <a:tint val="9412"/>
                  <a:invGamma/>
                </a:srgb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r>
              <a:rPr lang="ru-RU" sz="2800" dirty="0" err="1" smtClean="0"/>
              <a:t>Суперництво</a:t>
            </a:r>
            <a:endParaRPr lang="ru-RU" sz="2800" dirty="0"/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6192838" y="1844675"/>
            <a:ext cx="2773362" cy="1908175"/>
          </a:xfrm>
          <a:prstGeom prst="wedgeRectCallout">
            <a:avLst>
              <a:gd name="adj1" fmla="val -66713"/>
              <a:gd name="adj2" fmla="val 31449"/>
            </a:avLst>
          </a:prstGeom>
          <a:gradFill rotWithShape="1">
            <a:gsLst>
              <a:gs pos="0">
                <a:srgbClr val="FF9999"/>
              </a:gs>
              <a:gs pos="100000">
                <a:srgbClr val="FF9999">
                  <a:gamma/>
                  <a:tint val="6275"/>
                  <a:invGamma/>
                </a:srgb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endParaRPr lang="ru-RU" sz="2400" dirty="0"/>
          </a:p>
          <a:p>
            <a:pPr algn="ctr">
              <a:defRPr/>
            </a:pPr>
            <a:endParaRPr lang="ru-RU" sz="2400" dirty="0"/>
          </a:p>
          <a:p>
            <a:pPr algn="ctr">
              <a:defRPr/>
            </a:pPr>
            <a:r>
              <a:rPr lang="uk-UA" sz="2400" dirty="0" smtClean="0"/>
              <a:t>Співпраця</a:t>
            </a:r>
            <a:endParaRPr lang="ru-RU" sz="2400" dirty="0"/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6227763" y="4221163"/>
            <a:ext cx="2773362" cy="1511300"/>
          </a:xfrm>
          <a:prstGeom prst="wedgeRectCallout">
            <a:avLst>
              <a:gd name="adj1" fmla="val -75356"/>
              <a:gd name="adj2" fmla="val -57352"/>
            </a:avLst>
          </a:prstGeom>
          <a:gradFill rotWithShape="1">
            <a:gsLst>
              <a:gs pos="0">
                <a:srgbClr val="CC99FF"/>
              </a:gs>
              <a:gs pos="100000">
                <a:srgbClr val="CC99FF">
                  <a:gamma/>
                  <a:tint val="9412"/>
                  <a:invGamma/>
                </a:srgb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sz="2800" dirty="0" err="1" smtClean="0"/>
              <a:t>Компроміс</a:t>
            </a:r>
            <a:endParaRPr lang="ru-RU" sz="2800" dirty="0"/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3143250" y="4786313"/>
            <a:ext cx="2268538" cy="1511300"/>
          </a:xfrm>
          <a:prstGeom prst="wedgeRectCallout">
            <a:avLst>
              <a:gd name="adj1" fmla="val 4653"/>
              <a:gd name="adj2" fmla="val -84032"/>
            </a:avLst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tint val="9412"/>
                  <a:invGamma/>
                </a:srgb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uk-UA" sz="2800" dirty="0" smtClean="0"/>
              <a:t>Ухиляння</a:t>
            </a:r>
            <a:endParaRPr lang="ru-RU" sz="2800" dirty="0"/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714375" y="4214813"/>
            <a:ext cx="2159000" cy="1511300"/>
          </a:xfrm>
          <a:prstGeom prst="wedgeRectCallout">
            <a:avLst>
              <a:gd name="adj1" fmla="val 65662"/>
              <a:gd name="adj2" fmla="val -94750"/>
            </a:avLst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tint val="12549"/>
                  <a:invGamma/>
                </a:srgb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defRPr/>
            </a:pPr>
            <a:r>
              <a:rPr lang="ru-RU" sz="2400" dirty="0" err="1" smtClean="0"/>
              <a:t>Пристосування</a:t>
            </a:r>
            <a:endParaRPr lang="ru-RU" sz="2400" dirty="0"/>
          </a:p>
        </p:txBody>
      </p:sp>
      <p:pic>
        <p:nvPicPr>
          <p:cNvPr id="15" name="Picture 26" descr="AG00315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357188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uk-UA" sz="5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Вирішення конфліктів</a:t>
            </a:r>
            <a:endParaRPr lang="ru-RU" sz="5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9144000" cy="5184576"/>
          </a:xfrm>
        </p:spPr>
        <p:txBody>
          <a:bodyPr>
            <a:normAutofit/>
          </a:bodyPr>
          <a:lstStyle/>
          <a:p>
            <a:pPr indent="0" eaLnBrk="1" hangingPunct="1">
              <a:lnSpc>
                <a:spcPct val="80000"/>
              </a:lnSpc>
              <a:buNone/>
            </a:pP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Стиль </a:t>
            </a:r>
            <a:r>
              <a:rPr lang="ru-RU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компромісу</a:t>
            </a:r>
            <a:r>
              <a:rPr lang="ru-RU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Застосовуючи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компромісу,людина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дещо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поступається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інтересами,щоб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задовольнити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їх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частков,інша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сторона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 eaLnBrk="1" hangingPunct="1">
              <a:lnSpc>
                <a:spcPct val="80000"/>
              </a:lnSpc>
              <a:buNone/>
            </a:pP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Стиль </a:t>
            </a:r>
            <a:r>
              <a:rPr lang="ru-RU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Використовуючи,стиль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співпраці,людина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вирішенні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відстоює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інтереси,але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намагається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співпрацювати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людиной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eaLnBrk="1" hangingPunct="1">
              <a:lnSpc>
                <a:spcPct val="80000"/>
              </a:lnSpc>
              <a:buNone/>
            </a:pP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Стиль </a:t>
            </a:r>
            <a:r>
              <a:rPr lang="ru-RU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пристосування</a:t>
            </a:r>
            <a:r>
              <a:rPr lang="ru-RU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означає,що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сумісно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намагаючись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відстоювати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інтереси.Людина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такому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коли «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жертвує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інтересами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людини,поступаючись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жаліючи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542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2493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80000"/>
              </a:lnSpc>
            </a:pP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Стиль </a:t>
            </a:r>
            <a:r>
              <a:rPr lang="ru-RU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ухиляння</a:t>
            </a:r>
            <a:r>
              <a:rPr lang="ru-RU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реалізується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тоді,коли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відстоює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права,не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співпрацює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ухиляється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язання</a:t>
            </a:r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конфлікту.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>
              <a:lnSpc>
                <a:spcPct val="80000"/>
              </a:lnSpc>
            </a:pP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Стиль </a:t>
            </a:r>
            <a:r>
              <a:rPr lang="ru-RU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суперництва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Людина,яка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використовуює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стиль,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активна і в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переважній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іде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власним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шляхом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вона не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зацікавлена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ншими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людьми,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зате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здатна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вольові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lifeexplorer.ru/wp-content/uploads/2012/12/konflik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4320480" cy="288032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>
            <a:normAutofit/>
          </a:bodyPr>
          <a:lstStyle/>
          <a:p>
            <a:r>
              <a:rPr lang="ru-RU" b="1" u="sng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конфлікту</a:t>
            </a:r>
            <a:endParaRPr lang="ru-RU" b="1" u="sng" dirty="0" smtClean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вирішена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влаштовує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прийняте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втілюється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набувається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майбутньому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людьми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поліпшуються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розбіжності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розглядаються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зло,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приводить до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поганих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наслідків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720080"/>
          </a:xfrm>
        </p:spPr>
        <p:txBody>
          <a:bodyPr>
            <a:noAutofit/>
          </a:bodyPr>
          <a:lstStyle/>
          <a:p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Негативні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конфлікту</a:t>
            </a:r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66568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загострюються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конкурентні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відносини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людьми;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відсутнє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добрих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протилежну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сторону як про ворога;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переконання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важливіша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поганий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настрій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FadeUp">
              <a:avLst/>
            </a:prstTxWarp>
            <a:normAutofit/>
          </a:bodyPr>
          <a:lstStyle/>
          <a:p>
            <a:pPr algn="l" eaLnBrk="1" hangingPunct="1"/>
            <a:r>
              <a:rPr lang="ru-RU" sz="66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00200"/>
            <a:ext cx="7992888" cy="4525963"/>
          </a:xfrm>
        </p:spPr>
        <p:txBody>
          <a:bodyPr/>
          <a:lstStyle/>
          <a:p>
            <a:pPr marL="609600" indent="0" algn="ctr" eaLnBrk="1" hangingPunct="1">
              <a:buNone/>
            </a:pP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конфлікт,його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походження,розвиток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шляхи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FontTx/>
              <a:buNone/>
            </a:pPr>
            <a:endParaRPr lang="ru-RU" b="1" dirty="0" smtClean="0">
              <a:solidFill>
                <a:srgbClr val="1E742E"/>
              </a:solidFill>
            </a:endParaRPr>
          </a:p>
        </p:txBody>
      </p:sp>
      <p:pic>
        <p:nvPicPr>
          <p:cNvPr id="4" name="Picture 10" descr="Conflict"/>
          <p:cNvPicPr>
            <a:picLocks noChangeAspect="1" noChangeArrowheads="1"/>
          </p:cNvPicPr>
          <p:nvPr/>
        </p:nvPicPr>
        <p:blipFill>
          <a:blip r:embed="rId3" cstate="print"/>
          <a:srcRect t="2685" b="38257"/>
          <a:stretch>
            <a:fillRect/>
          </a:stretch>
        </p:blipFill>
        <p:spPr bwMode="auto">
          <a:xfrm>
            <a:off x="755576" y="3356992"/>
            <a:ext cx="78488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363272" cy="141763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Поняття </a:t>
            </a:r>
            <a:r>
              <a:rPr lang="uk-UA" sz="5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“конфлікт”</a:t>
            </a:r>
            <a:endParaRPr lang="ru-RU" sz="5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44575" y="1557338"/>
            <a:ext cx="75596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людей)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грунті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перетину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їх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35150" y="2708275"/>
            <a:ext cx="576263" cy="1152525"/>
            <a:chOff x="1156" y="1842"/>
            <a:chExt cx="363" cy="726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3093" name="AutoShape 5"/>
            <p:cNvSpPr>
              <a:spLocks noChangeArrowheads="1"/>
            </p:cNvSpPr>
            <p:nvPr/>
          </p:nvSpPr>
          <p:spPr bwMode="auto">
            <a:xfrm flipV="1">
              <a:off x="1156" y="2025"/>
              <a:ext cx="363" cy="54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Oval 6"/>
            <p:cNvSpPr>
              <a:spLocks noChangeArrowheads="1"/>
            </p:cNvSpPr>
            <p:nvPr/>
          </p:nvSpPr>
          <p:spPr bwMode="auto">
            <a:xfrm>
              <a:off x="1247" y="1842"/>
              <a:ext cx="182" cy="18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732588" y="2781300"/>
            <a:ext cx="576262" cy="1152525"/>
            <a:chOff x="1156" y="1842"/>
            <a:chExt cx="363" cy="726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3091" name="AutoShape 8"/>
            <p:cNvSpPr>
              <a:spLocks noChangeArrowheads="1"/>
            </p:cNvSpPr>
            <p:nvPr/>
          </p:nvSpPr>
          <p:spPr bwMode="auto">
            <a:xfrm flipV="1">
              <a:off x="1156" y="2025"/>
              <a:ext cx="363" cy="54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Oval 9"/>
            <p:cNvSpPr>
              <a:spLocks noChangeArrowheads="1"/>
            </p:cNvSpPr>
            <p:nvPr/>
          </p:nvSpPr>
          <p:spPr bwMode="auto">
            <a:xfrm>
              <a:off x="1247" y="1842"/>
              <a:ext cx="182" cy="18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8" name="AutoShape 10"/>
          <p:cNvSpPr>
            <a:spLocks noChangeArrowheads="1"/>
          </p:cNvSpPr>
          <p:nvPr/>
        </p:nvSpPr>
        <p:spPr bwMode="auto">
          <a:xfrm>
            <a:off x="3851275" y="2781300"/>
            <a:ext cx="1441450" cy="1079500"/>
          </a:xfrm>
          <a:prstGeom prst="irregularSeal1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2627313" y="3213100"/>
            <a:ext cx="792162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80" name="Line 12"/>
          <p:cNvSpPr>
            <a:spLocks noChangeShapeType="1"/>
          </p:cNvSpPr>
          <p:nvPr/>
        </p:nvSpPr>
        <p:spPr bwMode="auto">
          <a:xfrm flipH="1">
            <a:off x="5651500" y="3213100"/>
            <a:ext cx="792163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1258888" y="4478338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3880774" y="5589240"/>
            <a:ext cx="121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Інтереси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6208713" y="4406900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84" name="Text Box 16"/>
          <p:cNvSpPr txBox="1">
            <a:spLocks noChangeArrowheads="1"/>
          </p:cNvSpPr>
          <p:nvPr/>
        </p:nvSpPr>
        <p:spPr bwMode="auto">
          <a:xfrm>
            <a:off x="3759200" y="4406900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Line 17"/>
          <p:cNvSpPr>
            <a:spLocks noChangeShapeType="1"/>
          </p:cNvSpPr>
          <p:nvPr/>
        </p:nvSpPr>
        <p:spPr bwMode="auto">
          <a:xfrm flipV="1">
            <a:off x="7019925" y="40767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86" name="Line 18"/>
          <p:cNvSpPr>
            <a:spLocks noChangeShapeType="1"/>
          </p:cNvSpPr>
          <p:nvPr/>
        </p:nvSpPr>
        <p:spPr bwMode="auto">
          <a:xfrm flipV="1">
            <a:off x="2124075" y="40767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87" name="Line 19"/>
          <p:cNvSpPr>
            <a:spLocks noChangeShapeType="1"/>
          </p:cNvSpPr>
          <p:nvPr/>
        </p:nvSpPr>
        <p:spPr bwMode="auto">
          <a:xfrm flipV="1">
            <a:off x="4572000" y="40767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88" name="Line 20"/>
          <p:cNvSpPr>
            <a:spLocks noChangeShapeType="1"/>
          </p:cNvSpPr>
          <p:nvPr/>
        </p:nvSpPr>
        <p:spPr bwMode="auto">
          <a:xfrm flipH="1" flipV="1">
            <a:off x="2987675" y="3500438"/>
            <a:ext cx="792163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89" name="Line 21"/>
          <p:cNvSpPr>
            <a:spLocks noChangeShapeType="1"/>
          </p:cNvSpPr>
          <p:nvPr/>
        </p:nvSpPr>
        <p:spPr bwMode="auto">
          <a:xfrm flipV="1">
            <a:off x="5291138" y="3429000"/>
            <a:ext cx="865187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1757097" y="6113463"/>
            <a:ext cx="55710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Причина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зіткнення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інтересів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8" grpId="0" animBg="1"/>
      <p:bldP spid="3079" grpId="0" animBg="1"/>
      <p:bldP spid="3080" grpId="0" animBg="1"/>
      <p:bldP spid="3081" grpId="0"/>
      <p:bldP spid="3082" grpId="0"/>
      <p:bldP spid="3083" grpId="0"/>
      <p:bldP spid="3084" grpId="0"/>
      <p:bldP spid="3085" grpId="0" animBg="1"/>
      <p:bldP spid="3086" grpId="0" animBg="1"/>
      <p:bldP spid="3087" grpId="0" animBg="1"/>
      <p:bldP spid="3088" grpId="0" animBg="1"/>
      <p:bldP spid="3089" grpId="0" animBg="1"/>
      <p:bldP spid="30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85750" y="188640"/>
            <a:ext cx="8534400" cy="927373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rgbClr val="AB2627"/>
                </a:solidFill>
                <a:latin typeface="Times New Roman" pitchFamily="18" charset="0"/>
                <a:cs typeface="Times New Roman" pitchFamily="18" charset="0"/>
              </a:rPr>
              <a:t>Здавна</a:t>
            </a:r>
            <a:r>
              <a:rPr lang="ru-RU" sz="3200" dirty="0" smtClean="0">
                <a:solidFill>
                  <a:srgbClr val="AB2627"/>
                </a:solidFill>
                <a:latin typeface="Times New Roman" pitchFamily="18" charset="0"/>
                <a:cs typeface="Times New Roman" pitchFamily="18" charset="0"/>
              </a:rPr>
              <a:t> проблематика </a:t>
            </a:r>
            <a:r>
              <a:rPr lang="ru-RU" sz="3200" dirty="0" err="1" smtClean="0">
                <a:solidFill>
                  <a:srgbClr val="AB2627"/>
                </a:solidFill>
                <a:latin typeface="Times New Roman" pitchFamily="18" charset="0"/>
                <a:cs typeface="Times New Roman" pitchFamily="18" charset="0"/>
              </a:rPr>
              <a:t>конфлікту</a:t>
            </a:r>
            <a:r>
              <a:rPr lang="ru-RU" sz="3200" dirty="0" smtClean="0">
                <a:solidFill>
                  <a:srgbClr val="AB2627"/>
                </a:solidFill>
                <a:latin typeface="Times New Roman" pitchFamily="18" charset="0"/>
                <a:cs typeface="Times New Roman" pitchFamily="18" charset="0"/>
              </a:rPr>
              <a:t> була предметом </a:t>
            </a:r>
            <a:r>
              <a:rPr lang="ru-RU" sz="3200" dirty="0" err="1" smtClean="0">
                <a:solidFill>
                  <a:srgbClr val="AB2627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3200" dirty="0" smtClean="0">
                <a:solidFill>
                  <a:srgbClr val="AB26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AB2627"/>
                </a:solidFill>
                <a:latin typeface="Times New Roman" pitchFamily="18" charset="0"/>
                <a:cs typeface="Times New Roman" pitchFamily="18" charset="0"/>
              </a:rPr>
              <a:t>філософів</a:t>
            </a:r>
            <a:r>
              <a:rPr lang="ru-RU" sz="3200" dirty="0" smtClean="0">
                <a:solidFill>
                  <a:srgbClr val="AB262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AB262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Рисунок 6" descr="pk_015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0"/>
            <a:ext cx="27146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7" descr="pp_054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1428750"/>
            <a:ext cx="26320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8" descr="pa_378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12776"/>
            <a:ext cx="2736304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 со стрелкой вверх 9"/>
          <p:cNvSpPr/>
          <p:nvPr/>
        </p:nvSpPr>
        <p:spPr>
          <a:xfrm>
            <a:off x="214313" y="3714750"/>
            <a:ext cx="2857500" cy="257175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Конфуцій</a:t>
            </a:r>
            <a:r>
              <a:rPr lang="ru-RU" sz="1600" dirty="0"/>
              <a:t> </a:t>
            </a:r>
            <a:r>
              <a:rPr lang="ru-RU" sz="1600" dirty="0" err="1" smtClean="0"/>
              <a:t>давньокитайский</a:t>
            </a:r>
            <a:r>
              <a:rPr lang="ru-RU" sz="1600" dirty="0" smtClean="0"/>
              <a:t> </a:t>
            </a: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мислитель</a:t>
            </a:r>
            <a:r>
              <a:rPr lang="ru-RU" sz="16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(551-479 до н.е)</a:t>
            </a:r>
            <a:endParaRPr lang="ru-RU" sz="1600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3143250" y="3714750"/>
            <a:ext cx="2857500" cy="257175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Платон </a:t>
            </a:r>
            <a:r>
              <a:rPr lang="ru-RU" sz="1600" dirty="0" err="1" smtClean="0"/>
              <a:t>давньогрецький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філософ</a:t>
            </a:r>
            <a:r>
              <a:rPr lang="ru-RU" sz="1600" dirty="0" smtClean="0"/>
              <a:t> </a:t>
            </a: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(428-348 до н.е)</a:t>
            </a:r>
            <a:endParaRPr lang="ru-RU" sz="1600" dirty="0"/>
          </a:p>
        </p:txBody>
      </p:sp>
      <p:sp>
        <p:nvSpPr>
          <p:cNvPr id="14" name="Выноска со стрелкой вверх 13"/>
          <p:cNvSpPr/>
          <p:nvPr/>
        </p:nvSpPr>
        <p:spPr>
          <a:xfrm>
            <a:off x="6084168" y="3717032"/>
            <a:ext cx="2736304" cy="257175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Аристотель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 smtClean="0"/>
              <a:t>Давньогрецьий</a:t>
            </a:r>
            <a:r>
              <a:rPr lang="ru-RU" sz="1600" dirty="0" smtClean="0"/>
              <a:t> </a:t>
            </a:r>
            <a:r>
              <a:rPr lang="ru-RU" sz="1600" dirty="0" err="1" smtClean="0"/>
              <a:t>філософ</a:t>
            </a: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(384-322 до </a:t>
            </a:r>
            <a:r>
              <a:rPr lang="ru-RU" sz="1600" dirty="0" smtClean="0"/>
              <a:t>н.е)</a:t>
            </a:r>
            <a:endParaRPr lang="ru-RU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конфлікту</a:t>
            </a:r>
            <a:endParaRPr lang="ru-RU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sz="44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Формула конфлікту</a:t>
            </a:r>
            <a:endParaRPr lang="uk-UA" sz="2400" b="1" dirty="0" smtClean="0"/>
          </a:p>
          <a:p>
            <a:pPr eaLnBrk="1" hangingPunct="1">
              <a:buFontTx/>
              <a:buNone/>
            </a:pPr>
            <a:r>
              <a:rPr lang="uk-UA" sz="2800" b="1" dirty="0" err="1" smtClean="0">
                <a:solidFill>
                  <a:srgbClr val="FF3F3F"/>
                </a:solidFill>
                <a:latin typeface="Times New Roman" pitchFamily="18" charset="0"/>
                <a:cs typeface="Times New Roman" pitchFamily="18" charset="0"/>
              </a:rPr>
              <a:t>КС</a:t>
            </a:r>
            <a:r>
              <a:rPr lang="uk-UA" sz="2800" dirty="0" smtClean="0">
                <a:solidFill>
                  <a:srgbClr val="FF3F3F"/>
                </a:solidFill>
                <a:latin typeface="Times New Roman" pitchFamily="18" charset="0"/>
                <a:cs typeface="Times New Roman" pitchFamily="18" charset="0"/>
              </a:rPr>
              <a:t>(конфліктна ситуація</a:t>
            </a:r>
            <a:r>
              <a:rPr lang="uk-UA" sz="2800" dirty="0" smtClean="0">
                <a:solidFill>
                  <a:srgbClr val="FF3F3F"/>
                </a:solidFill>
                <a:latin typeface="Times New Roman" pitchFamily="18" charset="0"/>
                <a:cs typeface="Times New Roman" pitchFamily="18" charset="0"/>
              </a:rPr>
              <a:t>)+</a:t>
            </a:r>
            <a:r>
              <a:rPr lang="uk-UA" sz="2800" b="1" dirty="0" smtClean="0">
                <a:solidFill>
                  <a:srgbClr val="FF3F3F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800" dirty="0" smtClean="0">
                <a:solidFill>
                  <a:srgbClr val="FF3F3F"/>
                </a:solidFill>
                <a:latin typeface="Times New Roman" pitchFamily="18" charset="0"/>
                <a:cs typeface="Times New Roman" pitchFamily="18" charset="0"/>
              </a:rPr>
              <a:t>(інцидент)=</a:t>
            </a:r>
            <a:r>
              <a:rPr lang="uk-UA" sz="2800" b="1" dirty="0" smtClean="0">
                <a:solidFill>
                  <a:srgbClr val="FF3F3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dirty="0" smtClean="0">
                <a:solidFill>
                  <a:srgbClr val="FF3F3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dirty="0" err="1" smtClean="0">
                <a:solidFill>
                  <a:srgbClr val="FF3F3F"/>
                </a:solidFill>
                <a:latin typeface="Times New Roman" pitchFamily="18" charset="0"/>
                <a:cs typeface="Times New Roman" pitchFamily="18" charset="0"/>
              </a:rPr>
              <a:t>конфликт</a:t>
            </a:r>
            <a:r>
              <a:rPr lang="uk-UA" sz="2800" dirty="0" smtClean="0">
                <a:solidFill>
                  <a:srgbClr val="FF3F3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None/>
            </a:pP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КС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це протиріччя, що </a:t>
            </a:r>
          </a:p>
          <a:p>
            <a:pPr eaLnBrk="1" hangingPunct="1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нагромадилися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створючи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причину конфлікту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-збіг обставин, що є</a:t>
            </a:r>
          </a:p>
          <a:p>
            <a:pPr eaLnBrk="1" hangingPunct="1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приводом конфлікту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-конфлікт.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43" name="Picture 31" descr="ED26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435321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pPr eaLnBrk="1" hangingPunct="1"/>
            <a:r>
              <a:rPr lang="ru-RU" sz="66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66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конфліктів</a:t>
            </a:r>
            <a:endParaRPr lang="ru-RU" sz="6600" b="1" dirty="0" smtClean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image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6064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Міжособисті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895217" cy="414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Між особистістю </a:t>
            </a:r>
          </a:p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групою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C:\Users\User\Pictures\upravlenie-vnutrigruppovymi-i-mezhgruppovymi-konfliktami.jpg"/>
          <p:cNvPicPr>
            <a:picLocks noChangeAspect="1" noChangeArrowheads="1"/>
          </p:cNvPicPr>
          <p:nvPr/>
        </p:nvPicPr>
        <p:blipFill>
          <a:blip r:embed="rId3" cstate="print"/>
          <a:srcRect t="13761" b="10554"/>
          <a:stretch>
            <a:fillRect/>
          </a:stretch>
        </p:blipFill>
        <p:spPr bwMode="auto">
          <a:xfrm>
            <a:off x="1619672" y="1556792"/>
            <a:ext cx="604721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42794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Міжгрупові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opgorod.com/images/lifestyle/psihologia/psihologia-konfli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5863505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344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«Конфлікти»</vt:lpstr>
      <vt:lpstr>Мета:</vt:lpstr>
      <vt:lpstr>  Поняття “конфлікт”</vt:lpstr>
      <vt:lpstr>Здавна проблематика конфлікту була предметом вивчення філософів.</vt:lpstr>
      <vt:lpstr>Структура конфлікту</vt:lpstr>
      <vt:lpstr>Типи конфліктів</vt:lpstr>
      <vt:lpstr>Слайд 7</vt:lpstr>
      <vt:lpstr>Слайд 8</vt:lpstr>
      <vt:lpstr>Слайд 9</vt:lpstr>
      <vt:lpstr>Типи конфліктних особистостей</vt:lpstr>
      <vt:lpstr>Способи протікання конфліктів</vt:lpstr>
      <vt:lpstr>Слайд 12</vt:lpstr>
      <vt:lpstr>Вирішення конфліктів</vt:lpstr>
      <vt:lpstr>Слайд 14</vt:lpstr>
      <vt:lpstr>Позитивні наслідки конфлікту</vt:lpstr>
      <vt:lpstr>Негативні наслідки конфлікту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«Конфлікти»</dc:title>
  <dc:creator>Home</dc:creator>
  <cp:lastModifiedBy>Home</cp:lastModifiedBy>
  <cp:revision>15</cp:revision>
  <dcterms:created xsi:type="dcterms:W3CDTF">2014-03-10T08:46:12Z</dcterms:created>
  <dcterms:modified xsi:type="dcterms:W3CDTF">2014-03-10T11:10:31Z</dcterms:modified>
</cp:coreProperties>
</file>