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75" r:id="rId7"/>
    <p:sldId id="260" r:id="rId8"/>
    <p:sldId id="27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29" autoAdjust="0"/>
    <p:restoredTop sz="94660"/>
  </p:normalViewPr>
  <p:slideViewPr>
    <p:cSldViewPr>
      <p:cViewPr varScale="1">
        <p:scale>
          <a:sx n="104" d="100"/>
          <a:sy n="104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2CD5D3-8468-4277-8B37-B5F673D4B105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0399A9-596D-4DCD-B6D2-09B4445826E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ighvoltage.okis.ru/file/highvoltage/arc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-214338"/>
            <a:ext cx="9787006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11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Електрична</a:t>
            </a:r>
          </a:p>
          <a:p>
            <a:pPr algn="ctr"/>
            <a:r>
              <a:rPr lang="uk-UA" sz="11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дуга,</a:t>
            </a:r>
          </a:p>
          <a:p>
            <a:pPr algn="ctr"/>
            <a:r>
              <a:rPr lang="uk-UA" sz="11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дуговий розряд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42844" y="1000108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42852"/>
          <a:ext cx="8786874" cy="657229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786874"/>
              </a:tblGrid>
              <a:tr h="65722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/>
                      </a:r>
                      <a:br>
                        <a:rPr lang="ru-RU" sz="3600" dirty="0" smtClean="0"/>
                      </a:br>
                      <a:r>
                        <a:rPr lang="ru-RU" sz="48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Вперше</a:t>
                      </a:r>
                      <a:r>
                        <a:rPr lang="ru-RU" sz="48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дуговий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розряд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описав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і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відкрив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у 1802 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році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російський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вчений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kumimoji="0" lang="ru-RU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Петров Василь </a:t>
                      </a:r>
                      <a:r>
                        <a:rPr kumimoji="0" lang="ru-RU" sz="4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Володимирович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. Тому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його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часто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називають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kumimoji="0" lang="ru-RU" sz="4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також</a:t>
                      </a:r>
                      <a:r>
                        <a:rPr kumimoji="0" lang="ru-RU" sz="4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kumimoji="0" lang="ru-RU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</a:rPr>
                        <a:t>дугою Петрова.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i="1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3.gstatic.com/images?q=tbn:ANd9GcSjDr5zRd8nIYUJKg5sjw54rME07OgPIR0foLPcrlomY_dXPnIAq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006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43504" y="214290"/>
          <a:ext cx="3786214" cy="64294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86214"/>
              </a:tblGrid>
              <a:tr h="6429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/>
                      </a:r>
                      <a:br>
                        <a:rPr lang="ru-RU" sz="25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</a:br>
                      <a:r>
                        <a:rPr lang="ru-RU" sz="2500" b="1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Васи́ль</a:t>
                      </a:r>
                      <a:r>
                        <a:rPr lang="ru-RU" sz="2500" b="1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2500" b="1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Володи́мирович</a:t>
                      </a:r>
                      <a:r>
                        <a:rPr lang="ru-RU" sz="2500" b="1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2500" b="1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Петро́в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(8  </a:t>
                      </a:r>
                      <a:r>
                        <a:rPr lang="ru-RU" sz="18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липня</a:t>
                      </a:r>
                      <a:r>
                        <a:rPr lang="ru-RU" sz="18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1761 — 3 </a:t>
                      </a:r>
                      <a:r>
                        <a:rPr lang="ru-RU" sz="18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серпня</a:t>
                      </a:r>
                      <a:r>
                        <a:rPr lang="ru-RU" sz="18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1834)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російський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фізик-експериментатор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 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електротехнік-самоучка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академік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Петербурзької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АН (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з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1809;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член-кореспондент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із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1802),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першовідкривач</a:t>
                      </a:r>
                      <a:r>
                        <a:rPr lang="ru-RU" sz="2500" u="none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дугового </a:t>
                      </a:r>
                      <a:r>
                        <a:rPr lang="ru-RU" sz="2500" u="none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розряду</a:t>
                      </a:r>
                      <a:endParaRPr lang="ru-RU" sz="2500" u="none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i="1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85728"/>
          <a:ext cx="8643998" cy="56278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643998"/>
              </a:tblGrid>
              <a:tr h="5270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Дуговий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газовий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розряд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знаходить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широке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застосування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зварювання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різання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металів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отримання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високоякісних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сталей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дугова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піч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) та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освітлення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прожектори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проекційна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апаратура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). Широко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застосовуються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також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дугові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лампи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ртутними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електродами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кварцових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балонах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, де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дуговий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розряд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виникає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ртутній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парі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відкачаному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повітрі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. Дуга,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виникає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ртутній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парі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є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потужним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джерелом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ультрафіолетового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випромінювання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використовується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медицині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наприклад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кварцові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лампи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).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Дуговий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розряд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низьких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тисках парах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ртуті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використовується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ртутних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випрямлячах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випрямлення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змінного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струму.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i="1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alt.stahl-online.de/images/2-1-1_Bild5_659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4271500" cy="48577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57818" y="92867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Дугові печі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 descr="img03.gif"/>
          <p:cNvPicPr>
            <a:picLocks noChangeAspect="1"/>
          </p:cNvPicPr>
          <p:nvPr/>
        </p:nvPicPr>
        <p:blipFill>
          <a:blip r:embed="rId3"/>
          <a:srcRect l="1587" t="2083" r="1587" b="2083"/>
          <a:stretch>
            <a:fillRect/>
          </a:stretch>
        </p:blipFill>
        <p:spPr>
          <a:xfrm>
            <a:off x="4407350" y="2643182"/>
            <a:ext cx="4736650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0e22f35da0d1682a02912074cf77d17.jpg"/>
          <p:cNvPicPr>
            <a:picLocks noChangeAspect="1"/>
          </p:cNvPicPr>
          <p:nvPr/>
        </p:nvPicPr>
        <p:blipFill>
          <a:blip r:embed="rId2"/>
          <a:srcRect l="12799" t="6667" r="11823" b="22222"/>
          <a:stretch>
            <a:fillRect/>
          </a:stretch>
        </p:blipFill>
        <p:spPr>
          <a:xfrm>
            <a:off x="142844" y="1357298"/>
            <a:ext cx="4851087" cy="2928958"/>
          </a:xfrm>
          <a:prstGeom prst="rect">
            <a:avLst/>
          </a:prstGeom>
        </p:spPr>
      </p:pic>
      <p:pic>
        <p:nvPicPr>
          <p:cNvPr id="6" name="Рисунок 5" descr="1987615.jpeg"/>
          <p:cNvPicPr>
            <a:picLocks noChangeAspect="1"/>
          </p:cNvPicPr>
          <p:nvPr/>
        </p:nvPicPr>
        <p:blipFill>
          <a:blip r:embed="rId3"/>
          <a:srcRect l="15790" t="7018" r="12280"/>
          <a:stretch>
            <a:fillRect/>
          </a:stretch>
        </p:blipFill>
        <p:spPr>
          <a:xfrm>
            <a:off x="5286348" y="1871310"/>
            <a:ext cx="3857652" cy="4986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72198" y="92867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Прожектор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450057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Проектор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500174"/>
            <a:ext cx="3214710" cy="4611375"/>
          </a:xfrm>
          <a:prstGeom prst="rect">
            <a:avLst/>
          </a:prstGeom>
        </p:spPr>
      </p:pic>
      <p:pic>
        <p:nvPicPr>
          <p:cNvPr id="5" name="Рисунок 4" descr="kvartsovi_lam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285860"/>
            <a:ext cx="3429024" cy="4577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42860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Кварцова лампа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1429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Дугова ртутна лампа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14412" y="571480"/>
            <a:ext cx="1064426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Електродугове</a:t>
            </a:r>
          </a:p>
          <a:p>
            <a:pPr algn="ctr"/>
            <a:endParaRPr lang="uk-UA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r>
              <a:rPr lang="uk-UA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зварювання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0"/>
          <a:ext cx="8643998" cy="63579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643998"/>
              </a:tblGrid>
              <a:tr h="6357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600" b="1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Електродугове</a:t>
                      </a:r>
                      <a:r>
                        <a:rPr kumimoji="0" lang="ru-RU" sz="3600" b="1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́ </a:t>
                      </a:r>
                      <a:r>
                        <a:rPr kumimoji="0" lang="ru-RU" sz="3600" b="1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зва́рювання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—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зварювання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плавленням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при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котрому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нагрів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та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розплавлення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кромок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з'єднуваних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частин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виробів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відбувається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3600" u="none" kern="12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електричною</a:t>
                      </a:r>
                      <a:r>
                        <a:rPr kumimoji="0" lang="ru-RU" sz="3600" u="none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дугою.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3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kumimoji="0" lang="ru-RU" sz="3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способи</a:t>
                      </a:r>
                      <a:r>
                        <a:rPr kumimoji="0" lang="ru-RU" sz="3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дугового </a:t>
                      </a:r>
                      <a:r>
                        <a:rPr kumimoji="0" lang="ru-RU" sz="3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зварювання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зварювання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покритим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електродом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дугове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зварювання</a:t>
                      </a:r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</a:t>
                      </a:r>
                      <a:r>
                        <a:rPr kumimoji="0"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флюсом, </a:t>
                      </a:r>
                      <a:r>
                        <a:rPr kumimoji="0" lang="ru-RU" sz="36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зварювання</a:t>
                      </a:r>
                      <a:r>
                        <a:rPr kumimoji="0"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 </a:t>
                      </a:r>
                      <a:r>
                        <a:rPr kumimoji="0" lang="ru-RU" sz="36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захисному</a:t>
                      </a:r>
                      <a:r>
                        <a:rPr kumimoji="0"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6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газі</a:t>
                      </a:r>
                      <a:r>
                        <a:rPr kumimoji="0"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600" b="1" i="1" u="none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Електродугове ручне зварювання вкритим електродо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486151" cy="3214686"/>
          </a:xfrm>
          <a:prstGeom prst="rect">
            <a:avLst/>
          </a:prstGeom>
          <a:noFill/>
        </p:spPr>
      </p:pic>
      <p:pic>
        <p:nvPicPr>
          <p:cNvPr id="5" name="Picture 5" descr="Електрозварювання (дуговий розряд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30" y="3143224"/>
            <a:ext cx="4643470" cy="3714776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282" y="3857628"/>
            <a:ext cx="3857652" cy="22860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Електродугове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ручне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зварювання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вкритим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електродом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3438" y="1571612"/>
            <a:ext cx="45005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0000"/>
            </a:pPr>
            <a:r>
              <a:rPr lang="ru-RU" sz="36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Електрозварювання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ru-RU" sz="36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дуговий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розряд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43570" y="571480"/>
          <a:ext cx="3286148" cy="35719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86148"/>
              </a:tblGrid>
              <a:tr h="35719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У 1939році 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український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     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вчений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Є. О. Патон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розробив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технологію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автоматичного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зварювання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під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 флюсом,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зварювальні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флюси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головки для автоматичного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зварювання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електрозварні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вежі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танків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електрозварюльний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міст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7" name="Рисунок 6" descr="paton_evg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214942" cy="6914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571480"/>
          <a:ext cx="8858312" cy="55721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858312"/>
              </a:tblGrid>
              <a:tr h="557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b="1" i="1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1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Електрична</a:t>
                      </a:r>
                      <a:r>
                        <a:rPr lang="ru-RU" sz="4800" b="1" i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b="1" i="1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дуга </a:t>
                      </a:r>
                      <a:r>
                        <a:rPr lang="ru-RU" sz="4800" b="1" i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(</a:t>
                      </a:r>
                      <a:r>
                        <a:rPr lang="ru-RU" sz="4800" b="1" i="1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Дуговий</a:t>
                      </a:r>
                      <a:r>
                        <a:rPr lang="ru-RU" sz="4800" b="1" i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b="1" i="1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розряд</a:t>
                      </a:r>
                      <a:r>
                        <a:rPr lang="ru-RU" sz="4800" b="1" i="1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)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-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фізичне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явище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один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з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видів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електричного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розряду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в </a:t>
                      </a:r>
                      <a:r>
                        <a:rPr lang="ru-RU" sz="4800" dirty="0" err="1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газі</a:t>
                      </a:r>
                      <a:r>
                        <a:rPr lang="ru-RU" sz="4800" dirty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.</a:t>
                      </a:r>
                      <a:endParaRPr lang="ru-RU" sz="4800" dirty="0">
                        <a:solidFill>
                          <a:schemeClr val="bg1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0ba3b725_173702.jpg"/>
          <p:cNvPicPr>
            <a:picLocks noChangeAspect="1"/>
          </p:cNvPicPr>
          <p:nvPr/>
        </p:nvPicPr>
        <p:blipFill>
          <a:blip r:embed="rId2"/>
          <a:srcRect l="5558" r="550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89470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 за увагу!</a:t>
            </a:r>
            <a:endParaRPr lang="ru-RU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785794"/>
          <a:ext cx="8786874" cy="45720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86874"/>
              </a:tblGrid>
              <a:tr h="4572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який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виникає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за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високої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температури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між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електродами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розведених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на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невелику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відстань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і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супроводжується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яскравим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світінням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у </a:t>
                      </a:r>
                      <a:r>
                        <a:rPr lang="ru-RU" sz="48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формі</a:t>
                      </a:r>
                      <a:r>
                        <a:rPr lang="ru-RU" sz="48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дуги.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айл:Lichtbogen 3000 Vol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29190" y="6286520"/>
            <a:ext cx="3857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Дуговий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розряд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3000В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highvoltage.okis.ru/file/highvoltage/arc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0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14290"/>
          <a:ext cx="8858312" cy="688968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858312"/>
              </a:tblGrid>
              <a:tr h="6500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--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Якщо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в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колі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є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потужне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джерело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то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іскру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можна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перетворити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в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електричну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дугу. Дуга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виникає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якщо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привести в контакт, а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потім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поступово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розсовувати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</a:t>
                      </a:r>
                      <a:b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</a:b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два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вугільні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електроди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які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перебувають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під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напругою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--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Дуговий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розряд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виникає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тоді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, коли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внаслідок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нагрівання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катода основною причиною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іонізації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газу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є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термоелектронна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 </a:t>
                      </a:r>
                      <a:b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</a:b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емісія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–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випромінювання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електронів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дуже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нагрітими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36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тілами</a:t>
                      </a:r>
                      <a:r>
                        <a:rPr lang="ru-RU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</a:rPr>
                        <a:t>. </a:t>
                      </a:r>
                      <a:endParaRPr lang="ru-RU" sz="3600" b="1" i="1" dirty="0" smtClean="0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айл:Electric ar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71472" y="6334780"/>
            <a:ext cx="8572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Дуговий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розряд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600В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між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волосинками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багатожильного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проводу.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astudent.com/wp-content/uploads/2010/01/electr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seslova.com.ua/images/bse/0003/34196/1_b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714876" y="6143644"/>
            <a:ext cx="52864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Розподіл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температури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різних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ділянках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шнура електричної дуги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1">
      <a:dk1>
        <a:srgbClr val="D8D8DE"/>
      </a:dk1>
      <a:lt1>
        <a:sysClr val="window" lastClr="FFFFFF"/>
      </a:lt1>
      <a:dk2>
        <a:srgbClr val="8A8A9C"/>
      </a:dk2>
      <a:lt2>
        <a:srgbClr val="DDE9EC"/>
      </a:lt2>
      <a:accent1>
        <a:srgbClr val="AAB0C7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C3B8C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109</Words>
  <Application>Microsoft Office PowerPoint</Application>
  <PresentationFormat>Экран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Апекс</vt:lpstr>
      <vt:lpstr>1_Апекс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Виктор</cp:lastModifiedBy>
  <cp:revision>12</cp:revision>
  <dcterms:created xsi:type="dcterms:W3CDTF">2013-02-04T16:16:42Z</dcterms:created>
  <dcterms:modified xsi:type="dcterms:W3CDTF">2013-02-04T18:11:42Z</dcterms:modified>
</cp:coreProperties>
</file>