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64" r:id="rId6"/>
    <p:sldId id="259" r:id="rId7"/>
    <p:sldId id="260" r:id="rId8"/>
    <p:sldId id="261" r:id="rId9"/>
    <p:sldId id="262"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02"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B4C71EC6-210F-42DE-9C53-41977AD35B3D}" type="datetimeFigureOut">
              <a:rPr lang="ru-RU" smtClean="0"/>
              <a:t>07.05.2013</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11" name="Номер слайда 10"/>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07.05.2013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07.05.2013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07.05.2013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07.05.2013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07.05.2013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07.05.2013</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07.05.2013</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Дата 1"/>
          <p:cNvSpPr>
            <a:spLocks noGrp="1"/>
          </p:cNvSpPr>
          <p:nvPr>
            <p:ph type="dt" sz="half" idx="10"/>
          </p:nvPr>
        </p:nvSpPr>
        <p:spPr/>
        <p:txBody>
          <a:bodyPr/>
          <a:lstStyle>
            <a:extLst/>
          </a:lstStyle>
          <a:p>
            <a:fld id="{B4C71EC6-210F-42DE-9C53-41977AD35B3D}" type="datetimeFigureOut">
              <a:rPr lang="ru-RU" smtClean="0"/>
              <a:t>07.05.2013</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07.05.2013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07.05.2013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dirty="0"/>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dirty="0"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4C71EC6-210F-42DE-9C53-41977AD35B3D}" type="datetimeFigureOut">
              <a:rPr lang="ru-RU" smtClean="0"/>
              <a:t>07.05.2013</a:t>
            </a:fld>
            <a:endParaRPr lang="ru-RU" dirty="0"/>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dirty="0"/>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76494" cy="685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827584" y="1412776"/>
            <a:ext cx="7772400" cy="1470025"/>
          </a:xfrm>
        </p:spPr>
        <p:txBody>
          <a:bodyPr/>
          <a:lstStyle/>
          <a:p>
            <a:r>
              <a:rPr lang="en-US" dirty="0"/>
              <a:t> </a:t>
            </a:r>
            <a:r>
              <a:rPr lang="en-US" b="1" dirty="0">
                <a:latin typeface="Castellar" pitchFamily="18" charset="0"/>
              </a:rPr>
              <a:t>Oxford</a:t>
            </a:r>
            <a:endParaRPr lang="ru-RU" b="1"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12088618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 decel="100000"/>
                                        <p:tgtEl>
                                          <p:spTgt spid="2"/>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2"/>
                                        </p:tgtEl>
                                        <p:attrNameLst>
                                          <p:attrName>ppt_y</p:attrName>
                                        </p:attrNameLst>
                                      </p:cBhvr>
                                      <p:tavLst>
                                        <p:tav tm="0">
                                          <p:val>
                                            <p:strVal val="ppt_y"/>
                                          </p:val>
                                        </p:tav>
                                        <p:tav tm="100000">
                                          <p:val>
                                            <p:strVal val="ppt_y+1"/>
                                          </p:val>
                                        </p:tav>
                                      </p:tavLst>
                                    </p:anim>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274638"/>
            <a:ext cx="4474840" cy="1066130"/>
          </a:xfrm>
        </p:spPr>
        <p:txBody>
          <a:bodyPr/>
          <a:lstStyle/>
          <a:p>
            <a:r>
              <a:rPr lang="en-US" dirty="0" err="1"/>
              <a:t>Carfax</a:t>
            </a:r>
            <a:r>
              <a:rPr lang="en-US" dirty="0"/>
              <a:t> Tower</a:t>
            </a:r>
            <a:endParaRPr lang="ru-RU" dirty="0"/>
          </a:p>
        </p:txBody>
      </p:sp>
      <p:sp>
        <p:nvSpPr>
          <p:cNvPr id="3" name="Объект 2"/>
          <p:cNvSpPr>
            <a:spLocks noGrp="1"/>
          </p:cNvSpPr>
          <p:nvPr>
            <p:ph idx="1"/>
          </p:nvPr>
        </p:nvSpPr>
        <p:spPr>
          <a:xfrm>
            <a:off x="4499992" y="1600201"/>
            <a:ext cx="4186808" cy="4493096"/>
          </a:xfrm>
        </p:spPr>
        <p:txBody>
          <a:bodyPr/>
          <a:lstStyle/>
          <a:p>
            <a:r>
              <a:rPr lang="en-US" dirty="0" smtClean="0"/>
              <a:t>In </a:t>
            </a:r>
            <a:r>
              <a:rPr lang="en-US" dirty="0"/>
              <a:t>central Oxford's </a:t>
            </a:r>
            <a:r>
              <a:rPr lang="en-US" dirty="0" err="1"/>
              <a:t>Carfax</a:t>
            </a:r>
            <a:r>
              <a:rPr lang="en-US" dirty="0"/>
              <a:t> Tower is ..</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3888432" cy="584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24567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50"/>
                                        </p:tgtEl>
                                        <p:attrNameLst>
                                          <p:attrName>r</p:attrName>
                                        </p:attrNameLst>
                                      </p:cBhvr>
                                    </p:animRot>
                                    <p:animRot by="-240000">
                                      <p:cBhvr>
                                        <p:cTn id="7" dur="200" fill="hold">
                                          <p:stCondLst>
                                            <p:cond delay="200"/>
                                          </p:stCondLst>
                                        </p:cTn>
                                        <p:tgtEl>
                                          <p:spTgt spid="2050"/>
                                        </p:tgtEl>
                                        <p:attrNameLst>
                                          <p:attrName>r</p:attrName>
                                        </p:attrNameLst>
                                      </p:cBhvr>
                                    </p:animRot>
                                    <p:animRot by="240000">
                                      <p:cBhvr>
                                        <p:cTn id="8" dur="200" fill="hold">
                                          <p:stCondLst>
                                            <p:cond delay="400"/>
                                          </p:stCondLst>
                                        </p:cTn>
                                        <p:tgtEl>
                                          <p:spTgt spid="2050"/>
                                        </p:tgtEl>
                                        <p:attrNameLst>
                                          <p:attrName>r</p:attrName>
                                        </p:attrNameLst>
                                      </p:cBhvr>
                                    </p:animRot>
                                    <p:animRot by="-240000">
                                      <p:cBhvr>
                                        <p:cTn id="9" dur="200" fill="hold">
                                          <p:stCondLst>
                                            <p:cond delay="600"/>
                                          </p:stCondLst>
                                        </p:cTn>
                                        <p:tgtEl>
                                          <p:spTgt spid="2050"/>
                                        </p:tgtEl>
                                        <p:attrNameLst>
                                          <p:attrName>r</p:attrName>
                                        </p:attrNameLst>
                                      </p:cBhvr>
                                    </p:animRot>
                                    <p:animRot by="120000">
                                      <p:cBhvr>
                                        <p:cTn id="10" dur="200" fill="hold">
                                          <p:stCondLst>
                                            <p:cond delay="800"/>
                                          </p:stCondLst>
                                        </p:cTn>
                                        <p:tgtEl>
                                          <p:spTgt spid="205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3889 0.003 L 0.03889 -0.06915 " pathEditMode="relative" rAng="0" ptsTypes="AA">
                                      <p:cBhvr>
                                        <p:cTn id="14" dur="250" accel="50000" decel="50000" autoRev="1" fill="hold">
                                          <p:stCondLst>
                                            <p:cond delay="0"/>
                                          </p:stCondLst>
                                        </p:cTn>
                                        <p:tgtEl>
                                          <p:spTgt spid="2"/>
                                        </p:tgtEl>
                                        <p:attrNameLst>
                                          <p:attrName>ppt_x</p:attrName>
                                          <p:attrName>ppt_y</p:attrName>
                                        </p:attrNameLst>
                                      </p:cBhvr>
                                      <p:rCtr x="0" y="-3608"/>
                                    </p:animMotion>
                                    <p:animRot by="1500000">
                                      <p:cBhvr>
                                        <p:cTn id="15" dur="125" fill="hold">
                                          <p:stCondLst>
                                            <p:cond delay="0"/>
                                          </p:stCondLst>
                                        </p:cTn>
                                        <p:tgtEl>
                                          <p:spTgt spid="2"/>
                                        </p:tgtEl>
                                        <p:attrNameLst>
                                          <p:attrName>r</p:attrName>
                                        </p:attrNameLst>
                                      </p:cBhvr>
                                    </p:animRot>
                                    <p:animRot by="-1500000">
                                      <p:cBhvr>
                                        <p:cTn id="16" dur="125" fill="hold">
                                          <p:stCondLst>
                                            <p:cond delay="125"/>
                                          </p:stCondLst>
                                        </p:cTn>
                                        <p:tgtEl>
                                          <p:spTgt spid="2"/>
                                        </p:tgtEl>
                                        <p:attrNameLst>
                                          <p:attrName>r</p:attrName>
                                        </p:attrNameLst>
                                      </p:cBhvr>
                                    </p:animRot>
                                    <p:animRot by="-1500000">
                                      <p:cBhvr>
                                        <p:cTn id="17" dur="125" fill="hold">
                                          <p:stCondLst>
                                            <p:cond delay="250"/>
                                          </p:stCondLst>
                                        </p:cTn>
                                        <p:tgtEl>
                                          <p:spTgt spid="2"/>
                                        </p:tgtEl>
                                        <p:attrNameLst>
                                          <p:attrName>r</p:attrName>
                                        </p:attrNameLst>
                                      </p:cBhvr>
                                    </p:animRot>
                                    <p:animRot by="1500000">
                                      <p:cBhvr>
                                        <p:cTn id="18" dur="125" fill="hold">
                                          <p:stCondLst>
                                            <p:cond delay="375"/>
                                          </p:stCondLst>
                                        </p:cTn>
                                        <p:tgtEl>
                                          <p:spTgt spid="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path" presetSubtype="0" accel="50000" decel="50000" fill="hold" nodeType="clickEffect">
                                  <p:stCondLst>
                                    <p:cond delay="0"/>
                                  </p:stCondLst>
                                  <p:childTnLst>
                                    <p:animMotion origin="layout" path="M -0.01719 -6.38298E-7 C 0.06111 -6.38298E-7 0.125 0.06614 0.125 0.14801 C 0.125 0.22965 0.06111 0.29602 -0.01719 0.29602 C -0.09566 0.29602 -0.15938 0.22965 -0.15938 0.14801 C -0.15938 0.06614 -0.09566 -6.38298E-7 -0.01719 -6.38298E-7 Z " pathEditMode="relative" rAng="0" ptsTypes="fffff">
                                      <p:cBhvr>
                                        <p:cTn id="22" dur="2000" fill="hold"/>
                                        <p:tgtEl>
                                          <p:spTgt spid="3">
                                            <p:txEl>
                                              <p:pRg st="0" end="0"/>
                                            </p:txEl>
                                          </p:spTgt>
                                        </p:tgtEl>
                                        <p:attrNameLst>
                                          <p:attrName>ppt_x</p:attrName>
                                          <p:attrName>ppt_y</p:attrName>
                                        </p:attrNameLst>
                                      </p:cBhvr>
                                      <p:rCtr x="0" y="148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95663" y="476672"/>
            <a:ext cx="5253930" cy="3233520"/>
          </a:xfrm>
        </p:spPr>
        <p:txBody>
          <a:bodyPr/>
          <a:lstStyle/>
          <a:p>
            <a:r>
              <a:rPr lang="en-US" dirty="0">
                <a:latin typeface="Bookman Old Style" pitchFamily="18" charset="0"/>
              </a:rPr>
              <a:t>Walk down the long street High, one of the most amazing streets of </a:t>
            </a:r>
            <a:r>
              <a:rPr lang="en-US" dirty="0" smtClean="0">
                <a:latin typeface="Bookman Old Style" pitchFamily="18" charset="0"/>
              </a:rPr>
              <a:t>England</a:t>
            </a:r>
            <a:endParaRPr lang="ru-RU" dirty="0">
              <a:latin typeface="Bookman Old Style"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12" y="476672"/>
            <a:ext cx="318135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093" y="2334617"/>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3957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4928" y="620688"/>
            <a:ext cx="3997072" cy="4313640"/>
          </a:xfrm>
        </p:spPr>
        <p:txBody>
          <a:bodyPr>
            <a:noAutofit/>
          </a:bodyPr>
          <a:lstStyle/>
          <a:p>
            <a:r>
              <a:rPr lang="en-US" sz="2000" dirty="0"/>
              <a:t>Oxford Cathedral, despite such a grand name, is a small chapel at the college the "Church of Christ". Oxford Cathedral - the smallest in England, but that does not stop him from being one of the most famous. In the 13th century it was the cathedral of Oxford announced the proclamation of St. George the patron saint of England and the English people.</a:t>
            </a:r>
            <a:endParaRPr lang="ru-RU"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880120"/>
            <a:ext cx="4209361"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62392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900"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404663"/>
            <a:ext cx="8208912" cy="559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7544" y="404664"/>
            <a:ext cx="5166320" cy="2246769"/>
          </a:xfrm>
          <a:prstGeom prst="rect">
            <a:avLst/>
          </a:prstGeom>
        </p:spPr>
        <p:txBody>
          <a:bodyPr wrap="square">
            <a:spAutoFit/>
          </a:bodyPr>
          <a:lstStyle/>
          <a:p>
            <a:r>
              <a:rPr lang="en-US" sz="2000" dirty="0" err="1">
                <a:latin typeface="Chiller" pitchFamily="82" charset="0"/>
              </a:rPr>
              <a:t>Magdalen</a:t>
            </a:r>
            <a:r>
              <a:rPr lang="en-US" sz="2000" dirty="0">
                <a:latin typeface="Chiller" pitchFamily="82" charset="0"/>
              </a:rPr>
              <a:t> College was founded in 1458 by William </a:t>
            </a:r>
            <a:r>
              <a:rPr lang="en-US" sz="2000" dirty="0" err="1">
                <a:latin typeface="Chiller" pitchFamily="82" charset="0"/>
              </a:rPr>
              <a:t>Veynfleta</a:t>
            </a:r>
            <a:r>
              <a:rPr lang="en-US" sz="2000" dirty="0">
                <a:latin typeface="Chiller" pitchFamily="82" charset="0"/>
              </a:rPr>
              <a:t>, Bishop of Winchester. statutes included provision for the founder of the choral foundation of men and boys (a tradition that has continued to the present day), and referred to the pronunciation of the name College of English. Another unrelated college named Hall of </a:t>
            </a:r>
            <a:r>
              <a:rPr lang="en-US" sz="2000" dirty="0" err="1">
                <a:latin typeface="Chiller" pitchFamily="82" charset="0"/>
              </a:rPr>
              <a:t>Magdalen</a:t>
            </a:r>
            <a:r>
              <a:rPr lang="en-US" sz="2000" dirty="0">
                <a:latin typeface="Chiller" pitchFamily="82" charset="0"/>
              </a:rPr>
              <a:t>, adjacent to </a:t>
            </a:r>
            <a:r>
              <a:rPr lang="en-US" sz="2000" dirty="0" err="1">
                <a:latin typeface="Chiller" pitchFamily="82" charset="0"/>
              </a:rPr>
              <a:t>Magdalen</a:t>
            </a:r>
            <a:r>
              <a:rPr lang="en-US" sz="2000" dirty="0">
                <a:latin typeface="Chiller" pitchFamily="82" charset="0"/>
              </a:rPr>
              <a:t> College eventually became part of Hertford College.</a:t>
            </a:r>
            <a:endParaRPr lang="ru-RU" sz="2000" dirty="0"/>
          </a:p>
        </p:txBody>
      </p:sp>
    </p:spTree>
    <p:extLst>
      <p:ext uri="{BB962C8B-B14F-4D97-AF65-F5344CB8AC3E}">
        <p14:creationId xmlns:p14="http://schemas.microsoft.com/office/powerpoint/2010/main" val="102734779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88" y="598413"/>
            <a:ext cx="7919602" cy="543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67544" y="548680"/>
            <a:ext cx="5904656" cy="2237992"/>
          </a:xfrm>
        </p:spPr>
        <p:txBody>
          <a:bodyPr>
            <a:normAutofit/>
          </a:bodyPr>
          <a:lstStyle/>
          <a:p>
            <a:r>
              <a:rPr lang="en-US" dirty="0" smtClean="0">
                <a:latin typeface="Blackadder ITC" pitchFamily="82" charset="0"/>
              </a:rPr>
              <a:t>This </a:t>
            </a:r>
            <a:r>
              <a:rPr lang="en-US" dirty="0">
                <a:latin typeface="Blackadder ITC" pitchFamily="82" charset="0"/>
              </a:rPr>
              <a:t>is the Oxford University. </a:t>
            </a:r>
            <a:r>
              <a:rPr lang="en-US" dirty="0" smtClean="0">
                <a:latin typeface="Blackadder ITC" pitchFamily="82" charset="0"/>
              </a:rPr>
              <a:t>Oxford University finished: Roger </a:t>
            </a:r>
            <a:r>
              <a:rPr lang="en-US" dirty="0">
                <a:latin typeface="Blackadder ITC" pitchFamily="82" charset="0"/>
              </a:rPr>
              <a:t>Bacon, Oscar Wilde, John Donne, Sir Christopher </a:t>
            </a:r>
            <a:r>
              <a:rPr lang="en-US" dirty="0" smtClean="0">
                <a:latin typeface="Blackadder ITC" pitchFamily="82" charset="0"/>
              </a:rPr>
              <a:t>Wren…</a:t>
            </a:r>
            <a:endParaRPr lang="ru-RU"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498805"/>
            <a:ext cx="2082490" cy="2603112"/>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3720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3">
                                            <p:txEl>
                                              <p:pRg st="0" end="0"/>
                                            </p:txEl>
                                          </p:spTgt>
                                        </p:tgtEl>
                                      </p:cBhvr>
                                      <p:to x="80000" y="100000"/>
                                    </p:animScale>
                                    <p:anim by="(#ppt_w*0.10)" calcmode="lin" valueType="num">
                                      <p:cBhvr>
                                        <p:cTn id="7" dur="250" autoRev="1" fill="hold">
                                          <p:stCondLst>
                                            <p:cond delay="0"/>
                                          </p:stCondLst>
                                        </p:cTn>
                                        <p:tgtEl>
                                          <p:spTgt spid="3">
                                            <p:txEl>
                                              <p:pRg st="0" end="0"/>
                                            </p:txEl>
                                          </p:spTgt>
                                        </p:tgtEl>
                                        <p:attrNameLst>
                                          <p:attrName>ppt_x</p:attrName>
                                        </p:attrNameLst>
                                      </p:cBhvr>
                                    </p:anim>
                                    <p:anim by="(-#ppt_w*0.10)" calcmode="lin" valueType="num">
                                      <p:cBhvr>
                                        <p:cTn id="8" dur="250" autoRev="1" fill="hold">
                                          <p:stCondLst>
                                            <p:cond delay="0"/>
                                          </p:stCondLst>
                                        </p:cTn>
                                        <p:tgtEl>
                                          <p:spTgt spid="3">
                                            <p:txEl>
                                              <p:pRg st="0" end="0"/>
                                            </p:txEl>
                                          </p:spTgt>
                                        </p:tgtEl>
                                        <p:attrNameLst>
                                          <p:attrName>ppt_y</p:attrName>
                                        </p:attrNameLst>
                                      </p:cBhvr>
                                    </p:anim>
                                    <p:animRot by="-480000">
                                      <p:cBhvr>
                                        <p:cTn id="9" dur="250" autoRev="1" fill="hold">
                                          <p:stCondLst>
                                            <p:cond delay="0"/>
                                          </p:stCondLst>
                                        </p:cTn>
                                        <p:tgtEl>
                                          <p:spTgt spid="3">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wipe(down)">
                                      <p:cBhvr>
                                        <p:cTn id="14" dur="580">
                                          <p:stCondLst>
                                            <p:cond delay="0"/>
                                          </p:stCondLst>
                                        </p:cTn>
                                        <p:tgtEl>
                                          <p:spTgt spid="4099"/>
                                        </p:tgtEl>
                                      </p:cBhvr>
                                    </p:animEffect>
                                    <p:anim calcmode="lin" valueType="num">
                                      <p:cBhvr>
                                        <p:cTn id="15"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20" dur="26">
                                          <p:stCondLst>
                                            <p:cond delay="650"/>
                                          </p:stCondLst>
                                        </p:cTn>
                                        <p:tgtEl>
                                          <p:spTgt spid="4099"/>
                                        </p:tgtEl>
                                      </p:cBhvr>
                                      <p:to x="100000" y="60000"/>
                                    </p:animScale>
                                    <p:animScale>
                                      <p:cBhvr>
                                        <p:cTn id="21" dur="166" decel="50000">
                                          <p:stCondLst>
                                            <p:cond delay="676"/>
                                          </p:stCondLst>
                                        </p:cTn>
                                        <p:tgtEl>
                                          <p:spTgt spid="4099"/>
                                        </p:tgtEl>
                                      </p:cBhvr>
                                      <p:to x="100000" y="100000"/>
                                    </p:animScale>
                                    <p:animScale>
                                      <p:cBhvr>
                                        <p:cTn id="22" dur="26">
                                          <p:stCondLst>
                                            <p:cond delay="1312"/>
                                          </p:stCondLst>
                                        </p:cTn>
                                        <p:tgtEl>
                                          <p:spTgt spid="4099"/>
                                        </p:tgtEl>
                                      </p:cBhvr>
                                      <p:to x="100000" y="80000"/>
                                    </p:animScale>
                                    <p:animScale>
                                      <p:cBhvr>
                                        <p:cTn id="23" dur="166" decel="50000">
                                          <p:stCondLst>
                                            <p:cond delay="1338"/>
                                          </p:stCondLst>
                                        </p:cTn>
                                        <p:tgtEl>
                                          <p:spTgt spid="4099"/>
                                        </p:tgtEl>
                                      </p:cBhvr>
                                      <p:to x="100000" y="100000"/>
                                    </p:animScale>
                                    <p:animScale>
                                      <p:cBhvr>
                                        <p:cTn id="24" dur="26">
                                          <p:stCondLst>
                                            <p:cond delay="1642"/>
                                          </p:stCondLst>
                                        </p:cTn>
                                        <p:tgtEl>
                                          <p:spTgt spid="4099"/>
                                        </p:tgtEl>
                                      </p:cBhvr>
                                      <p:to x="100000" y="90000"/>
                                    </p:animScale>
                                    <p:animScale>
                                      <p:cBhvr>
                                        <p:cTn id="25" dur="166" decel="50000">
                                          <p:stCondLst>
                                            <p:cond delay="1668"/>
                                          </p:stCondLst>
                                        </p:cTn>
                                        <p:tgtEl>
                                          <p:spTgt spid="4099"/>
                                        </p:tgtEl>
                                      </p:cBhvr>
                                      <p:to x="100000" y="100000"/>
                                    </p:animScale>
                                    <p:animScale>
                                      <p:cBhvr>
                                        <p:cTn id="26" dur="26">
                                          <p:stCondLst>
                                            <p:cond delay="1808"/>
                                          </p:stCondLst>
                                        </p:cTn>
                                        <p:tgtEl>
                                          <p:spTgt spid="4099"/>
                                        </p:tgtEl>
                                      </p:cBhvr>
                                      <p:to x="100000" y="95000"/>
                                    </p:animScale>
                                    <p:animScale>
                                      <p:cBhvr>
                                        <p:cTn id="27" dur="166" decel="50000">
                                          <p:stCondLst>
                                            <p:cond delay="1834"/>
                                          </p:stCondLst>
                                        </p:cTn>
                                        <p:tgtEl>
                                          <p:spTgt spid="40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But </a:t>
            </a:r>
            <a:r>
              <a:rPr lang="en-US" sz="1800" dirty="0">
                <a:latin typeface="Calisto MT" pitchFamily="18" charset="0"/>
              </a:rPr>
              <a:t>many of the most famous women in the world, such as Indira Gandhi and Margaret </a:t>
            </a:r>
            <a:r>
              <a:rPr lang="en-US" sz="1800" dirty="0" smtClean="0">
                <a:latin typeface="Calisto MT" pitchFamily="18" charset="0"/>
              </a:rPr>
              <a:t>Thatcher fine </a:t>
            </a:r>
            <a:r>
              <a:rPr lang="en-US" sz="1800" dirty="0">
                <a:latin typeface="Calisto MT" pitchFamily="18" charset="0"/>
              </a:rPr>
              <a:t>completed the colleges of Oxford.</a:t>
            </a:r>
            <a:endParaRPr lang="ru-RU" sz="1800" dirty="0"/>
          </a:p>
        </p:txBody>
      </p:sp>
      <p:sp>
        <p:nvSpPr>
          <p:cNvPr id="3" name="Объект 2"/>
          <p:cNvSpPr>
            <a:spLocks noGrp="1"/>
          </p:cNvSpPr>
          <p:nvPr>
            <p:ph idx="1"/>
          </p:nvPr>
        </p:nvSpPr>
        <p:spPr/>
        <p:txBody>
          <a:bodyPr/>
          <a:lstStyle/>
          <a:p>
            <a:endParaRPr lang="ru-RU"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06" y="445531"/>
            <a:ext cx="3964594" cy="471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45530"/>
            <a:ext cx="3937949" cy="471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7129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79" y="476672"/>
            <a:ext cx="8419441"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755576" y="5301208"/>
            <a:ext cx="7931224" cy="733832"/>
          </a:xfrm>
        </p:spPr>
        <p:txBody>
          <a:bodyPr>
            <a:normAutofit fontScale="90000"/>
          </a:bodyPr>
          <a:lstStyle/>
          <a:p>
            <a:r>
              <a:rPr lang="ru-RU" dirty="0"/>
              <a:t/>
            </a:r>
            <a:br>
              <a:rPr lang="ru-RU" dirty="0"/>
            </a:br>
            <a:endParaRPr lang="ru-RU" dirty="0"/>
          </a:p>
        </p:txBody>
      </p:sp>
      <p:sp>
        <p:nvSpPr>
          <p:cNvPr id="4" name="Прямоугольник 3"/>
          <p:cNvSpPr/>
          <p:nvPr/>
        </p:nvSpPr>
        <p:spPr>
          <a:xfrm>
            <a:off x="595322" y="5934617"/>
            <a:ext cx="7937117" cy="646331"/>
          </a:xfrm>
          <a:prstGeom prst="rect">
            <a:avLst/>
          </a:prstGeom>
        </p:spPr>
        <p:txBody>
          <a:bodyPr wrap="square">
            <a:spAutoFit/>
          </a:bodyPr>
          <a:lstStyle/>
          <a:p>
            <a:r>
              <a:rPr lang="en-US" dirty="0"/>
              <a:t>At Oxford, the famous </a:t>
            </a:r>
            <a:r>
              <a:rPr lang="en-US" dirty="0" err="1"/>
              <a:t>Ashmolean</a:t>
            </a:r>
            <a:r>
              <a:rPr lang="en-US" dirty="0"/>
              <a:t> Museum - the oldest museum in Britain, founded in 1683.</a:t>
            </a:r>
            <a:endParaRPr lang="ru-RU" dirty="0"/>
          </a:p>
        </p:txBody>
      </p:sp>
    </p:spTree>
    <p:extLst>
      <p:ext uri="{BB962C8B-B14F-4D97-AF65-F5344CB8AC3E}">
        <p14:creationId xmlns:p14="http://schemas.microsoft.com/office/powerpoint/2010/main" val="13890924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146"/>
                                        </p:tgtEl>
                                      </p:cBhvr>
                                    </p:animEffect>
                                    <p:animScale>
                                      <p:cBhvr>
                                        <p:cTn id="7" dur="250" autoRev="1" fill="hold"/>
                                        <p:tgtEl>
                                          <p:spTgt spid="614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nodeType="clickEffect">
                                  <p:stCondLst>
                                    <p:cond delay="0"/>
                                  </p:stCondLst>
                                  <p:iterate type="lt">
                                    <p:tmPct val="4000"/>
                                  </p:iterate>
                                  <p:childTnLst>
                                    <p:set>
                                      <p:cBhvr override="childStyle">
                                        <p:cTn id="11" dur="500" fill="hold"/>
                                        <p:tgtEl>
                                          <p:spTgt spid="4">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108577"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331640" y="4293096"/>
            <a:ext cx="6120680" cy="923330"/>
          </a:xfrm>
          <a:prstGeom prst="rect">
            <a:avLst/>
          </a:prstGeom>
        </p:spPr>
        <p:txBody>
          <a:bodyPr wrap="square">
            <a:spAutoFit/>
          </a:bodyPr>
          <a:lstStyle/>
          <a:p>
            <a:r>
              <a:rPr lang="en-US" dirty="0">
                <a:solidFill>
                  <a:schemeClr val="bg1"/>
                </a:solidFill>
              </a:rPr>
              <a:t>You may be surprised steady stream buses, pedestrians and quickly reaching the center of the city looks more as London.</a:t>
            </a:r>
            <a:endParaRPr lang="ru-RU" dirty="0">
              <a:solidFill>
                <a:schemeClr val="bg1"/>
              </a:solidFill>
            </a:endParaRPr>
          </a:p>
        </p:txBody>
      </p:sp>
    </p:spTree>
    <p:extLst>
      <p:ext uri="{BB962C8B-B14F-4D97-AF65-F5344CB8AC3E}">
        <p14:creationId xmlns:p14="http://schemas.microsoft.com/office/powerpoint/2010/main" val="2713099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nodeType="clickEffect">
                                  <p:stCondLst>
                                    <p:cond delay="0"/>
                                  </p:stCondLst>
                                  <p:childTnLst>
                                    <p:anim calcmode="lin" valueType="num">
                                      <p:cBhvr>
                                        <p:cTn id="6" dur="1000"/>
                                        <p:tgtEl>
                                          <p:spTgt spid="7171"/>
                                        </p:tgtEl>
                                        <p:attrNameLst>
                                          <p:attrName>ppt_w</p:attrName>
                                        </p:attrNameLst>
                                      </p:cBhvr>
                                      <p:tavLst>
                                        <p:tav tm="0">
                                          <p:val>
                                            <p:strVal val="ppt_w"/>
                                          </p:val>
                                        </p:tav>
                                        <p:tav tm="100000">
                                          <p:val>
                                            <p:fltVal val="0"/>
                                          </p:val>
                                        </p:tav>
                                      </p:tavLst>
                                    </p:anim>
                                    <p:anim calcmode="lin" valueType="num">
                                      <p:cBhvr>
                                        <p:cTn id="7" dur="1000"/>
                                        <p:tgtEl>
                                          <p:spTgt spid="7171"/>
                                        </p:tgtEl>
                                        <p:attrNameLst>
                                          <p:attrName>ppt_h</p:attrName>
                                        </p:attrNameLst>
                                      </p:cBhvr>
                                      <p:tavLst>
                                        <p:tav tm="0">
                                          <p:val>
                                            <p:strVal val="ppt_h"/>
                                          </p:val>
                                        </p:tav>
                                        <p:tav tm="100000">
                                          <p:val>
                                            <p:fltVal val="0"/>
                                          </p:val>
                                        </p:tav>
                                      </p:tavLst>
                                    </p:anim>
                                    <p:anim calcmode="lin" valueType="num">
                                      <p:cBhvr>
                                        <p:cTn id="8" dur="1000"/>
                                        <p:tgtEl>
                                          <p:spTgt spid="717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717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717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4">
                                            <p:txEl>
                                              <p:pRg st="0" end="0"/>
                                            </p:txEl>
                                          </p:spTgt>
                                        </p:tgtEl>
                                        <p:attrNameLst>
                                          <p:attrName>style.color</p:attrName>
                                        </p:attrNameLst>
                                      </p:cBhvr>
                                      <p:to>
                                        <a:srgbClr val="FFFFFF"/>
                                      </p:to>
                                    </p:animClr>
                                    <p:animClr clrSpc="rgb" dir="cw">
                                      <p:cBhvr>
                                        <p:cTn id="15" dur="500" fill="hold"/>
                                        <p:tgtEl>
                                          <p:spTgt spid="4">
                                            <p:txEl>
                                              <p:pRg st="0" end="0"/>
                                            </p:txEl>
                                          </p:spTgt>
                                        </p:tgtEl>
                                        <p:attrNameLst>
                                          <p:attrName>fillcolor</p:attrName>
                                        </p:attrNameLst>
                                      </p:cBhvr>
                                      <p:to>
                                        <a:srgbClr val="FFFFFF"/>
                                      </p:to>
                                    </p:animClr>
                                    <p:set>
                                      <p:cBhvr>
                                        <p:cTn id="16" dur="500" fill="hold"/>
                                        <p:tgtEl>
                                          <p:spTgt spid="4">
                                            <p:txEl>
                                              <p:pRg st="0" end="0"/>
                                            </p:txEl>
                                          </p:spTgt>
                                        </p:tgtEl>
                                        <p:attrNameLst>
                                          <p:attrName>fill.type</p:attrName>
                                        </p:attrNameLst>
                                      </p:cBhvr>
                                      <p:to>
                                        <p:strVal val="solid"/>
                                      </p:to>
                                    </p:set>
                                    <p:set>
                                      <p:cBhvr>
                                        <p:cTn id="17" dur="500" fill="hold"/>
                                        <p:tgtEl>
                                          <p:spTgt spid="4">
                                            <p:txEl>
                                              <p:pRg st="0" end="0"/>
                                            </p:txEl>
                                          </p:spTgt>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fade">
                                      <p:cBhvr>
                                        <p:cTn id="22" dur="100"/>
                                        <p:tgtEl>
                                          <p:spTgt spid="7171"/>
                                        </p:tgtEl>
                                      </p:cBhvr>
                                    </p:animEffect>
                                    <p:anim calcmode="lin" valueType="num">
                                      <p:cBhvr>
                                        <p:cTn id="23" dur="400" fill="hold"/>
                                        <p:tgtEl>
                                          <p:spTgt spid="7171"/>
                                        </p:tgtEl>
                                        <p:attrNameLst>
                                          <p:attrName>ppt_x</p:attrName>
                                        </p:attrNameLst>
                                      </p:cBhvr>
                                      <p:tavLst>
                                        <p:tav tm="0">
                                          <p:val>
                                            <p:strVal val="#ppt_x"/>
                                          </p:val>
                                        </p:tav>
                                        <p:tav tm="100000">
                                          <p:val>
                                            <p:strVal val="#ppt_x"/>
                                          </p:val>
                                        </p:tav>
                                      </p:tavLst>
                                    </p:anim>
                                    <p:anim calcmode="lin" valueType="num">
                                      <p:cBhvr>
                                        <p:cTn id="24" dur="400" fill="hold"/>
                                        <p:tgtEl>
                                          <p:spTgt spid="7171"/>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717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717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4F4F4"/>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82</TotalTime>
  <Words>255</Words>
  <Application>Microsoft Office PowerPoint</Application>
  <PresentationFormat>Экран (4:3)</PresentationFormat>
  <Paragraphs>11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Аспект</vt:lpstr>
      <vt:lpstr> Oxford</vt:lpstr>
      <vt:lpstr>Carfax Tower</vt:lpstr>
      <vt:lpstr>Презентация PowerPoint</vt:lpstr>
      <vt:lpstr>Презентация PowerPoint</vt:lpstr>
      <vt:lpstr>Презентация PowerPoint</vt:lpstr>
      <vt:lpstr>Презентация PowerPoint</vt:lpstr>
      <vt:lpstr>But many of the most famous women in the world, such as Indira Gandhi and Margaret Thatcher fine completed the colleges of Oxford.</vt:lpstr>
      <vt:lpstr>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Oxford</dc:title>
  <cp:lastModifiedBy>Admin</cp:lastModifiedBy>
  <cp:revision>9</cp:revision>
  <dcterms:modified xsi:type="dcterms:W3CDTF">2013-05-07T19:21:39Z</dcterms:modified>
</cp:coreProperties>
</file>