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61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 snapToGrid="0">
      <p:cViewPr>
        <p:scale>
          <a:sx n="76" d="100"/>
          <a:sy n="76" d="100"/>
        </p:scale>
        <p:origin x="-120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'Dil%20Mera%20Muft%20Ka'%20Full%20Song%20-%20Agent%20Vinod%20-%20Kareena%20Kapoor.mp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pic>
        <p:nvPicPr>
          <p:cNvPr id="9" name="Picture 2" descr="C:\Users\Delirium\Desktop\ind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72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>
            <a:hlinkClick r:id="rId3" action="ppaction://hlinkfile"/>
          </p:cNvPr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4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5441" y="2079321"/>
            <a:ext cx="6050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Now I want to show you the trailer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992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Taj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Mahal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6" name="Picture 2" descr="G:\Download\Taj_Mahal_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40" y="1139014"/>
            <a:ext cx="9182140" cy="5281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tx1"/>
                </a:solidFill>
              </a:rPr>
              <a:t>Buddha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Picture 5" descr="budd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913" y="1262745"/>
            <a:ext cx="7362173" cy="5521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1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1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 err="1">
                <a:solidFill>
                  <a:schemeClr val="tx1"/>
                </a:solidFill>
              </a:rPr>
              <a:t>Holi</a:t>
            </a:r>
            <a:r>
              <a:rPr lang="ru-RU" altLang="uk-UA" sz="4000" b="1" dirty="0">
                <a:solidFill>
                  <a:schemeClr val="tx1"/>
                </a:solidFill>
              </a:rPr>
              <a:t> </a:t>
            </a:r>
            <a:r>
              <a:rPr lang="en-US" altLang="uk-UA" sz="4000" b="1" dirty="0">
                <a:solidFill>
                  <a:schemeClr val="tx1"/>
                </a:solidFill>
              </a:rPr>
              <a:t>festival</a:t>
            </a:r>
            <a:r>
              <a:rPr lang="en-US" altLang="uk-UA" sz="4000" dirty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5" descr="хо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8486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1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tx1"/>
                </a:solidFill>
              </a:rPr>
              <a:t>Sculpture</a:t>
            </a:r>
            <a:r>
              <a:rPr lang="en-US" altLang="uk-UA" sz="40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5" descr="Khajuraho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848600" cy="537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1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dirty="0">
                <a:solidFill>
                  <a:schemeClr val="tx1"/>
                </a:solidFill>
              </a:rPr>
              <a:t>The Great Stupa at </a:t>
            </a:r>
            <a:r>
              <a:rPr lang="en-US" altLang="uk-UA" sz="4000" dirty="0" err="1">
                <a:solidFill>
                  <a:schemeClr val="tx1"/>
                </a:solidFill>
              </a:rPr>
              <a:t>Sanchi</a:t>
            </a:r>
            <a:r>
              <a:rPr lang="en-US" altLang="uk-UA" sz="4000" dirty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5" descr="estupa_y_torana_san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772400" cy="517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9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1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tx1"/>
                </a:solidFill>
              </a:rPr>
              <a:t>Sculpture of</a:t>
            </a:r>
            <a:r>
              <a:rPr lang="ru-RU" altLang="uk-UA" sz="4000" b="1" dirty="0">
                <a:solidFill>
                  <a:schemeClr val="tx1"/>
                </a:solidFill>
              </a:rPr>
              <a:t> </a:t>
            </a:r>
            <a:r>
              <a:rPr lang="en-US" altLang="uk-UA" sz="4000" b="1" dirty="0">
                <a:solidFill>
                  <a:schemeClr val="tx1"/>
                </a:solidFill>
              </a:rPr>
              <a:t>Vishnu</a:t>
            </a:r>
            <a:r>
              <a:rPr lang="ru-RU" altLang="uk-UA" sz="4000" b="1" dirty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5" descr="спящий Vish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16280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2771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uk-UA" sz="4000" b="1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6926" y="1430477"/>
            <a:ext cx="742793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India - a fascinating land with a rich culture full of secrets and mysteries of the centuries-old, and know it can only have been </a:t>
            </a:r>
            <a:r>
              <a:rPr lang="en-US" sz="2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there.</a:t>
            </a:r>
            <a:endParaRPr lang="uk-UA" sz="2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637" y="3419791"/>
            <a:ext cx="689072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800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Flag , emblem and map of </a:t>
            </a:r>
            <a:r>
              <a:rPr lang="en-US" sz="4000" dirty="0"/>
              <a:t>India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8" name="Picture 2" descr="Physical Map of Indi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48113">
            <a:off x="489746" y="1781355"/>
            <a:ext cx="4184506" cy="480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Delirium\Desktop\51ba2f099f42a85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92" y="1363782"/>
            <a:ext cx="5470068" cy="341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irium\Desktop\indi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43" y="3515941"/>
            <a:ext cx="2815898" cy="31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72632" y="1336108"/>
            <a:ext cx="6798736" cy="52917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Capital: </a:t>
            </a:r>
            <a:r>
              <a:rPr lang="en-US" dirty="0"/>
              <a:t>New Delhi</a:t>
            </a:r>
          </a:p>
          <a:p>
            <a:r>
              <a:rPr lang="ru-RU" b="1" dirty="0" err="1" smtClean="0"/>
              <a:t>Area</a:t>
            </a:r>
            <a:r>
              <a:rPr lang="en-US" b="1" dirty="0" smtClean="0"/>
              <a:t>: </a:t>
            </a:r>
            <a:r>
              <a:rPr lang="ru-RU" dirty="0" smtClean="0"/>
              <a:t>3.3 </a:t>
            </a:r>
            <a:r>
              <a:rPr lang="ru-RU" dirty="0" err="1"/>
              <a:t>Million</a:t>
            </a:r>
            <a:r>
              <a:rPr lang="ru-RU" dirty="0"/>
              <a:t> </a:t>
            </a:r>
            <a:r>
              <a:rPr lang="ru-RU" dirty="0" err="1"/>
              <a:t>sq</a:t>
            </a:r>
            <a:r>
              <a:rPr lang="ru-RU" dirty="0"/>
              <a:t>. </a:t>
            </a:r>
            <a:r>
              <a:rPr lang="ru-RU" dirty="0" err="1"/>
              <a:t>km</a:t>
            </a:r>
            <a:endParaRPr lang="en-US" b="1" dirty="0"/>
          </a:p>
          <a:p>
            <a:r>
              <a:rPr lang="ru-RU" b="1" dirty="0" err="1" smtClean="0">
                <a:latin typeface="+mj-lt"/>
              </a:rPr>
              <a:t>Climate</a:t>
            </a:r>
            <a:r>
              <a:rPr lang="en-US" b="1" dirty="0" smtClean="0">
                <a:latin typeface="+mj-lt"/>
              </a:rPr>
              <a:t>: </a:t>
            </a:r>
            <a:r>
              <a:rPr lang="en-US" dirty="0" smtClean="0">
                <a:latin typeface="+mj-lt"/>
                <a:ea typeface="Times New Roman"/>
              </a:rPr>
              <a:t>Tropical</a:t>
            </a:r>
            <a:r>
              <a:rPr lang="en-US" dirty="0">
                <a:latin typeface="+mj-lt"/>
                <a:ea typeface="Times New Roman"/>
              </a:rPr>
              <a:t>. There are four seasons: winter (December-February) summer (March-June) monsoon season (June-September) post monsoon season (October-November</a:t>
            </a:r>
            <a:r>
              <a:rPr lang="en-US" dirty="0" smtClean="0">
                <a:latin typeface="+mj-lt"/>
                <a:ea typeface="Times New Roman"/>
              </a:rPr>
              <a:t>)</a:t>
            </a:r>
          </a:p>
          <a:p>
            <a:r>
              <a:rPr lang="ru-RU" b="1" dirty="0" err="1" smtClean="0"/>
              <a:t>Population</a:t>
            </a:r>
            <a:r>
              <a:rPr lang="en-US" b="1" dirty="0" smtClean="0"/>
              <a:t>: </a:t>
            </a:r>
            <a:r>
              <a:rPr lang="en-US" dirty="0" smtClean="0"/>
              <a:t>1,166 </a:t>
            </a:r>
            <a:r>
              <a:rPr lang="en-US" dirty="0"/>
              <a:t>million </a:t>
            </a:r>
            <a:r>
              <a:rPr lang="en-US" b="1" dirty="0"/>
              <a:t>  </a:t>
            </a:r>
          </a:p>
          <a:p>
            <a:r>
              <a:rPr lang="ru-RU" b="1" dirty="0" err="1"/>
              <a:t>Nationality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ru-RU" dirty="0" err="1" smtClean="0"/>
              <a:t>Indian</a:t>
            </a:r>
            <a:r>
              <a:rPr lang="en-US" b="1" dirty="0" smtClean="0"/>
              <a:t>   </a:t>
            </a:r>
            <a:endParaRPr lang="en-US" b="1" dirty="0"/>
          </a:p>
          <a:p>
            <a:r>
              <a:rPr lang="ru-RU" b="1" dirty="0" err="1"/>
              <a:t>Religion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dirty="0" smtClean="0"/>
              <a:t>Hindus, Muslims, </a:t>
            </a:r>
            <a:r>
              <a:rPr lang="en-US" dirty="0"/>
              <a:t>Christians, Sikhs, Buddhists.</a:t>
            </a:r>
            <a:endParaRPr lang="en-US" b="1" dirty="0"/>
          </a:p>
          <a:p>
            <a:r>
              <a:rPr lang="ru-RU" b="1" dirty="0" err="1"/>
              <a:t>Language</a:t>
            </a:r>
            <a:r>
              <a:rPr lang="en-US" b="1" dirty="0"/>
              <a:t>: </a:t>
            </a:r>
            <a:r>
              <a:rPr lang="en-US" dirty="0" smtClean="0"/>
              <a:t>There </a:t>
            </a:r>
            <a:r>
              <a:rPr lang="en-US" dirty="0"/>
              <a:t>are 22 different languages in India. Hindi is an Official Language. English is the second language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Border </a:t>
            </a:r>
            <a:r>
              <a:rPr lang="en-US" b="1" dirty="0"/>
              <a:t>Countries:  </a:t>
            </a:r>
            <a:r>
              <a:rPr lang="en-US" dirty="0"/>
              <a:t>Afghanistan, Pakistan, China, </a:t>
            </a:r>
            <a:r>
              <a:rPr lang="en-US" dirty="0" smtClean="0"/>
              <a:t>Bhutan</a:t>
            </a:r>
            <a:r>
              <a:rPr lang="en-US" dirty="0"/>
              <a:t>,  Nepal, Myanmar, Bangladesh</a:t>
            </a:r>
            <a:r>
              <a:rPr lang="en-US" dirty="0" smtClean="0"/>
              <a:t>.</a:t>
            </a:r>
          </a:p>
          <a:p>
            <a:r>
              <a:rPr lang="ru-RU" b="1" dirty="0" err="1" smtClean="0"/>
              <a:t>Independence</a:t>
            </a:r>
            <a:r>
              <a:rPr lang="en-US" b="1" dirty="0" smtClean="0"/>
              <a:t>: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August </a:t>
            </a:r>
            <a:r>
              <a:rPr lang="en-US" dirty="0" smtClean="0"/>
              <a:t>1947</a:t>
            </a:r>
          </a:p>
          <a:p>
            <a:r>
              <a:rPr lang="en-US" b="1" dirty="0" smtClean="0"/>
              <a:t>Government: </a:t>
            </a:r>
            <a:r>
              <a:rPr lang="en-US" dirty="0" smtClean="0"/>
              <a:t>The </a:t>
            </a:r>
            <a:r>
              <a:rPr lang="en-US" dirty="0"/>
              <a:t>President of India is the Head of the State. The Prime Minister is the Head of the Government.</a:t>
            </a:r>
            <a:r>
              <a:rPr lang="en-US" b="1" dirty="0"/>
              <a:t> </a:t>
            </a:r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6606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Republic of India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402770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7895" y="801852"/>
            <a:ext cx="58796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Currency - Indian Rupee.</a:t>
            </a:r>
            <a:endParaRPr lang="uk-UA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G:\Download\1319135218-indian_rup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0" y="1509738"/>
            <a:ext cx="7742629" cy="4901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0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Nature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449" y="1465545"/>
            <a:ext cx="7027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National Animal                                    </a:t>
            </a:r>
            <a:r>
              <a:rPr lang="en-US" dirty="0" smtClean="0"/>
              <a:t>       </a:t>
            </a:r>
            <a:r>
              <a:rPr lang="en-US" dirty="0"/>
              <a:t>The National Bird 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</a:t>
            </a:r>
          </a:p>
          <a:p>
            <a:r>
              <a:rPr lang="en-US" dirty="0" smtClean="0"/>
              <a:t>     is the </a:t>
            </a:r>
            <a:r>
              <a:rPr lang="en-US" b="1" dirty="0" smtClean="0"/>
              <a:t>Tiger</a:t>
            </a:r>
            <a:r>
              <a:rPr lang="en-US" dirty="0"/>
              <a:t>. </a:t>
            </a:r>
            <a:r>
              <a:rPr lang="en-US" dirty="0" smtClean="0"/>
              <a:t>                                                               </a:t>
            </a:r>
            <a:r>
              <a:rPr lang="en-US" b="1" dirty="0" smtClean="0"/>
              <a:t>Peacock</a:t>
            </a:r>
            <a:r>
              <a:rPr lang="en-US" b="1" dirty="0"/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8" name="Picture 3" descr="D:\АНТОНИНА\ENGLISH\внекл. работа\India\bengal-tiger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543" y="2195378"/>
            <a:ext cx="2256411" cy="186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Download\Pavo_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16" y="2195378"/>
            <a:ext cx="2398734" cy="179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i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62148" y="2269282"/>
            <a:ext cx="2305888" cy="17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2759" y="4241526"/>
            <a:ext cx="252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National tree is the </a:t>
            </a:r>
            <a:r>
              <a:rPr lang="en-US" b="1" dirty="0"/>
              <a:t>Banyan Tree </a:t>
            </a:r>
            <a:r>
              <a:rPr lang="en-US" dirty="0"/>
              <a:t>(Fig Tree).</a:t>
            </a:r>
            <a:endParaRPr lang="uk-UA" dirty="0"/>
          </a:p>
        </p:txBody>
      </p:sp>
      <p:pic>
        <p:nvPicPr>
          <p:cNvPr id="12" name="Picture 7" descr="lot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0267" y="4067457"/>
            <a:ext cx="1968962" cy="164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3774" y="5816144"/>
            <a:ext cx="791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The </a:t>
            </a:r>
            <a:r>
              <a:rPr lang="en-US" dirty="0"/>
              <a:t>National Flower                      </a:t>
            </a:r>
            <a:r>
              <a:rPr lang="en-US" dirty="0" smtClean="0"/>
              <a:t>                                    The </a:t>
            </a:r>
            <a:r>
              <a:rPr lang="en-US" dirty="0"/>
              <a:t>National Fruit is the</a:t>
            </a:r>
            <a:endParaRPr lang="uk-UA" dirty="0"/>
          </a:p>
          <a:p>
            <a:r>
              <a:rPr lang="en-US" b="1" dirty="0" smtClean="0"/>
              <a:t>      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b="1" dirty="0"/>
              <a:t>Lotus.</a:t>
            </a:r>
            <a:r>
              <a:rPr lang="en-US" dirty="0"/>
              <a:t>                            </a:t>
            </a:r>
            <a:r>
              <a:rPr lang="en-US" dirty="0" smtClean="0"/>
              <a:t>                                                  </a:t>
            </a:r>
            <a:r>
              <a:rPr lang="en-US" b="1" dirty="0"/>
              <a:t>Mango.</a:t>
            </a:r>
            <a:endParaRPr lang="uk-UA" dirty="0"/>
          </a:p>
        </p:txBody>
      </p:sp>
      <p:pic>
        <p:nvPicPr>
          <p:cNvPr id="14" name="Picture 2" descr="ma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15064" y="4194991"/>
            <a:ext cx="2142238" cy="162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5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tx1"/>
                </a:solidFill>
              </a:rPr>
              <a:t>Cuisine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4088" y="1401582"/>
            <a:ext cx="7703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India, food consecrated tradition cuisine is varied, a special influence on her had two religions: Hinduism and </a:t>
            </a:r>
            <a:r>
              <a:rPr lang="en-US" sz="2000" dirty="0" smtClean="0"/>
              <a:t>Muslim. In India many </a:t>
            </a:r>
            <a:r>
              <a:rPr lang="en-US" sz="2000" dirty="0"/>
              <a:t>vegetarians.</a:t>
            </a:r>
            <a:endParaRPr lang="uk-UA" sz="2000" dirty="0"/>
          </a:p>
        </p:txBody>
      </p:sp>
      <p:pic>
        <p:nvPicPr>
          <p:cNvPr id="2050" name="Picture 2" descr="C:\Users\Delirium\Desktop\новый колла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75" y="2439145"/>
            <a:ext cx="5902450" cy="37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5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Music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615" y="1415440"/>
            <a:ext cx="774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basis of Indian music </a:t>
            </a:r>
            <a:r>
              <a:rPr lang="en-US" sz="2400" dirty="0" smtClean="0"/>
              <a:t>– Sangeet .This </a:t>
            </a:r>
            <a:r>
              <a:rPr lang="en-US" sz="2400" dirty="0"/>
              <a:t>combination of three art forms: vocal music, instrumental and </a:t>
            </a:r>
            <a:r>
              <a:rPr lang="en-US" sz="2400" dirty="0" smtClean="0"/>
              <a:t>dance.</a:t>
            </a:r>
            <a:endParaRPr lang="uk-UA" sz="2400" dirty="0"/>
          </a:p>
        </p:txBody>
      </p:sp>
      <p:pic>
        <p:nvPicPr>
          <p:cNvPr id="8" name="vostochnaya-muzyka-Иndiya-Money-Mone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8099" y="5584371"/>
            <a:ext cx="609600" cy="609600"/>
          </a:xfrm>
          <a:prstGeom prst="rect">
            <a:avLst/>
          </a:prstGeom>
        </p:spPr>
      </p:pic>
      <p:pic>
        <p:nvPicPr>
          <p:cNvPr id="3074" name="Picture 2" descr="G:\Download\ea5c8970adec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6" y="2409276"/>
            <a:ext cx="6087648" cy="382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Dance and Cinema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754" y="1464212"/>
            <a:ext cx="7701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Indian dances are the oldest in the world, dance is used complex hand gestures and facial expressions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en-US" sz="2400" dirty="0"/>
              <a:t>In the south there are </a:t>
            </a:r>
            <a:r>
              <a:rPr lang="en-US" sz="2400" dirty="0" err="1"/>
              <a:t>Tollywood</a:t>
            </a:r>
            <a:r>
              <a:rPr lang="en-US" sz="2400" dirty="0"/>
              <a:t> (Telugu movie) and </a:t>
            </a:r>
            <a:r>
              <a:rPr lang="en-US" sz="2400" dirty="0" err="1" smtClean="0"/>
              <a:t>Kollywood</a:t>
            </a:r>
            <a:r>
              <a:rPr lang="en-US" sz="2400" dirty="0" smtClean="0"/>
              <a:t> </a:t>
            </a:r>
            <a:r>
              <a:rPr lang="en-US" sz="2400" dirty="0"/>
              <a:t>(films in Tamil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Cinema India removed not only in Bollywood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Cinema in India is constantly evolving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/>
          </a:p>
        </p:txBody>
      </p:sp>
      <p:pic>
        <p:nvPicPr>
          <p:cNvPr id="2050" name="Picture 2" descr="G:\Download\bollywood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84" y="3709723"/>
            <a:ext cx="5344764" cy="297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ownload\300px-Bollywood_dance_show_in_Brist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8" y="389522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</a:t>
            </a:r>
            <a:r>
              <a:rPr lang="en-US" sz="4000" dirty="0" smtClean="0">
                <a:solidFill>
                  <a:schemeClr val="tx1"/>
                </a:solidFill>
              </a:rPr>
              <a:t>Bollywood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4193" y="1491193"/>
            <a:ext cx="614231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Bombay + Hollywood = Bollywood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932" y="2134449"/>
            <a:ext cx="74905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Bollywood - the Indian film industry is synonymous with the city of Mumbai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Bollywood studios are known </a:t>
            </a:r>
            <a:r>
              <a:rPr lang="en-US" sz="2400" dirty="0" err="1"/>
              <a:t>Filmalaya</a:t>
            </a:r>
            <a:r>
              <a:rPr lang="en-US" sz="2400" dirty="0"/>
              <a:t> and Film </a:t>
            </a:r>
            <a:r>
              <a:rPr lang="en-US" sz="2400" dirty="0" smtClean="0"/>
              <a:t>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 attention is paid to a Bollywood movie musical component..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pic>
        <p:nvPicPr>
          <p:cNvPr id="1026" name="Picture 2" descr="G:\Download\bollywood_the_greatest_love_story_ever_told_x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57" y="3662880"/>
            <a:ext cx="6041894" cy="3020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ownload\bollywood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412635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399</Words>
  <Application>Microsoft Office PowerPoint</Application>
  <PresentationFormat>Экран (4:3)</PresentationFormat>
  <Paragraphs>61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Delirium</cp:lastModifiedBy>
  <cp:revision>18</cp:revision>
  <dcterms:created xsi:type="dcterms:W3CDTF">2013-02-04T11:34:54Z</dcterms:created>
  <dcterms:modified xsi:type="dcterms:W3CDTF">2013-11-28T15:47:59Z</dcterms:modified>
</cp:coreProperties>
</file>