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77" r:id="rId4"/>
    <p:sldId id="257" r:id="rId5"/>
    <p:sldId id="259" r:id="rId6"/>
    <p:sldId id="260" r:id="rId7"/>
    <p:sldId id="262" r:id="rId8"/>
    <p:sldId id="261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3" r:id="rId18"/>
    <p:sldId id="274" r:id="rId19"/>
    <p:sldId id="271" r:id="rId20"/>
    <p:sldId id="272" r:id="rId21"/>
    <p:sldId id="275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726" autoAdjust="0"/>
    <p:restoredTop sz="94660" autoAdjust="0"/>
  </p:normalViewPr>
  <p:slideViewPr>
    <p:cSldViewPr>
      <p:cViewPr varScale="1">
        <p:scale>
          <a:sx n="118" d="100"/>
          <a:sy n="118" d="100"/>
        </p:scale>
        <p:origin x="-145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75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FB5D5-D68B-44E7-BF8F-432DDA6AF098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25723-8EDB-4762-9F55-966CF61BE2B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FB5D5-D68B-44E7-BF8F-432DDA6AF098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25723-8EDB-4762-9F55-966CF61BE2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FB5D5-D68B-44E7-BF8F-432DDA6AF098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825723-8EDB-4762-9F55-966CF61BE2B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FB5D5-D68B-44E7-BF8F-432DDA6AF098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25723-8EDB-4762-9F55-966CF61BE2B9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FB5D5-D68B-44E7-BF8F-432DDA6AF098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25723-8EDB-4762-9F55-966CF61BE2B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FB5D5-D68B-44E7-BF8F-432DDA6AF098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25723-8EDB-4762-9F55-966CF61BE2B9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FB5D5-D68B-44E7-BF8F-432DDA6AF098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25723-8EDB-4762-9F55-966CF61BE2B9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FB5D5-D68B-44E7-BF8F-432DDA6AF098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25723-8EDB-4762-9F55-966CF61BE2B9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FB5D5-D68B-44E7-BF8F-432DDA6AF098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25723-8EDB-4762-9F55-966CF61BE2B9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FB5D5-D68B-44E7-BF8F-432DDA6AF098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25723-8EDB-4762-9F55-966CF61BE2B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FFB5D5-D68B-44E7-BF8F-432DDA6AF098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825723-8EDB-4762-9F55-966CF61BE2B9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3AFFB5D5-D68B-44E7-BF8F-432DDA6AF098}" type="datetimeFigureOut">
              <a:rPr lang="ru-RU" smtClean="0"/>
              <a:t>16.03.2014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2D825723-8EDB-4762-9F55-966CF61BE2B9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F%D0%BE%D0%B4%D1%96%D0%BB_%D1%8F%D0%B4%D1%80%D0%B0" TargetMode="External"/><Relationship Id="rId2" Type="http://schemas.openxmlformats.org/officeDocument/2006/relationships/hyperlink" Target="http://uk.wikipedia.org/wiki/%D0%AF%D0%B4%D0%B5%D1%80%D0%BD%D0%B0_%D1%80%D0%B5%D0%B0%D0%BA%D1%86%D1%96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2%D0%B5%D1%80%D0%BC%D0%BE%D1%8F%D0%B4%D0%B5%D1%80%D0%BD%D0%B0_%D0%B1%D0%BE%D0%BC%D0%B1%D0%B0" TargetMode="External"/><Relationship Id="rId5" Type="http://schemas.openxmlformats.org/officeDocument/2006/relationships/hyperlink" Target="http://uk.wikipedia.org/wiki/%D0%9F%D0%BB%D1%83%D1%82%D0%BE%D0%BD%D1%96%D0%B9" TargetMode="External"/><Relationship Id="rId4" Type="http://schemas.openxmlformats.org/officeDocument/2006/relationships/hyperlink" Target="http://uk.wikipedia.org/wiki/%D0%A3%D1%80%D0%B0%D0%BD-235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/index.php?title=%D0%A0%D0%94%D0%A1-1&amp;action=edit&amp;redlink=1" TargetMode="External"/><Relationship Id="rId3" Type="http://schemas.openxmlformats.org/officeDocument/2006/relationships/hyperlink" Target="http://uk.wikipedia.org/w/index.php?title=%D0%9E%D0%BF%D0%B5%D1%80%D0%B0%D1%86%D1%96%D1%8F_%22%D0%9F%D1%96%D1%89%D0%B0%D0%BD%D0%B8%D0%BA%22&amp;action=edit&amp;redlink=1" TargetMode="External"/><Relationship Id="rId7" Type="http://schemas.openxmlformats.org/officeDocument/2006/relationships/hyperlink" Target="http://uk.wikipedia.org/wiki/%D0%A1%D0%A0%D0%A1%D0%A0" TargetMode="External"/><Relationship Id="rId12" Type="http://schemas.openxmlformats.org/officeDocument/2006/relationships/hyperlink" Target="http://uk.wikipedia.org/wiki/%D0%A6%D0%B0%D1%80-%D0%B1%D0%BE%D0%BC%D0%B1%D0%B0" TargetMode="External"/><Relationship Id="rId2" Type="http://schemas.openxmlformats.org/officeDocument/2006/relationships/hyperlink" Target="http://uk.wikipedia.org/wiki/1948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1949" TargetMode="External"/><Relationship Id="rId11" Type="http://schemas.openxmlformats.org/officeDocument/2006/relationships/hyperlink" Target="http://uk.wikipedia.org/wiki/1961" TargetMode="External"/><Relationship Id="rId5" Type="http://schemas.openxmlformats.org/officeDocument/2006/relationships/hyperlink" Target="http://uk.wikipedia.org/wiki/29_%D1%81%D0%B5%D1%80%D0%BF%D0%BD%D1%8F" TargetMode="External"/><Relationship Id="rId10" Type="http://schemas.openxmlformats.org/officeDocument/2006/relationships/hyperlink" Target="http://uk.wikipedia.org/w/index.php?title=%D0%9E%D0%BF%D0%B5%D1%80%D0%B0%D1%86%D1%96%D1%8F_Ranger&amp;action=edit&amp;redlink=1" TargetMode="External"/><Relationship Id="rId4" Type="http://schemas.openxmlformats.org/officeDocument/2006/relationships/hyperlink" Target="http://uk.wikipedia.org/wiki/1947" TargetMode="External"/><Relationship Id="rId9" Type="http://schemas.openxmlformats.org/officeDocument/2006/relationships/hyperlink" Target="http://uk.wikipedia.org/w/index.php?title=%D0%AF%D0%B4%D0%B5%D1%80%D0%BD%D0%B8%D0%B9_%D0%BF%D0%BE%D0%BB%D1%96%D0%B3%D0%BE%D0%BD_%D1%83_%D0%9D%D0%B5%D0%B2%D0%B0%D0%B4%D1%96&amp;action=edit&amp;redlink=1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://uk.wikipedia.org/wiki/1954_%D1%80%D1%96%D0%BA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D%D0%BE%D0%B2%D0%B0_%D0%97%D0%B5%D0%BC%D0%BB%D1%8F" TargetMode="External"/><Relationship Id="rId2" Type="http://schemas.openxmlformats.org/officeDocument/2006/relationships/hyperlink" Target="http://uk.wikipedia.org/wiki/%D0%A6%D0%B0%D1%80-%D0%B1%D0%BE%D0%BC%D0%B1%D0%B0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1952_%D1%80%D1%96%D0%BA" TargetMode="External"/><Relationship Id="rId13" Type="http://schemas.openxmlformats.org/officeDocument/2006/relationships/hyperlink" Target="http://uk.wikipedia.org/wiki/%D0%86%D0%BD%D0%B4%D1%96%D1%8F" TargetMode="External"/><Relationship Id="rId18" Type="http://schemas.openxmlformats.org/officeDocument/2006/relationships/hyperlink" Target="http://uk.wikipedia.org/wiki/2006_%D1%80%D1%96%D0%BA" TargetMode="External"/><Relationship Id="rId3" Type="http://schemas.openxmlformats.org/officeDocument/2006/relationships/hyperlink" Target="http://uk.wikipedia.org/wiki/1945_%D1%80%D1%96%D0%BA" TargetMode="External"/><Relationship Id="rId7" Type="http://schemas.openxmlformats.org/officeDocument/2006/relationships/hyperlink" Target="http://uk.wikipedia.org/wiki/%D0%92%D0%B5%D0%BB%D0%B8%D0%BA%D0%BE%D0%B1%D1%80%D0%B8%D1%82%D0%B0%D0%BD%D1%96%D1%8F" TargetMode="External"/><Relationship Id="rId12" Type="http://schemas.openxmlformats.org/officeDocument/2006/relationships/hyperlink" Target="http://uk.wikipedia.org/wiki/1964_%D1%80%D1%96%D0%BA" TargetMode="External"/><Relationship Id="rId17" Type="http://schemas.openxmlformats.org/officeDocument/2006/relationships/hyperlink" Target="http://uk.wikipedia.org/wiki/%D0%9A%D0%9D%D0%94%D0%A0" TargetMode="External"/><Relationship Id="rId2" Type="http://schemas.openxmlformats.org/officeDocument/2006/relationships/hyperlink" Target="http://uk.wikipedia.org/wiki/%D0%A1%D0%A8%D0%90" TargetMode="External"/><Relationship Id="rId16" Type="http://schemas.openxmlformats.org/officeDocument/2006/relationships/hyperlink" Target="http://uk.wikipedia.org/wiki/1998_%D1%80%D1%96%D0%BA" TargetMode="External"/><Relationship Id="rId20" Type="http://schemas.openxmlformats.org/officeDocument/2006/relationships/hyperlink" Target="http://uk.wikipedia.org/wiki/%D0%AF%D0%B4%D0%B5%D1%80%D0%BD%D0%B8%D0%B9_%D0%BA%D0%BB%D1%83%D0%B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1949_%D1%80%D1%96%D0%BA" TargetMode="External"/><Relationship Id="rId11" Type="http://schemas.openxmlformats.org/officeDocument/2006/relationships/hyperlink" Target="http://uk.wikipedia.org/wiki/%D0%9A%D0%9D%D0%A0" TargetMode="External"/><Relationship Id="rId5" Type="http://schemas.openxmlformats.org/officeDocument/2006/relationships/hyperlink" Target="http://uk.wikipedia.org/wiki/%D0%A0%D0%B0%D0%B4%D1%8F%D0%BD%D1%81%D1%8C%D0%BA%D0%B8%D0%B9_%D0%A1%D0%BE%D1%8E%D0%B7" TargetMode="External"/><Relationship Id="rId15" Type="http://schemas.openxmlformats.org/officeDocument/2006/relationships/hyperlink" Target="http://uk.wikipedia.org/wiki/%D0%9F%D0%B0%D0%BA%D0%B8%D1%81%D1%82%D0%B0%D0%BD" TargetMode="External"/><Relationship Id="rId10" Type="http://schemas.openxmlformats.org/officeDocument/2006/relationships/hyperlink" Target="http://uk.wikipedia.org/wiki/1960_%D1%80%D1%96%D0%BA" TargetMode="External"/><Relationship Id="rId19" Type="http://schemas.openxmlformats.org/officeDocument/2006/relationships/hyperlink" Target="http://uk.wikipedia.org/wiki/%D0%86%D0%B7%D1%80%D0%B0%D1%97%D0%BB%D1%8C" TargetMode="External"/><Relationship Id="rId4" Type="http://schemas.openxmlformats.org/officeDocument/2006/relationships/hyperlink" Target="http://uk.wikipedia.org/wiki/%D0%A0%D0%BE%D1%81%D1%96%D1%8F" TargetMode="External"/><Relationship Id="rId9" Type="http://schemas.openxmlformats.org/officeDocument/2006/relationships/hyperlink" Target="http://uk.wikipedia.org/wiki/%D0%A4%D1%80%D0%B0%D0%BD%D1%86%D1%96%D1%8F" TargetMode="External"/><Relationship Id="rId14" Type="http://schemas.openxmlformats.org/officeDocument/2006/relationships/hyperlink" Target="http://uk.wikipedia.org/wiki/1974_%D1%80%D1%96%D0%BA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1994_%D1%80%D1%96%D0%BA" TargetMode="External"/><Relationship Id="rId3" Type="http://schemas.openxmlformats.org/officeDocument/2006/relationships/hyperlink" Target="http://uk.wikipedia.org/wiki/%D0%91%D1%96%D0%BB%D0%BE%D1%80%D1%83%D1%81%D1%96%D1%8F" TargetMode="External"/><Relationship Id="rId7" Type="http://schemas.openxmlformats.org/officeDocument/2006/relationships/hyperlink" Target="http://uk.wikipedia.org/wiki/%D0%9B%D1%96%D1%81%D0%B0%D0%B1%D0%BE%D0%BD%D1%81%D1%8C%D0%BA%D0%B8%D0%B9_%D0%BF%D1%80%D0%BE%D1%82%D0%BE%D0%BA%D0%BE%D0%BB" TargetMode="External"/><Relationship Id="rId2" Type="http://schemas.openxmlformats.org/officeDocument/2006/relationships/hyperlink" Target="http://uk.wikipedia.org/wiki/%D0%A3%D0%BA%D1%80%D0%B0%D1%97%D0%BD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1992_%D1%80%D1%96%D0%BA" TargetMode="External"/><Relationship Id="rId5" Type="http://schemas.openxmlformats.org/officeDocument/2006/relationships/hyperlink" Target="http://uk.wikipedia.org/wiki/%D0%A1%D0%A0%D0%A1%D0%A0" TargetMode="External"/><Relationship Id="rId10" Type="http://schemas.openxmlformats.org/officeDocument/2006/relationships/hyperlink" Target="http://uk.wikipedia.org/wiki/1993_%D1%80%D1%96%D0%BA" TargetMode="External"/><Relationship Id="rId4" Type="http://schemas.openxmlformats.org/officeDocument/2006/relationships/hyperlink" Target="http://uk.wikipedia.org/wiki/%D0%9A%D0%B0%D0%B7%D0%B0%D1%85%D1%81%D1%82%D0%B0%D0%BD" TargetMode="External"/><Relationship Id="rId9" Type="http://schemas.openxmlformats.org/officeDocument/2006/relationships/hyperlink" Target="http://uk.wikipedia.org/wiki/1996_%D1%80%D1%96%D0%BA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F%D0%B4%D0%B5%D1%80%D0%BD%D0%B0_%D0%B5%D0%BD%D0%B5%D1%80%D0%B3%D1%96%D1%8F" TargetMode="External"/><Relationship Id="rId7" Type="http://schemas.openxmlformats.org/officeDocument/2006/relationships/image" Target="../media/image6.png"/><Relationship Id="rId2" Type="http://schemas.openxmlformats.org/officeDocument/2006/relationships/hyperlink" Target="http://uk.wikipedia.org/wiki/%D0%97%D0%B1%D1%80%D0%BE%D1%8F_%D0%BC%D0%B0%D1%81%D0%BE%D0%B2%D0%BE%D0%B3%D0%BE_%D1%83%D1%80%D0%B0%D0%B6%D0%B5%D0%BD%D0%BD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2%D0%B5%D1%80%D0%BC%D0%BE%D1%8F%D0%B4%D0%B5%D1%80%D0%BD%D0%B0_%D1%80%D0%B5%D0%B0%D0%BA%D1%86%D1%96%D1%8F" TargetMode="External"/><Relationship Id="rId5" Type="http://schemas.openxmlformats.org/officeDocument/2006/relationships/hyperlink" Target="http://uk.wikipedia.org/wiki/%D0%9F%D0%BE%D0%B4%D1%96%D0%BB_%D1%8F%D0%B4%D1%80%D0%B0" TargetMode="External"/><Relationship Id="rId4" Type="http://schemas.openxmlformats.org/officeDocument/2006/relationships/hyperlink" Target="http://uk.wikipedia.org/wiki/%D0%AF%D0%B4%D0%B5%D1%80%D0%BD%D0%B0_%D1%80%D0%B5%D0%B0%D0%BA%D1%86%D1%96%D1%8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0%D1%80%D1%82%D0%B8%D0%BB%D0%B5%D1%80%D1%96%D0%B9%D1%81%D1%8C%D0%BA%D0%B8%D0%B9_%D1%81%D0%BD%D0%B0%D1%80%D1%8F%D0%B4" TargetMode="External"/><Relationship Id="rId7" Type="http://schemas.openxmlformats.org/officeDocument/2006/relationships/hyperlink" Target="http://uk.wikipedia.org/wiki/%D0%90%D1%80%D1%82%D0%B8%D0%BB%D0%B5%D1%80%D1%96%D0%B9%D1%81%D1%8C%D0%BA%D0%B0_%D1%81%D0%B8%D1%81%D1%82%D0%B5%D0%BC%D0%B0" TargetMode="External"/><Relationship Id="rId2" Type="http://schemas.openxmlformats.org/officeDocument/2006/relationships/hyperlink" Target="http://uk.wikipedia.org/wiki/%D0%91%D0%BE%D0%BC%D0%B1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2%D0%BE%D1%80%D0%BF%D0%B5%D0%B4%D0%B0" TargetMode="External"/><Relationship Id="rId5" Type="http://schemas.openxmlformats.org/officeDocument/2006/relationships/hyperlink" Target="http://uk.wikipedia.org/wiki/%D0%9B%D1%96%D1%82%D0%B0%D0%BA" TargetMode="External"/><Relationship Id="rId4" Type="http://schemas.openxmlformats.org/officeDocument/2006/relationships/hyperlink" Target="http://uk.wikipedia.org/wiki/%D0%A0%D0%B0%D0%BA%D0%B5%D1%82%D0%B0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uk.wikipedia.org/wiki/%D0%9E%D0%B7%D0%B1%D1%80%D0%BE%D1%94%D0%BD%D0%BD%D1%8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uk.wikipedia.org/wiki/%D0%A2%D1%80%D0%B8%D0%BD%D1%96%D1%82%D1%80%D0%BE%D1%82%D0%BE%D0%BB%D1%83%D0%BE%D0%BB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uk.wikipedia.org/wiki/1953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uk.wikipedia.org/wiki/%D0%AF%D0%B4%D0%B5%D1%80%D0%BD%D0%B8%D0%B9_%D0%B2%D0%B8%D0%B1%D1%83%D1%85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67" y="-17174"/>
            <a:ext cx="9174967" cy="6875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149080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uk-UA" sz="6600" b="1" i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Проблема ядерної зброї</a:t>
            </a:r>
            <a:endParaRPr lang="ru-RU" sz="6600" b="1" i="1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08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2348880"/>
            <a:ext cx="8136904" cy="4237788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effectLst/>
              </a:rPr>
              <a:t> «</a:t>
            </a:r>
            <a:r>
              <a:rPr lang="ru-RU" sz="2400" b="1" i="1" dirty="0" err="1">
                <a:effectLst/>
              </a:rPr>
              <a:t>Ядерні</a:t>
            </a:r>
            <a:r>
              <a:rPr lang="ru-RU" sz="2400" b="1" i="1" dirty="0">
                <a:effectLst/>
              </a:rPr>
              <a:t>» </a:t>
            </a:r>
            <a:r>
              <a:rPr lang="ru-RU" sz="2400" i="1" dirty="0">
                <a:effectLst/>
              </a:rPr>
              <a:t>— </a:t>
            </a:r>
            <a:r>
              <a:rPr lang="ru-RU" sz="2400" i="1" dirty="0" err="1">
                <a:effectLst/>
              </a:rPr>
              <a:t>однофазні</a:t>
            </a:r>
            <a:r>
              <a:rPr lang="ru-RU" sz="2400" i="1" dirty="0">
                <a:effectLst/>
              </a:rPr>
              <a:t> </a:t>
            </a:r>
            <a:r>
              <a:rPr lang="ru-RU" sz="2400" i="1" dirty="0" err="1">
                <a:effectLst/>
              </a:rPr>
              <a:t>або</a:t>
            </a:r>
            <a:r>
              <a:rPr lang="ru-RU" sz="2400" i="1" dirty="0">
                <a:effectLst/>
              </a:rPr>
              <a:t> </a:t>
            </a:r>
            <a:r>
              <a:rPr lang="ru-RU" sz="2400" i="1" dirty="0" err="1">
                <a:effectLst/>
              </a:rPr>
              <a:t>одноступінчасті</a:t>
            </a:r>
            <a:r>
              <a:rPr lang="ru-RU" sz="2400" i="1" dirty="0">
                <a:effectLst/>
              </a:rPr>
              <a:t> </a:t>
            </a:r>
            <a:r>
              <a:rPr lang="ru-RU" sz="2400" i="1" dirty="0" err="1">
                <a:effectLst/>
              </a:rPr>
              <a:t>вибухові</a:t>
            </a:r>
            <a:r>
              <a:rPr lang="ru-RU" sz="2400" i="1" dirty="0">
                <a:effectLst/>
              </a:rPr>
              <a:t> </a:t>
            </a:r>
            <a:r>
              <a:rPr lang="ru-RU" sz="2400" i="1" dirty="0" err="1">
                <a:effectLst/>
              </a:rPr>
              <a:t>пристрої</a:t>
            </a:r>
            <a:r>
              <a:rPr lang="ru-RU" sz="2400" i="1" dirty="0">
                <a:effectLst/>
              </a:rPr>
              <a:t>, у </a:t>
            </a:r>
            <a:r>
              <a:rPr lang="ru-RU" sz="2400" i="1" dirty="0" err="1">
                <a:effectLst/>
              </a:rPr>
              <a:t>яких</a:t>
            </a:r>
            <a:r>
              <a:rPr lang="ru-RU" sz="2400" i="1" dirty="0">
                <a:effectLst/>
              </a:rPr>
              <a:t> </a:t>
            </a:r>
            <a:r>
              <a:rPr lang="ru-RU" sz="2400" i="1" dirty="0" err="1">
                <a:effectLst/>
              </a:rPr>
              <a:t>основний</a:t>
            </a:r>
            <a:r>
              <a:rPr lang="ru-RU" sz="2400" i="1" dirty="0">
                <a:effectLst/>
              </a:rPr>
              <a:t> </a:t>
            </a:r>
            <a:r>
              <a:rPr lang="ru-RU" sz="2400" i="1" dirty="0" err="1">
                <a:effectLst/>
              </a:rPr>
              <a:t>вихід</a:t>
            </a:r>
            <a:r>
              <a:rPr lang="ru-RU" sz="2400" i="1" dirty="0">
                <a:effectLst/>
              </a:rPr>
              <a:t> </a:t>
            </a:r>
            <a:r>
              <a:rPr lang="ru-RU" sz="2400" i="1" dirty="0" err="1">
                <a:effectLst/>
              </a:rPr>
              <a:t>енергії</a:t>
            </a:r>
            <a:r>
              <a:rPr lang="ru-RU" sz="2400" i="1" dirty="0">
                <a:effectLst/>
              </a:rPr>
              <a:t> походить </a:t>
            </a:r>
            <a:r>
              <a:rPr lang="ru-RU" sz="2400" i="1" dirty="0" err="1">
                <a:effectLst/>
              </a:rPr>
              <a:t>від</a:t>
            </a:r>
            <a:r>
              <a:rPr lang="ru-RU" sz="2400" i="1" dirty="0">
                <a:effectLst/>
              </a:rPr>
              <a:t> </a:t>
            </a:r>
            <a:r>
              <a:rPr lang="ru-RU" sz="2400" i="1" dirty="0" err="1">
                <a:effectLst/>
                <a:hlinkClick r:id="rId2" tooltip="Ядерна реакція"/>
              </a:rPr>
              <a:t>ядерної</a:t>
            </a:r>
            <a:r>
              <a:rPr lang="ru-RU" sz="2400" i="1" dirty="0">
                <a:effectLst/>
                <a:hlinkClick r:id="rId2" tooltip="Ядерна реакція"/>
              </a:rPr>
              <a:t> </a:t>
            </a:r>
            <a:r>
              <a:rPr lang="ru-RU" sz="2400" i="1" dirty="0" err="1">
                <a:effectLst/>
                <a:hlinkClick r:id="rId2" tooltip="Ядерна реакція"/>
              </a:rPr>
              <a:t>реакції</a:t>
            </a:r>
            <a:r>
              <a:rPr lang="ru-RU" sz="2400" i="1" dirty="0">
                <a:effectLst/>
              </a:rPr>
              <a:t> ,</a:t>
            </a:r>
            <a:r>
              <a:rPr lang="ru-RU" sz="2400" i="1" dirty="0" err="1" smtClean="0">
                <a:effectLst/>
                <a:hlinkClick r:id="rId3" tooltip="Поділ ядра"/>
              </a:rPr>
              <a:t>поділу</a:t>
            </a:r>
            <a:r>
              <a:rPr lang="ru-RU" sz="2400" i="1" dirty="0" smtClean="0">
                <a:effectLst/>
                <a:hlinkClick r:id="rId3" tooltip="Поділ ядра"/>
              </a:rPr>
              <a:t> </a:t>
            </a:r>
            <a:r>
              <a:rPr lang="ru-RU" sz="2400" i="1" dirty="0" err="1">
                <a:effectLst/>
                <a:hlinkClick r:id="rId3" tooltip="Поділ ядра"/>
              </a:rPr>
              <a:t>важких</a:t>
            </a:r>
            <a:r>
              <a:rPr lang="ru-RU" sz="2400" i="1" dirty="0">
                <a:effectLst/>
                <a:hlinkClick r:id="rId3" tooltip="Поділ ядра"/>
              </a:rPr>
              <a:t> ядер</a:t>
            </a:r>
            <a:r>
              <a:rPr lang="ru-RU" sz="2400" i="1" dirty="0">
                <a:effectLst/>
              </a:rPr>
              <a:t> ( </a:t>
            </a:r>
            <a:r>
              <a:rPr lang="ru-RU" sz="2400" i="1" dirty="0">
                <a:effectLst/>
                <a:hlinkClick r:id="rId4" tooltip="Уран-235"/>
              </a:rPr>
              <a:t>урану-235</a:t>
            </a:r>
            <a:r>
              <a:rPr lang="ru-RU" sz="2400" i="1" dirty="0">
                <a:effectLst/>
              </a:rPr>
              <a:t> </a:t>
            </a:r>
            <a:r>
              <a:rPr lang="ru-RU" sz="2400" i="1" dirty="0" err="1">
                <a:effectLst/>
              </a:rPr>
              <a:t>або</a:t>
            </a:r>
            <a:r>
              <a:rPr lang="ru-RU" sz="2400" i="1" dirty="0">
                <a:effectLst/>
              </a:rPr>
              <a:t> </a:t>
            </a:r>
            <a:r>
              <a:rPr lang="ru-RU" sz="2400" i="1" dirty="0" err="1">
                <a:effectLst/>
                <a:hlinkClick r:id="rId5" tooltip="Плутоній"/>
              </a:rPr>
              <a:t>плутонію</a:t>
            </a:r>
            <a:r>
              <a:rPr lang="ru-RU" sz="2400" i="1" dirty="0">
                <a:effectLst/>
              </a:rPr>
              <a:t>) з </a:t>
            </a:r>
            <a:r>
              <a:rPr lang="ru-RU" sz="2400" i="1" dirty="0" err="1">
                <a:effectLst/>
              </a:rPr>
              <a:t>утворенням</a:t>
            </a:r>
            <a:r>
              <a:rPr lang="ru-RU" sz="2400" i="1" dirty="0">
                <a:effectLst/>
              </a:rPr>
              <a:t> </a:t>
            </a:r>
            <a:r>
              <a:rPr lang="ru-RU" sz="2400" i="1" dirty="0" err="1">
                <a:effectLst/>
              </a:rPr>
              <a:t>більш</a:t>
            </a:r>
            <a:r>
              <a:rPr lang="ru-RU" sz="2400" i="1" dirty="0">
                <a:effectLst/>
              </a:rPr>
              <a:t> легких </a:t>
            </a:r>
            <a:r>
              <a:rPr lang="ru-RU" sz="2400" i="1" dirty="0" err="1">
                <a:effectLst/>
              </a:rPr>
              <a:t>елементів</a:t>
            </a:r>
            <a:r>
              <a:rPr lang="ru-RU" sz="2400" i="1" dirty="0">
                <a:effectLst/>
              </a:rPr>
              <a:t>.</a:t>
            </a:r>
          </a:p>
          <a:p>
            <a:r>
              <a:rPr lang="ru-RU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hlinkClick r:id="rId6" tooltip="Термоядерна бомба"/>
              </a:rPr>
              <a:t> </a:t>
            </a:r>
            <a:r>
              <a:rPr lang="ru-RU" sz="2400" b="1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hlinkClick r:id="rId6" tooltip="Термоядерна бомба"/>
              </a:rPr>
              <a:t>Термоядерна</a:t>
            </a:r>
            <a:r>
              <a:rPr lang="ru-RU" sz="24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hlinkClick r:id="rId6" tooltip="Термоядерна бомба"/>
              </a:rPr>
              <a:t> </a:t>
            </a:r>
            <a:r>
              <a:rPr lang="ru-RU" sz="2400" b="1" i="1" dirty="0" err="1">
                <a:solidFill>
                  <a:schemeClr val="accent6">
                    <a:lumMod val="40000"/>
                    <a:lumOff val="60000"/>
                  </a:schemeClr>
                </a:solidFill>
                <a:effectLst/>
                <a:hlinkClick r:id="rId6" tooltip="Термоядерна бомба"/>
              </a:rPr>
              <a:t>зброя</a:t>
            </a:r>
            <a:r>
              <a:rPr lang="ru-RU" sz="2400" i="1" dirty="0">
                <a:effectLst/>
              </a:rPr>
              <a:t> (</a:t>
            </a:r>
            <a:r>
              <a:rPr lang="ru-RU" sz="2400" i="1" dirty="0" err="1">
                <a:effectLst/>
              </a:rPr>
              <a:t>також</a:t>
            </a:r>
            <a:r>
              <a:rPr lang="ru-RU" sz="2400" i="1" dirty="0">
                <a:effectLst/>
              </a:rPr>
              <a:t> «</a:t>
            </a:r>
            <a:r>
              <a:rPr lang="ru-RU" sz="2400" i="1" dirty="0" err="1">
                <a:effectLst/>
              </a:rPr>
              <a:t>водневі</a:t>
            </a:r>
            <a:r>
              <a:rPr lang="ru-RU" sz="2400" i="1" dirty="0">
                <a:effectLst/>
              </a:rPr>
              <a:t>») — </a:t>
            </a:r>
            <a:r>
              <a:rPr lang="ru-RU" sz="2400" i="1" dirty="0" err="1">
                <a:effectLst/>
              </a:rPr>
              <a:t>двофазні</a:t>
            </a:r>
            <a:r>
              <a:rPr lang="ru-RU" sz="2400" i="1" dirty="0">
                <a:effectLst/>
              </a:rPr>
              <a:t> </a:t>
            </a:r>
            <a:r>
              <a:rPr lang="ru-RU" sz="2400" i="1" dirty="0" err="1">
                <a:effectLst/>
              </a:rPr>
              <a:t>або</a:t>
            </a:r>
            <a:r>
              <a:rPr lang="ru-RU" sz="2400" i="1" dirty="0">
                <a:effectLst/>
              </a:rPr>
              <a:t> </a:t>
            </a:r>
            <a:r>
              <a:rPr lang="ru-RU" sz="2400" i="1" dirty="0" err="1">
                <a:effectLst/>
              </a:rPr>
              <a:t>двоступінчасті</a:t>
            </a:r>
            <a:r>
              <a:rPr lang="ru-RU" sz="2400" i="1" dirty="0">
                <a:effectLst/>
              </a:rPr>
              <a:t> </a:t>
            </a:r>
            <a:r>
              <a:rPr lang="ru-RU" sz="2400" i="1" dirty="0" err="1">
                <a:effectLst/>
              </a:rPr>
              <a:t>вибухові</a:t>
            </a:r>
            <a:r>
              <a:rPr lang="ru-RU" sz="2400" i="1" dirty="0">
                <a:effectLst/>
              </a:rPr>
              <a:t> </a:t>
            </a:r>
            <a:r>
              <a:rPr lang="ru-RU" sz="2400" i="1" dirty="0" err="1">
                <a:effectLst/>
              </a:rPr>
              <a:t>пристрої</a:t>
            </a:r>
            <a:r>
              <a:rPr lang="ru-RU" sz="2400" i="1" dirty="0">
                <a:effectLst/>
              </a:rPr>
              <a:t>, у </a:t>
            </a:r>
            <a:r>
              <a:rPr lang="ru-RU" sz="2400" i="1" dirty="0" err="1">
                <a:effectLst/>
              </a:rPr>
              <a:t>яких</a:t>
            </a:r>
            <a:r>
              <a:rPr lang="ru-RU" sz="2400" i="1" dirty="0">
                <a:effectLst/>
              </a:rPr>
              <a:t> </a:t>
            </a:r>
            <a:r>
              <a:rPr lang="ru-RU" sz="2400" i="1" dirty="0" err="1">
                <a:effectLst/>
              </a:rPr>
              <a:t>послідовно</a:t>
            </a:r>
            <a:r>
              <a:rPr lang="ru-RU" sz="2400" i="1" dirty="0">
                <a:effectLst/>
              </a:rPr>
              <a:t> </a:t>
            </a:r>
            <a:r>
              <a:rPr lang="ru-RU" sz="2400" i="1" dirty="0" err="1">
                <a:effectLst/>
              </a:rPr>
              <a:t>розвиваються</a:t>
            </a:r>
            <a:r>
              <a:rPr lang="ru-RU" sz="2400" i="1" dirty="0">
                <a:effectLst/>
              </a:rPr>
              <a:t> два </a:t>
            </a:r>
            <a:r>
              <a:rPr lang="ru-RU" sz="2400" i="1" dirty="0" err="1">
                <a:effectLst/>
              </a:rPr>
              <a:t>фізичних</a:t>
            </a:r>
            <a:r>
              <a:rPr lang="ru-RU" sz="2400" i="1" dirty="0">
                <a:effectLst/>
              </a:rPr>
              <a:t> </a:t>
            </a:r>
            <a:r>
              <a:rPr lang="ru-RU" sz="2400" i="1" dirty="0" err="1">
                <a:effectLst/>
              </a:rPr>
              <a:t>процеси</a:t>
            </a:r>
            <a:r>
              <a:rPr lang="ru-RU" sz="2400" i="1" dirty="0">
                <a:effectLst/>
              </a:rPr>
              <a:t>, </a:t>
            </a:r>
            <a:r>
              <a:rPr lang="ru-RU" sz="2400" i="1" dirty="0" err="1">
                <a:effectLst/>
              </a:rPr>
              <a:t>локалізованих</a:t>
            </a:r>
            <a:r>
              <a:rPr lang="ru-RU" sz="2400" i="1" dirty="0">
                <a:effectLst/>
              </a:rPr>
              <a:t> у </a:t>
            </a:r>
            <a:r>
              <a:rPr lang="ru-RU" sz="2400" i="1" dirty="0" err="1">
                <a:effectLst/>
              </a:rPr>
              <a:t>різних</a:t>
            </a:r>
            <a:r>
              <a:rPr lang="ru-RU" sz="2400" i="1" dirty="0">
                <a:effectLst/>
              </a:rPr>
              <a:t> областях простору: на </a:t>
            </a:r>
            <a:r>
              <a:rPr lang="ru-RU" sz="2400" i="1" dirty="0" err="1">
                <a:effectLst/>
              </a:rPr>
              <a:t>першій</a:t>
            </a:r>
            <a:r>
              <a:rPr lang="ru-RU" sz="2400" i="1" dirty="0">
                <a:effectLst/>
              </a:rPr>
              <a:t> </a:t>
            </a:r>
            <a:r>
              <a:rPr lang="ru-RU" sz="2400" i="1" dirty="0" err="1">
                <a:effectLst/>
              </a:rPr>
              <a:t>стадії</a:t>
            </a:r>
            <a:r>
              <a:rPr lang="ru-RU" sz="2400" i="1" dirty="0">
                <a:effectLst/>
              </a:rPr>
              <a:t> </a:t>
            </a:r>
            <a:r>
              <a:rPr lang="ru-RU" sz="2400" i="1" dirty="0" err="1">
                <a:effectLst/>
              </a:rPr>
              <a:t>основним</a:t>
            </a:r>
            <a:r>
              <a:rPr lang="ru-RU" sz="2400" i="1" dirty="0">
                <a:effectLst/>
              </a:rPr>
              <a:t> </a:t>
            </a:r>
            <a:r>
              <a:rPr lang="ru-RU" sz="2400" i="1" dirty="0" err="1">
                <a:effectLst/>
              </a:rPr>
              <a:t>джерелом</a:t>
            </a:r>
            <a:r>
              <a:rPr lang="ru-RU" sz="2400" i="1" dirty="0">
                <a:effectLst/>
              </a:rPr>
              <a:t> </a:t>
            </a:r>
            <a:r>
              <a:rPr lang="ru-RU" sz="2400" i="1" dirty="0" err="1">
                <a:effectLst/>
              </a:rPr>
              <a:t>енергії</a:t>
            </a:r>
            <a:r>
              <a:rPr lang="ru-RU" sz="2400" i="1" dirty="0">
                <a:effectLst/>
              </a:rPr>
              <a:t> є </a:t>
            </a:r>
            <a:r>
              <a:rPr lang="ru-RU" sz="2400" i="1" dirty="0" err="1">
                <a:effectLst/>
              </a:rPr>
              <a:t>реакція</a:t>
            </a:r>
            <a:r>
              <a:rPr lang="ru-RU" sz="2400" i="1" dirty="0">
                <a:effectLst/>
              </a:rPr>
              <a:t> </a:t>
            </a:r>
            <a:r>
              <a:rPr lang="ru-RU" sz="2400" i="1" dirty="0" err="1">
                <a:effectLst/>
              </a:rPr>
              <a:t>ділення</a:t>
            </a:r>
            <a:r>
              <a:rPr lang="ru-RU" sz="2400" i="1" dirty="0">
                <a:effectLst/>
              </a:rPr>
              <a:t> </a:t>
            </a:r>
            <a:r>
              <a:rPr lang="ru-RU" sz="2400" i="1" dirty="0" err="1">
                <a:effectLst/>
              </a:rPr>
              <a:t>важких</a:t>
            </a:r>
            <a:r>
              <a:rPr lang="ru-RU" sz="2400" i="1" dirty="0">
                <a:effectLst/>
              </a:rPr>
              <a:t> ядер, а на </a:t>
            </a:r>
            <a:r>
              <a:rPr lang="ru-RU" sz="2400" i="1" dirty="0" err="1">
                <a:effectLst/>
              </a:rPr>
              <a:t>другій</a:t>
            </a:r>
            <a:r>
              <a:rPr lang="ru-RU" sz="2400" i="1" dirty="0">
                <a:effectLst/>
              </a:rPr>
              <a:t> </a:t>
            </a:r>
            <a:r>
              <a:rPr lang="ru-RU" sz="2400" i="1" dirty="0" err="1">
                <a:effectLst/>
              </a:rPr>
              <a:t>реакції</a:t>
            </a:r>
            <a:r>
              <a:rPr lang="ru-RU" sz="2400" i="1" dirty="0">
                <a:effectLst/>
              </a:rPr>
              <a:t> </a:t>
            </a:r>
            <a:r>
              <a:rPr lang="ru-RU" sz="2400" i="1" dirty="0" err="1">
                <a:effectLst/>
              </a:rPr>
              <a:t>ділення</a:t>
            </a:r>
            <a:r>
              <a:rPr lang="ru-RU" sz="2400" i="1" dirty="0">
                <a:effectLst/>
              </a:rPr>
              <a:t> й термоядерного синтезу </a:t>
            </a:r>
            <a:r>
              <a:rPr lang="ru-RU" sz="2400" i="1" dirty="0" err="1">
                <a:effectLst/>
              </a:rPr>
              <a:t>використаються</a:t>
            </a:r>
            <a:r>
              <a:rPr lang="ru-RU" sz="2400" i="1" dirty="0">
                <a:effectLst/>
              </a:rPr>
              <a:t> в </a:t>
            </a:r>
            <a:r>
              <a:rPr lang="ru-RU" sz="2400" i="1" dirty="0" err="1">
                <a:effectLst/>
              </a:rPr>
              <a:t>різних</a:t>
            </a:r>
            <a:r>
              <a:rPr lang="ru-RU" sz="2400" i="1" dirty="0">
                <a:effectLst/>
              </a:rPr>
              <a:t> </a:t>
            </a:r>
            <a:r>
              <a:rPr lang="ru-RU" sz="2400" i="1" dirty="0" err="1">
                <a:effectLst/>
              </a:rPr>
              <a:t>пропорціях</a:t>
            </a:r>
            <a:r>
              <a:rPr lang="ru-RU" sz="2400" i="1" dirty="0">
                <a:effectLst/>
              </a:rPr>
              <a:t>, </a:t>
            </a:r>
            <a:r>
              <a:rPr lang="ru-RU" sz="2400" i="1" dirty="0" err="1">
                <a:effectLst/>
              </a:rPr>
              <a:t>залежно</a:t>
            </a:r>
            <a:r>
              <a:rPr lang="ru-RU" sz="2400" i="1" dirty="0">
                <a:effectLst/>
              </a:rPr>
              <a:t> </a:t>
            </a:r>
            <a:r>
              <a:rPr lang="ru-RU" sz="2400" i="1" dirty="0" err="1">
                <a:effectLst/>
              </a:rPr>
              <a:t>від</a:t>
            </a:r>
            <a:r>
              <a:rPr lang="ru-RU" sz="2400" i="1" dirty="0">
                <a:effectLst/>
              </a:rPr>
              <a:t> типу й </a:t>
            </a:r>
            <a:r>
              <a:rPr lang="ru-RU" sz="2400" i="1" dirty="0" err="1">
                <a:effectLst/>
              </a:rPr>
              <a:t>настроювання</a:t>
            </a:r>
            <a:r>
              <a:rPr lang="ru-RU" sz="2400" i="1" dirty="0">
                <a:effectLst/>
              </a:rPr>
              <a:t> </a:t>
            </a:r>
            <a:r>
              <a:rPr lang="ru-RU" sz="2400" i="1" dirty="0" err="1">
                <a:effectLst/>
              </a:rPr>
              <a:t>боєприпасів</a:t>
            </a:r>
            <a:r>
              <a:rPr lang="ru-RU" sz="2400" i="1" dirty="0">
                <a:effectLst/>
              </a:rPr>
              <a:t>.</a:t>
            </a:r>
          </a:p>
          <a:p>
            <a:endParaRPr lang="ru-RU" sz="24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908720"/>
            <a:ext cx="7543800" cy="914400"/>
          </a:xfrm>
        </p:spPr>
        <p:txBody>
          <a:bodyPr/>
          <a:lstStyle/>
          <a:p>
            <a:pPr algn="ctr"/>
            <a:r>
              <a:rPr lang="ru-RU" sz="3600" b="1" i="1" dirty="0" err="1">
                <a:effectLst/>
              </a:rPr>
              <a:t>Всі</a:t>
            </a:r>
            <a:r>
              <a:rPr lang="ru-RU" sz="3600" b="1" i="1" dirty="0">
                <a:effectLst/>
              </a:rPr>
              <a:t> </a:t>
            </a:r>
            <a:r>
              <a:rPr lang="ru-RU" sz="3600" b="1" i="1" dirty="0" err="1">
                <a:effectLst/>
              </a:rPr>
              <a:t>ядерні</a:t>
            </a:r>
            <a:r>
              <a:rPr lang="ru-RU" sz="3600" b="1" i="1" dirty="0">
                <a:effectLst/>
              </a:rPr>
              <a:t> </a:t>
            </a:r>
            <a:r>
              <a:rPr lang="ru-RU" sz="3600" b="1" i="1" dirty="0" err="1">
                <a:effectLst/>
              </a:rPr>
              <a:t>боєприпаси</a:t>
            </a:r>
            <a:r>
              <a:rPr lang="ru-RU" sz="3600" b="1" i="1" dirty="0">
                <a:effectLst/>
              </a:rPr>
              <a:t> </a:t>
            </a:r>
            <a:r>
              <a:rPr lang="ru-RU" sz="3600" b="1" i="1" dirty="0" err="1">
                <a:effectLst/>
              </a:rPr>
              <a:t>можуть</a:t>
            </a:r>
            <a:r>
              <a:rPr lang="ru-RU" sz="3600" b="1" i="1" dirty="0">
                <a:effectLst/>
              </a:rPr>
              <a:t> бути </a:t>
            </a:r>
            <a:r>
              <a:rPr lang="ru-RU" sz="3600" b="1" i="1" dirty="0" err="1">
                <a:effectLst/>
              </a:rPr>
              <a:t>розділені</a:t>
            </a:r>
            <a:r>
              <a:rPr lang="ru-RU" sz="3600" b="1" i="1" dirty="0">
                <a:effectLst/>
              </a:rPr>
              <a:t> на </a:t>
            </a:r>
            <a:r>
              <a:rPr lang="ru-RU" sz="3600" b="1" i="1" dirty="0" err="1">
                <a:effectLst/>
              </a:rPr>
              <a:t>дві</a:t>
            </a:r>
            <a:r>
              <a:rPr lang="ru-RU" sz="3600" b="1" i="1" dirty="0">
                <a:effectLst/>
              </a:rPr>
              <a:t> </a:t>
            </a:r>
            <a:r>
              <a:rPr lang="ru-RU" sz="3600" b="1" i="1" dirty="0" err="1">
                <a:effectLst/>
              </a:rPr>
              <a:t>основні</a:t>
            </a:r>
            <a:r>
              <a:rPr lang="ru-RU" sz="3600" b="1" i="1" dirty="0">
                <a:effectLst/>
              </a:rPr>
              <a:t> </a:t>
            </a:r>
            <a:r>
              <a:rPr lang="ru-RU" sz="3600" b="1" i="1" dirty="0" err="1">
                <a:effectLst/>
              </a:rPr>
              <a:t>категорії</a:t>
            </a:r>
            <a:r>
              <a:rPr lang="ru-RU" sz="3600" b="1" i="1" dirty="0">
                <a:effectLst/>
              </a:rPr>
              <a:t>:</a:t>
            </a: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val="3920408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547664" y="2204864"/>
            <a:ext cx="6096000" cy="3657599"/>
          </a:xfrm>
        </p:spPr>
        <p:txBody>
          <a:bodyPr/>
          <a:lstStyle/>
          <a:p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надмалі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>
                <a:effectLst/>
              </a:rPr>
              <a:t>(</a:t>
            </a:r>
            <a:r>
              <a:rPr lang="ru-RU" sz="2400" dirty="0" err="1">
                <a:effectLst/>
              </a:rPr>
              <a:t>менш</a:t>
            </a:r>
            <a:r>
              <a:rPr lang="ru-RU" sz="2400" dirty="0">
                <a:effectLst/>
              </a:rPr>
              <a:t> 1 </a:t>
            </a:r>
            <a:r>
              <a:rPr lang="ru-RU" sz="2400" dirty="0" err="1" smtClean="0">
                <a:effectLst/>
              </a:rPr>
              <a:t>кт</a:t>
            </a:r>
            <a:r>
              <a:rPr lang="ru-RU" sz="2400" dirty="0" smtClean="0">
                <a:effectLst/>
              </a:rPr>
              <a:t>);</a:t>
            </a:r>
            <a:endParaRPr lang="ru-RU" sz="2400" dirty="0">
              <a:effectLst/>
            </a:endParaRPr>
          </a:p>
          <a:p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малі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>
                <a:effectLst/>
              </a:rPr>
              <a:t>(1 — 10 </a:t>
            </a:r>
            <a:r>
              <a:rPr lang="ru-RU" sz="2400" dirty="0" err="1">
                <a:effectLst/>
              </a:rPr>
              <a:t>кт</a:t>
            </a:r>
            <a:r>
              <a:rPr lang="ru-RU" sz="2400" dirty="0">
                <a:effectLst/>
              </a:rPr>
              <a:t>);</a:t>
            </a:r>
          </a:p>
          <a:p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середні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>
                <a:effectLst/>
              </a:rPr>
              <a:t>(10 — 100 </a:t>
            </a:r>
            <a:r>
              <a:rPr lang="ru-RU" sz="2400" dirty="0" err="1">
                <a:effectLst/>
              </a:rPr>
              <a:t>кт</a:t>
            </a:r>
            <a:r>
              <a:rPr lang="ru-RU" sz="2400" dirty="0">
                <a:effectLst/>
              </a:rPr>
              <a:t>);</a:t>
            </a:r>
          </a:p>
          <a:p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великі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>
                <a:effectLst/>
              </a:rPr>
              <a:t>(</a:t>
            </a:r>
            <a:r>
              <a:rPr lang="ru-RU" sz="2400" dirty="0" err="1">
                <a:effectLst/>
              </a:rPr>
              <a:t>великої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потужності</a:t>
            </a:r>
            <a:r>
              <a:rPr lang="ru-RU" sz="2400" dirty="0">
                <a:effectLst/>
              </a:rPr>
              <a:t>) (100 </a:t>
            </a:r>
            <a:r>
              <a:rPr lang="ru-RU" sz="2400" dirty="0" err="1">
                <a:effectLst/>
              </a:rPr>
              <a:t>кт</a:t>
            </a:r>
            <a:r>
              <a:rPr lang="ru-RU" sz="2400" dirty="0">
                <a:effectLst/>
              </a:rPr>
              <a:t> — 1 Мт);</a:t>
            </a:r>
          </a:p>
          <a:p>
            <a:r>
              <a:rPr lang="ru-RU" sz="2400" dirty="0" smtClean="0">
                <a:effectLst/>
              </a:rPr>
              <a:t> </a:t>
            </a:r>
            <a:r>
              <a:rPr lang="ru-RU" sz="2400" dirty="0" err="1" smtClean="0">
                <a:effectLst/>
              </a:rPr>
              <a:t>надвеликі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>
                <a:effectLst/>
              </a:rPr>
              <a:t>(</a:t>
            </a:r>
            <a:r>
              <a:rPr lang="ru-RU" sz="2400" dirty="0" err="1">
                <a:effectLst/>
              </a:rPr>
              <a:t>надвеликої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потужності</a:t>
            </a:r>
            <a:r>
              <a:rPr lang="ru-RU" sz="2400" dirty="0">
                <a:effectLst/>
              </a:rPr>
              <a:t>) (</a:t>
            </a:r>
            <a:r>
              <a:rPr lang="ru-RU" sz="2400" dirty="0" err="1">
                <a:effectLst/>
              </a:rPr>
              <a:t>понад</a:t>
            </a:r>
            <a:r>
              <a:rPr lang="ru-RU" sz="2400" dirty="0">
                <a:effectLst/>
              </a:rPr>
              <a:t> 1 Мт).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1196752"/>
            <a:ext cx="7543800" cy="914400"/>
          </a:xfrm>
        </p:spPr>
        <p:txBody>
          <a:bodyPr/>
          <a:lstStyle/>
          <a:p>
            <a:pPr algn="ctr"/>
            <a:r>
              <a:rPr lang="ru-RU" sz="3600" b="1" i="1" dirty="0" err="1" smtClean="0">
                <a:effectLst/>
              </a:rPr>
              <a:t>Прийнято</a:t>
            </a:r>
            <a:r>
              <a:rPr lang="ru-RU" sz="3600" b="1" i="1" dirty="0" smtClean="0">
                <a:effectLst/>
              </a:rPr>
              <a:t> </a:t>
            </a:r>
            <a:r>
              <a:rPr lang="ru-RU" sz="3600" b="1" i="1" dirty="0" err="1">
                <a:effectLst/>
              </a:rPr>
              <a:t>ділити</a:t>
            </a:r>
            <a:r>
              <a:rPr lang="ru-RU" sz="3600" b="1" i="1" dirty="0">
                <a:effectLst/>
              </a:rPr>
              <a:t> </a:t>
            </a:r>
            <a:r>
              <a:rPr lang="ru-RU" sz="3600" b="1" i="1" dirty="0" err="1">
                <a:effectLst/>
              </a:rPr>
              <a:t>ядерні</a:t>
            </a:r>
            <a:r>
              <a:rPr lang="ru-RU" sz="3600" b="1" i="1" dirty="0">
                <a:effectLst/>
              </a:rPr>
              <a:t> </a:t>
            </a:r>
            <a:r>
              <a:rPr lang="ru-RU" sz="3600" b="1" i="1" dirty="0" err="1">
                <a:effectLst/>
              </a:rPr>
              <a:t>боєприпаси</a:t>
            </a:r>
            <a:r>
              <a:rPr lang="ru-RU" sz="3600" b="1" i="1" dirty="0">
                <a:effectLst/>
              </a:rPr>
              <a:t> по </a:t>
            </a:r>
            <a:r>
              <a:rPr lang="ru-RU" sz="3600" b="1" i="1" dirty="0" err="1">
                <a:effectLst/>
              </a:rPr>
              <a:t>потужності</a:t>
            </a:r>
            <a:r>
              <a:rPr lang="ru-RU" sz="3600" b="1" i="1" dirty="0">
                <a:effectLst/>
              </a:rPr>
              <a:t> на </a:t>
            </a:r>
            <a:r>
              <a:rPr lang="ru-RU" sz="3600" b="1" i="1" dirty="0" err="1">
                <a:effectLst/>
              </a:rPr>
              <a:t>п'ять</a:t>
            </a:r>
            <a:r>
              <a:rPr lang="ru-RU" sz="3600" b="1" i="1" dirty="0">
                <a:effectLst/>
              </a:rPr>
              <a:t> </a:t>
            </a:r>
            <a:r>
              <a:rPr lang="ru-RU" sz="3600" b="1" i="1" dirty="0" err="1">
                <a:effectLst/>
              </a:rPr>
              <a:t>груп</a:t>
            </a:r>
            <a:r>
              <a:rPr lang="ru-RU" sz="3600" b="1" i="1" dirty="0">
                <a:effectLst/>
              </a:rPr>
              <a:t>:</a:t>
            </a: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val="3136825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115616" y="685801"/>
            <a:ext cx="7113984" cy="5407495"/>
          </a:xfrm>
        </p:spPr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uk-UA" sz="2800" i="1" dirty="0" smtClean="0"/>
              <a:t>Перші кроки до створення ядерної зброї розпочинаються у 1896 році, коли було визнано радіоактивність урану, відкрито: гамма-випромінювання, полоній, радій, радон  і актиній.</a:t>
            </a:r>
          </a:p>
          <a:p>
            <a:pPr marL="18288" indent="0" algn="ctr">
              <a:buNone/>
            </a:pPr>
            <a:r>
              <a:rPr lang="uk-UA" sz="2800" i="1" dirty="0" smtClean="0"/>
              <a:t>Уперше визнано розщеплення ядра атома, теорію ланцюгової ядерної реакції. І вже в серпні 1945 року на японські міста американцями були скинуті перші атомні бомби «Маля»(6 серпня, </a:t>
            </a:r>
            <a:r>
              <a:rPr lang="uk-UA" sz="2800" i="1" dirty="0"/>
              <a:t>Х</a:t>
            </a:r>
            <a:r>
              <a:rPr lang="uk-UA" sz="2800" i="1" dirty="0" smtClean="0"/>
              <a:t>іросіма) і «Товстун»(9серпня , Нагасакі).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val="2928597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50260" y="836711"/>
            <a:ext cx="3348548" cy="4985395"/>
          </a:xfrm>
        </p:spPr>
        <p:txBody>
          <a:bodyPr/>
          <a:lstStyle/>
          <a:p>
            <a:r>
              <a:rPr lang="ru-RU" sz="4800" b="1" i="1" dirty="0" err="1" smtClean="0">
                <a:effectLst/>
              </a:rPr>
              <a:t>Хмара</a:t>
            </a:r>
            <a:r>
              <a:rPr lang="ru-RU" sz="4800" b="1" i="1" dirty="0" smtClean="0">
                <a:effectLst/>
              </a:rPr>
              <a:t> над </a:t>
            </a:r>
            <a:r>
              <a:rPr lang="ru-RU" sz="4800" b="1" i="1" dirty="0" err="1">
                <a:effectLst/>
              </a:rPr>
              <a:t>Хіросімою</a:t>
            </a:r>
            <a:r>
              <a:rPr lang="ru-RU" sz="4800" b="1" i="1" dirty="0">
                <a:effectLst/>
              </a:rPr>
              <a:t> </a:t>
            </a:r>
            <a:r>
              <a:rPr lang="ru-RU" sz="4800" b="1" i="1" dirty="0" err="1">
                <a:effectLst/>
              </a:rPr>
              <a:t>після</a:t>
            </a:r>
            <a:r>
              <a:rPr lang="ru-RU" sz="4800" b="1" i="1" dirty="0">
                <a:effectLst/>
              </a:rPr>
              <a:t> </a:t>
            </a:r>
            <a:r>
              <a:rPr lang="ru-RU" sz="4800" b="1" i="1" dirty="0" err="1">
                <a:effectLst/>
              </a:rPr>
              <a:t>скинення</a:t>
            </a:r>
            <a:r>
              <a:rPr lang="ru-RU" sz="4800" b="1" i="1" dirty="0">
                <a:effectLst/>
              </a:rPr>
              <a:t> бомби</a:t>
            </a:r>
            <a:r>
              <a:rPr lang="ru-RU" sz="4800" b="1" i="1" dirty="0" smtClean="0">
                <a:effectLst/>
              </a:rPr>
              <a:t>.</a:t>
            </a:r>
            <a:br>
              <a:rPr lang="ru-RU" sz="4800" b="1" i="1" dirty="0" smtClean="0">
                <a:effectLst/>
              </a:rPr>
            </a:br>
            <a:endParaRPr lang="ru-RU" sz="4800" b="1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2"/>
            <a:ext cx="4680520" cy="57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377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3384376" cy="5256584"/>
          </a:xfrm>
        </p:spPr>
        <p:txBody>
          <a:bodyPr/>
          <a:lstStyle/>
          <a:p>
            <a:pPr algn="r"/>
            <a:r>
              <a:rPr lang="ru-RU" sz="4800" i="1" dirty="0" err="1">
                <a:effectLst/>
              </a:rPr>
              <a:t>Х</a:t>
            </a:r>
            <a:r>
              <a:rPr lang="ru-RU" sz="4800" i="1" dirty="0" err="1" smtClean="0">
                <a:effectLst/>
              </a:rPr>
              <a:t>мара</a:t>
            </a:r>
            <a:r>
              <a:rPr lang="ru-RU" sz="4800" i="1" dirty="0" smtClean="0">
                <a:effectLst/>
              </a:rPr>
              <a:t> </a:t>
            </a:r>
            <a:r>
              <a:rPr lang="ru-RU" sz="4800" i="1" dirty="0">
                <a:effectLst/>
              </a:rPr>
              <a:t>над </a:t>
            </a:r>
            <a:r>
              <a:rPr lang="ru-RU" sz="4800" i="1" dirty="0" err="1">
                <a:effectLst/>
              </a:rPr>
              <a:t>Наґасакі</a:t>
            </a:r>
            <a:r>
              <a:rPr lang="ru-RU" sz="4800" i="1" dirty="0">
                <a:effectLst/>
              </a:rPr>
              <a:t> </a:t>
            </a:r>
            <a:r>
              <a:rPr lang="ru-RU" sz="4800" i="1" dirty="0" err="1">
                <a:effectLst/>
              </a:rPr>
              <a:t>після</a:t>
            </a:r>
            <a:r>
              <a:rPr lang="ru-RU" sz="4800" i="1" dirty="0">
                <a:effectLst/>
              </a:rPr>
              <a:t> </a:t>
            </a:r>
            <a:r>
              <a:rPr lang="ru-RU" sz="4800" i="1" dirty="0" err="1">
                <a:effectLst/>
              </a:rPr>
              <a:t>скинення</a:t>
            </a:r>
            <a:r>
              <a:rPr lang="ru-RU" sz="4800" i="1" dirty="0">
                <a:effectLst/>
              </a:rPr>
              <a:t> бомби</a:t>
            </a:r>
            <a:r>
              <a:rPr lang="ru-RU" sz="4800" i="1" dirty="0" smtClean="0">
                <a:effectLst/>
              </a:rPr>
              <a:t>.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562047"/>
            <a:ext cx="478155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346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1916832"/>
            <a:ext cx="7704856" cy="4464496"/>
          </a:xfrm>
        </p:spPr>
        <p:txBody>
          <a:bodyPr>
            <a:normAutofit/>
          </a:bodyPr>
          <a:lstStyle/>
          <a:p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Навесні</a:t>
            </a:r>
            <a:r>
              <a:rPr lang="ru-RU" dirty="0">
                <a:effectLst/>
              </a:rPr>
              <a:t> </a:t>
            </a:r>
            <a:r>
              <a:rPr lang="ru-RU" dirty="0">
                <a:effectLst/>
                <a:hlinkClick r:id="rId2" tooltip="1948"/>
              </a:rPr>
              <a:t>1948</a:t>
            </a:r>
            <a:r>
              <a:rPr lang="ru-RU" dirty="0">
                <a:effectLst/>
              </a:rPr>
              <a:t> р. </a:t>
            </a:r>
            <a:r>
              <a:rPr lang="ru-RU" dirty="0" err="1">
                <a:effectLst/>
              </a:rPr>
              <a:t>американці</a:t>
            </a:r>
            <a:r>
              <a:rPr lang="ru-RU" dirty="0">
                <a:effectLst/>
              </a:rPr>
              <a:t> провели </a:t>
            </a:r>
            <a:r>
              <a:rPr lang="ru-RU" dirty="0" err="1">
                <a:effectLst/>
                <a:hlinkClick r:id="rId3" tooltip="Операція &quot;Піщаник&quot; (ще не написана)"/>
              </a:rPr>
              <a:t>операцію</a:t>
            </a:r>
            <a:r>
              <a:rPr lang="ru-RU" dirty="0">
                <a:effectLst/>
                <a:hlinkClick r:id="rId3" tooltip="Операція &quot;Піщаник&quot; (ще не написана)"/>
              </a:rPr>
              <a:t> «</a:t>
            </a:r>
            <a:r>
              <a:rPr lang="ru-RU" dirty="0" err="1">
                <a:effectLst/>
                <a:hlinkClick r:id="rId3" tooltip="Операція &quot;Піщаник&quot; (ще не написана)"/>
              </a:rPr>
              <a:t>Піщаник</a:t>
            </a:r>
            <a:r>
              <a:rPr lang="ru-RU" dirty="0">
                <a:effectLst/>
                <a:hlinkClick r:id="rId3" tooltip="Операція &quot;Піщаник&quot; (ще не написана)"/>
              </a:rPr>
              <a:t>»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Підготовка</a:t>
            </a:r>
            <a:r>
              <a:rPr lang="ru-RU" dirty="0">
                <a:effectLst/>
              </a:rPr>
              <a:t> до </a:t>
            </a:r>
            <a:r>
              <a:rPr lang="ru-RU" dirty="0" err="1">
                <a:effectLst/>
              </a:rPr>
              <a:t>неї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йшла</a:t>
            </a:r>
            <a:r>
              <a:rPr lang="ru-RU" dirty="0">
                <a:effectLst/>
              </a:rPr>
              <a:t> з </a:t>
            </a:r>
            <a:r>
              <a:rPr lang="ru-RU" dirty="0" err="1">
                <a:effectLst/>
              </a:rPr>
              <a:t>літа</a:t>
            </a:r>
            <a:r>
              <a:rPr lang="ru-RU" dirty="0">
                <a:effectLst/>
              </a:rPr>
              <a:t> </a:t>
            </a:r>
            <a:r>
              <a:rPr lang="ru-RU" dirty="0">
                <a:effectLst/>
                <a:hlinkClick r:id="rId4" tooltip="1947"/>
              </a:rPr>
              <a:t>1947</a:t>
            </a:r>
            <a:r>
              <a:rPr lang="ru-RU" dirty="0">
                <a:effectLst/>
              </a:rPr>
              <a:t> р. У </a:t>
            </a:r>
            <a:r>
              <a:rPr lang="ru-RU" dirty="0" err="1">
                <a:effectLst/>
              </a:rPr>
              <a:t>ході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операції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були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випробувані</a:t>
            </a:r>
            <a:r>
              <a:rPr lang="ru-RU" dirty="0">
                <a:effectLst/>
              </a:rPr>
              <a:t> 3 </a:t>
            </a:r>
            <a:r>
              <a:rPr lang="ru-RU" dirty="0" err="1">
                <a:effectLst/>
              </a:rPr>
              <a:t>удосконалені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атомні</a:t>
            </a:r>
            <a:r>
              <a:rPr lang="ru-RU" dirty="0">
                <a:effectLst/>
              </a:rPr>
              <a:t> бомби.</a:t>
            </a:r>
          </a:p>
          <a:p>
            <a:r>
              <a:rPr lang="ru-RU" dirty="0" smtClean="0">
                <a:effectLst/>
                <a:hlinkClick r:id="rId5" tooltip="29 серпня"/>
              </a:rPr>
              <a:t> 29 </a:t>
            </a:r>
            <a:r>
              <a:rPr lang="ru-RU" dirty="0" err="1">
                <a:effectLst/>
                <a:hlinkClick r:id="rId5" tooltip="29 серпня"/>
              </a:rPr>
              <a:t>серпня</a:t>
            </a:r>
            <a:r>
              <a:rPr lang="ru-RU" dirty="0">
                <a:effectLst/>
              </a:rPr>
              <a:t> </a:t>
            </a:r>
            <a:r>
              <a:rPr lang="ru-RU" dirty="0">
                <a:effectLst/>
                <a:hlinkClick r:id="rId6" tooltip="1949"/>
              </a:rPr>
              <a:t>1949</a:t>
            </a:r>
            <a:r>
              <a:rPr lang="ru-RU" dirty="0">
                <a:effectLst/>
              </a:rPr>
              <a:t> р. </a:t>
            </a:r>
            <a:r>
              <a:rPr lang="ru-RU" dirty="0">
                <a:effectLst/>
                <a:hlinkClick r:id="rId7" tooltip="СРСР"/>
              </a:rPr>
              <a:t>СРСР</a:t>
            </a:r>
            <a:r>
              <a:rPr lang="ru-RU" dirty="0">
                <a:effectLst/>
              </a:rPr>
              <a:t> </a:t>
            </a:r>
            <a:r>
              <a:rPr lang="ru-RU" dirty="0" err="1">
                <a:effectLst/>
              </a:rPr>
              <a:t>провів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випробування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своєї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атомної</a:t>
            </a:r>
            <a:r>
              <a:rPr lang="ru-RU" dirty="0">
                <a:effectLst/>
              </a:rPr>
              <a:t> бомби </a:t>
            </a:r>
            <a:r>
              <a:rPr lang="ru-RU" dirty="0">
                <a:effectLst/>
                <a:hlinkClick r:id="rId8" tooltip="РДС-1 (ще не написана)"/>
              </a:rPr>
              <a:t>РДС-1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зруйнувавши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ядерну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монополію</a:t>
            </a:r>
            <a:r>
              <a:rPr lang="ru-RU" dirty="0">
                <a:effectLst/>
              </a:rPr>
              <a:t> США.</a:t>
            </a:r>
          </a:p>
          <a:p>
            <a:r>
              <a:rPr lang="ru-RU" dirty="0" smtClean="0">
                <a:effectLst/>
              </a:rPr>
              <a:t> </a:t>
            </a:r>
            <a:r>
              <a:rPr lang="ru-RU" dirty="0" err="1" smtClean="0">
                <a:effectLst/>
              </a:rPr>
              <a:t>Наприкінці</a:t>
            </a:r>
            <a:r>
              <a:rPr lang="ru-RU" dirty="0" smtClean="0">
                <a:effectLst/>
              </a:rPr>
              <a:t> </a:t>
            </a:r>
            <a:r>
              <a:rPr lang="ru-RU" dirty="0" err="1">
                <a:effectLst/>
              </a:rPr>
              <a:t>січня</a:t>
            </a:r>
            <a:r>
              <a:rPr lang="ru-RU" dirty="0">
                <a:effectLst/>
              </a:rPr>
              <a:t> — початку лютого 1951 р. США </a:t>
            </a:r>
            <a:r>
              <a:rPr lang="ru-RU" dirty="0" err="1">
                <a:effectLst/>
              </a:rPr>
              <a:t>відкрили</a:t>
            </a:r>
            <a:r>
              <a:rPr lang="ru-RU" dirty="0">
                <a:effectLst/>
              </a:rPr>
              <a:t> </a:t>
            </a:r>
            <a:r>
              <a:rPr lang="ru-RU" dirty="0" err="1">
                <a:effectLst/>
                <a:hlinkClick r:id="rId9" tooltip="Ядерний полігон у Неваді (ще не написана)"/>
              </a:rPr>
              <a:t>Ядерний</a:t>
            </a:r>
            <a:r>
              <a:rPr lang="ru-RU" dirty="0">
                <a:effectLst/>
                <a:hlinkClick r:id="rId9" tooltip="Ядерний полігон у Неваді (ще не написана)"/>
              </a:rPr>
              <a:t> </a:t>
            </a:r>
            <a:r>
              <a:rPr lang="ru-RU" dirty="0" err="1">
                <a:effectLst/>
                <a:hlinkClick r:id="rId9" tooltip="Ядерний полігон у Неваді (ще не написана)"/>
              </a:rPr>
              <a:t>полігон</a:t>
            </a:r>
            <a:r>
              <a:rPr lang="ru-RU" dirty="0">
                <a:effectLst/>
                <a:hlinkClick r:id="rId9" tooltip="Ядерний полігон у Неваді (ще не написана)"/>
              </a:rPr>
              <a:t> у </a:t>
            </a:r>
            <a:r>
              <a:rPr lang="ru-RU" dirty="0" err="1">
                <a:effectLst/>
                <a:hlinkClick r:id="rId9" tooltip="Ядерний полігон у Неваді (ще не написана)"/>
              </a:rPr>
              <a:t>Неваді</a:t>
            </a:r>
            <a:r>
              <a:rPr lang="ru-RU" dirty="0">
                <a:effectLst/>
              </a:rPr>
              <a:t> і провели там </a:t>
            </a:r>
            <a:r>
              <a:rPr lang="ru-RU" dirty="0" err="1">
                <a:effectLst/>
                <a:hlinkClick r:id="rId10" tooltip="Операція Ranger (ще не написана)"/>
              </a:rPr>
              <a:t>операцію</a:t>
            </a:r>
            <a:r>
              <a:rPr lang="ru-RU" dirty="0">
                <a:effectLst/>
                <a:hlinkClick r:id="rId10" tooltip="Операція Ranger (ще не написана)"/>
              </a:rPr>
              <a:t> «Рейнджер»</a:t>
            </a:r>
            <a:r>
              <a:rPr lang="ru-RU" dirty="0">
                <a:effectLst/>
              </a:rPr>
              <a:t> з 5 </a:t>
            </a:r>
            <a:r>
              <a:rPr lang="ru-RU" dirty="0" err="1">
                <a:effectLst/>
              </a:rPr>
              <a:t>ядерних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вибухів</a:t>
            </a:r>
            <a:r>
              <a:rPr lang="ru-RU" dirty="0">
                <a:effectLst/>
              </a:rPr>
              <a:t>.</a:t>
            </a:r>
          </a:p>
          <a:p>
            <a:r>
              <a:rPr lang="ru-RU" dirty="0" smtClean="0">
                <a:effectLst/>
              </a:rPr>
              <a:t> У </a:t>
            </a:r>
            <a:r>
              <a:rPr lang="ru-RU" dirty="0" err="1">
                <a:effectLst/>
              </a:rPr>
              <a:t>жовтні</a:t>
            </a:r>
            <a:r>
              <a:rPr lang="ru-RU" dirty="0">
                <a:effectLst/>
              </a:rPr>
              <a:t> </a:t>
            </a:r>
            <a:r>
              <a:rPr lang="ru-RU" dirty="0">
                <a:effectLst/>
                <a:hlinkClick r:id="rId11" tooltip="1961"/>
              </a:rPr>
              <a:t>1961</a:t>
            </a:r>
            <a:r>
              <a:rPr lang="ru-RU" dirty="0">
                <a:effectLst/>
              </a:rPr>
              <a:t> р. </a:t>
            </a:r>
            <a:r>
              <a:rPr lang="ru-RU" dirty="0">
                <a:effectLst/>
                <a:hlinkClick r:id="rId7" tooltip="СРСР"/>
              </a:rPr>
              <a:t>СРСР</a:t>
            </a:r>
            <a:r>
              <a:rPr lang="ru-RU" dirty="0">
                <a:effectLst/>
              </a:rPr>
              <a:t> </a:t>
            </a:r>
            <a:r>
              <a:rPr lang="ru-RU" dirty="0" err="1">
                <a:effectLst/>
              </a:rPr>
              <a:t>провів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випробування</a:t>
            </a:r>
            <a:r>
              <a:rPr lang="ru-RU" dirty="0">
                <a:effectLst/>
              </a:rPr>
              <a:t> </a:t>
            </a:r>
            <a:r>
              <a:rPr lang="ru-RU" dirty="0" err="1">
                <a:effectLst/>
                <a:hlinkClick r:id="rId12" tooltip="Цар-бомба"/>
              </a:rPr>
              <a:t>Цар</a:t>
            </a:r>
            <a:r>
              <a:rPr lang="ru-RU" dirty="0">
                <a:effectLst/>
                <a:hlinkClick r:id="rId12" tooltip="Цар-бомба"/>
              </a:rPr>
              <a:t>-бомби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найпотужнішого</a:t>
            </a:r>
            <a:r>
              <a:rPr lang="ru-RU" dirty="0">
                <a:effectLst/>
              </a:rPr>
              <a:t> ядерного заряду в </a:t>
            </a:r>
            <a:r>
              <a:rPr lang="ru-RU" dirty="0" err="1">
                <a:effectLst/>
              </a:rPr>
              <a:t>історії</a:t>
            </a:r>
            <a:r>
              <a:rPr lang="ru-RU" dirty="0">
                <a:effectLst/>
              </a:rPr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836712"/>
            <a:ext cx="7543800" cy="914400"/>
          </a:xfrm>
        </p:spPr>
        <p:txBody>
          <a:bodyPr/>
          <a:lstStyle/>
          <a:p>
            <a:pPr algn="ctr"/>
            <a:r>
              <a:rPr lang="ru-RU" sz="3600" b="1" dirty="0" err="1">
                <a:effectLst/>
              </a:rPr>
              <a:t>Післявоєнне</a:t>
            </a:r>
            <a:r>
              <a:rPr lang="ru-RU" sz="3600" b="1" dirty="0">
                <a:effectLst/>
              </a:rPr>
              <a:t> </a:t>
            </a:r>
            <a:r>
              <a:rPr lang="ru-RU" sz="3600" b="1" dirty="0" err="1">
                <a:effectLst/>
              </a:rPr>
              <a:t>вдосконалювання</a:t>
            </a:r>
            <a:r>
              <a:rPr lang="ru-RU" sz="3600" b="1" dirty="0">
                <a:effectLst/>
              </a:rPr>
              <a:t> </a:t>
            </a:r>
            <a:r>
              <a:rPr lang="ru-RU" sz="3600" b="1" dirty="0" err="1">
                <a:effectLst/>
              </a:rPr>
              <a:t>ядерної</a:t>
            </a:r>
            <a:r>
              <a:rPr lang="ru-RU" sz="3600" b="1" dirty="0">
                <a:effectLst/>
              </a:rPr>
              <a:t> </a:t>
            </a:r>
            <a:r>
              <a:rPr lang="ru-RU" sz="3600" b="1" dirty="0" err="1" smtClean="0">
                <a:effectLst/>
              </a:rPr>
              <a:t>зброї</a:t>
            </a:r>
            <a:r>
              <a:rPr lang="ru-RU" sz="3600" b="1" dirty="0" smtClean="0">
                <a:effectLst/>
              </a:rPr>
              <a:t>: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659449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580111" y="836712"/>
            <a:ext cx="3312369" cy="5184576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ru-RU" sz="3200" i="1" dirty="0" err="1">
                <a:effectLst/>
              </a:rPr>
              <a:t>Випробування</a:t>
            </a:r>
            <a:r>
              <a:rPr lang="ru-RU" sz="3200" i="1" dirty="0">
                <a:effectLst/>
              </a:rPr>
              <a:t> </a:t>
            </a:r>
            <a:r>
              <a:rPr lang="ru-RU" sz="3200" i="1" dirty="0" err="1">
                <a:effectLst/>
              </a:rPr>
              <a:t>термоядерної</a:t>
            </a:r>
            <a:r>
              <a:rPr lang="ru-RU" sz="3200" i="1" dirty="0">
                <a:effectLst/>
              </a:rPr>
              <a:t> бомби на </a:t>
            </a:r>
            <a:r>
              <a:rPr lang="ru-RU" sz="3200" i="1" dirty="0" err="1">
                <a:effectLst/>
              </a:rPr>
              <a:t>атолі</a:t>
            </a:r>
            <a:r>
              <a:rPr lang="ru-RU" sz="3200" i="1" dirty="0">
                <a:effectLst/>
              </a:rPr>
              <a:t> </a:t>
            </a:r>
            <a:r>
              <a:rPr lang="ru-RU" sz="3200" i="1" dirty="0" err="1">
                <a:effectLst/>
              </a:rPr>
              <a:t>Бікіні</a:t>
            </a:r>
            <a:r>
              <a:rPr lang="ru-RU" sz="3200" i="1" dirty="0">
                <a:effectLst/>
              </a:rPr>
              <a:t>, </a:t>
            </a:r>
            <a:r>
              <a:rPr lang="ru-RU" sz="3200" i="1" dirty="0">
                <a:effectLst/>
                <a:hlinkClick r:id="rId2" tooltip="1954 рік"/>
              </a:rPr>
              <a:t>1954 р.</a:t>
            </a:r>
            <a:r>
              <a:rPr lang="ru-RU" sz="3200" i="1" dirty="0">
                <a:effectLst/>
              </a:rPr>
              <a:t> </a:t>
            </a:r>
            <a:r>
              <a:rPr lang="ru-RU" sz="3200" i="1" dirty="0" err="1">
                <a:effectLst/>
              </a:rPr>
              <a:t>Потужність</a:t>
            </a:r>
            <a:r>
              <a:rPr lang="ru-RU" sz="3200" i="1" dirty="0">
                <a:effectLst/>
              </a:rPr>
              <a:t> </a:t>
            </a:r>
            <a:r>
              <a:rPr lang="ru-RU" sz="3200" i="1" dirty="0" err="1">
                <a:effectLst/>
              </a:rPr>
              <a:t>вибуху</a:t>
            </a:r>
            <a:r>
              <a:rPr lang="ru-RU" sz="3200" i="1" dirty="0">
                <a:effectLst/>
              </a:rPr>
              <a:t> 11 Мт,</a:t>
            </a:r>
            <a:endParaRPr lang="ru-RU" sz="3200" i="1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620688"/>
            <a:ext cx="4824537" cy="570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313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331640" y="1772816"/>
            <a:ext cx="6552728" cy="4161655"/>
          </a:xfrm>
        </p:spPr>
        <p:txBody>
          <a:bodyPr/>
          <a:lstStyle/>
          <a:p>
            <a:pPr marL="18288" indent="0" algn="ctr">
              <a:buNone/>
            </a:pPr>
            <a:r>
              <a:rPr lang="ru-RU" dirty="0">
                <a:effectLst/>
              </a:rPr>
              <a:t>Перше </a:t>
            </a:r>
            <a:r>
              <a:rPr lang="ru-RU" dirty="0" err="1">
                <a:effectLst/>
              </a:rPr>
              <a:t>випробовування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ядерної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зброї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відбулося</a:t>
            </a:r>
            <a:r>
              <a:rPr lang="ru-RU" dirty="0">
                <a:effectLst/>
              </a:rPr>
              <a:t> в США 16 </a:t>
            </a:r>
            <a:r>
              <a:rPr lang="ru-RU" dirty="0" err="1">
                <a:effectLst/>
              </a:rPr>
              <a:t>липня</a:t>
            </a:r>
            <a:r>
              <a:rPr lang="ru-RU" dirty="0">
                <a:effectLst/>
              </a:rPr>
              <a:t> 1945. </a:t>
            </a:r>
            <a:r>
              <a:rPr lang="ru-RU" dirty="0" err="1">
                <a:effectLst/>
              </a:rPr>
              <a:t>Потужність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атомної</a:t>
            </a:r>
            <a:r>
              <a:rPr lang="ru-RU" dirty="0">
                <a:effectLst/>
              </a:rPr>
              <a:t> бомби становила 20 </a:t>
            </a:r>
            <a:r>
              <a:rPr lang="ru-RU" dirty="0" err="1">
                <a:effectLst/>
              </a:rPr>
              <a:t>кілотонн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Найпотужніша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випробувана</a:t>
            </a:r>
            <a:r>
              <a:rPr lang="ru-RU" dirty="0">
                <a:effectLst/>
              </a:rPr>
              <a:t> бомба, </a:t>
            </a:r>
            <a:r>
              <a:rPr lang="ru-RU" dirty="0">
                <a:effectLst/>
                <a:hlinkClick r:id="rId2" tooltip="Цар-бомба"/>
              </a:rPr>
              <a:t>«</a:t>
            </a:r>
            <a:r>
              <a:rPr lang="ru-RU" dirty="0" err="1">
                <a:effectLst/>
                <a:hlinkClick r:id="rId2" tooltip="Цар-бомба"/>
              </a:rPr>
              <a:t>Цар</a:t>
            </a:r>
            <a:r>
              <a:rPr lang="ru-RU" dirty="0">
                <a:effectLst/>
                <a:hlinkClick r:id="rId2" tooltip="Цар-бомба"/>
              </a:rPr>
              <a:t>-бомба»</a:t>
            </a:r>
            <a:r>
              <a:rPr lang="ru-RU" dirty="0">
                <a:effectLst/>
              </a:rPr>
              <a:t> </a:t>
            </a:r>
            <a:r>
              <a:rPr lang="ru-RU" dirty="0" err="1">
                <a:effectLst/>
              </a:rPr>
              <a:t>потужністю</a:t>
            </a:r>
            <a:r>
              <a:rPr lang="ru-RU" dirty="0">
                <a:effectLst/>
              </a:rPr>
              <a:t> 50 мегатонн, </a:t>
            </a:r>
            <a:r>
              <a:rPr lang="ru-RU" dirty="0" err="1">
                <a:effectLst/>
              </a:rPr>
              <a:t>вибухнула</a:t>
            </a:r>
            <a:r>
              <a:rPr lang="ru-RU" dirty="0">
                <a:effectLst/>
              </a:rPr>
              <a:t> 30 </a:t>
            </a:r>
            <a:r>
              <a:rPr lang="ru-RU" dirty="0" err="1">
                <a:effectLst/>
              </a:rPr>
              <a:t>жовтня</a:t>
            </a:r>
            <a:r>
              <a:rPr lang="ru-RU" dirty="0">
                <a:effectLst/>
              </a:rPr>
              <a:t> 1961 на </a:t>
            </a:r>
            <a:r>
              <a:rPr lang="ru-RU" dirty="0" err="1">
                <a:effectLst/>
                <a:hlinkClick r:id="rId3" tooltip="Нова Земля"/>
              </a:rPr>
              <a:t>Новій</a:t>
            </a:r>
            <a:r>
              <a:rPr lang="ru-RU" dirty="0">
                <a:effectLst/>
                <a:hlinkClick r:id="rId3" tooltip="Нова Земля"/>
              </a:rPr>
              <a:t> </a:t>
            </a:r>
            <a:r>
              <a:rPr lang="ru-RU" dirty="0" err="1" smtClean="0">
                <a:effectLst/>
                <a:hlinkClick r:id="rId3" tooltip="Нова Земля"/>
              </a:rPr>
              <a:t>Землі</a:t>
            </a:r>
            <a:r>
              <a:rPr lang="ru-RU" dirty="0" smtClean="0">
                <a:effectLst/>
              </a:rPr>
              <a:t>.. </a:t>
            </a:r>
            <a:r>
              <a:rPr lang="ru-RU" dirty="0">
                <a:effectLst/>
              </a:rPr>
              <a:t>1963 року </a:t>
            </a:r>
            <a:r>
              <a:rPr lang="ru-RU" dirty="0" err="1">
                <a:effectLst/>
              </a:rPr>
              <a:t>всі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ядерні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держави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підписали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договір</a:t>
            </a:r>
            <a:r>
              <a:rPr lang="ru-RU" dirty="0">
                <a:effectLst/>
              </a:rPr>
              <a:t> про </a:t>
            </a:r>
            <a:r>
              <a:rPr lang="ru-RU" dirty="0" err="1">
                <a:effectLst/>
              </a:rPr>
              <a:t>обмеження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випробовування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ядерної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зброї</a:t>
            </a:r>
            <a:r>
              <a:rPr lang="ru-RU" dirty="0">
                <a:effectLst/>
              </a:rPr>
              <a:t>, за </a:t>
            </a:r>
            <a:r>
              <a:rPr lang="ru-RU" dirty="0" err="1">
                <a:effectLst/>
              </a:rPr>
              <a:t>яким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заборонялися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вибухи</a:t>
            </a:r>
            <a:r>
              <a:rPr lang="ru-RU" dirty="0">
                <a:effectLst/>
              </a:rPr>
              <a:t> в </a:t>
            </a:r>
            <a:r>
              <a:rPr lang="ru-RU" dirty="0" err="1">
                <a:effectLst/>
              </a:rPr>
              <a:t>атмосфері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під</a:t>
            </a:r>
            <a:r>
              <a:rPr lang="ru-RU" dirty="0">
                <a:effectLst/>
              </a:rPr>
              <a:t> водою й у </a:t>
            </a:r>
            <a:r>
              <a:rPr lang="ru-RU" dirty="0" err="1">
                <a:effectLst/>
              </a:rPr>
              <a:t>відкритому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космосі</a:t>
            </a:r>
            <a:r>
              <a:rPr lang="ru-RU" dirty="0">
                <a:effectLst/>
              </a:rPr>
              <a:t>, але </a:t>
            </a:r>
            <a:r>
              <a:rPr lang="ru-RU" dirty="0" err="1">
                <a:effectLst/>
              </a:rPr>
              <a:t>дозволялися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підземні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вибухи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Франція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продовжувала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випробовування</a:t>
            </a:r>
            <a:r>
              <a:rPr lang="ru-RU" dirty="0">
                <a:effectLst/>
              </a:rPr>
              <a:t> в </a:t>
            </a:r>
            <a:r>
              <a:rPr lang="ru-RU" dirty="0" err="1">
                <a:effectLst/>
              </a:rPr>
              <a:t>атмосфері</a:t>
            </a:r>
            <a:r>
              <a:rPr lang="ru-RU" dirty="0">
                <a:effectLst/>
              </a:rPr>
              <a:t> до 1974 року, Китай — до 1980.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548680"/>
            <a:ext cx="7543800" cy="914400"/>
          </a:xfrm>
        </p:spPr>
        <p:txBody>
          <a:bodyPr/>
          <a:lstStyle/>
          <a:p>
            <a:pPr algn="ctr"/>
            <a:r>
              <a:rPr lang="uk-UA" b="1" i="1" dirty="0"/>
              <a:t>В</a:t>
            </a:r>
            <a:r>
              <a:rPr lang="uk-UA" b="1" i="1" dirty="0" smtClean="0"/>
              <a:t>ипробування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607797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4805" y="5661248"/>
            <a:ext cx="7543800" cy="914400"/>
          </a:xfrm>
        </p:spPr>
        <p:txBody>
          <a:bodyPr/>
          <a:lstStyle/>
          <a:p>
            <a:pPr algn="ctr"/>
            <a:r>
              <a:rPr lang="ru-RU" sz="3600" i="1" dirty="0" err="1">
                <a:effectLst/>
              </a:rPr>
              <a:t>Підводне</a:t>
            </a:r>
            <a:r>
              <a:rPr lang="ru-RU" sz="3600" i="1" dirty="0">
                <a:effectLst/>
              </a:rPr>
              <a:t> </a:t>
            </a:r>
            <a:r>
              <a:rPr lang="ru-RU" sz="3600" i="1" dirty="0" err="1">
                <a:effectLst/>
              </a:rPr>
              <a:t>випробування</a:t>
            </a:r>
            <a:r>
              <a:rPr lang="ru-RU" sz="3600" i="1" dirty="0">
                <a:effectLst/>
              </a:rPr>
              <a:t> </a:t>
            </a:r>
            <a:r>
              <a:rPr lang="ru-RU" sz="3600" b="1" i="1" dirty="0" err="1">
                <a:effectLst/>
              </a:rPr>
              <a:t>ядерної</a:t>
            </a:r>
            <a:r>
              <a:rPr lang="ru-RU" sz="3600" b="1" i="1" dirty="0">
                <a:effectLst/>
              </a:rPr>
              <a:t> </a:t>
            </a:r>
            <a:r>
              <a:rPr lang="ru-RU" sz="3600" b="1" i="1" dirty="0" err="1">
                <a:effectLst/>
              </a:rPr>
              <a:t>зброї</a:t>
            </a:r>
            <a:endParaRPr lang="ru-RU" sz="3600" i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0648"/>
            <a:ext cx="6442099" cy="5065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012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403648" y="1772816"/>
            <a:ext cx="6528697" cy="4030702"/>
          </a:xfrm>
        </p:spPr>
        <p:txBody>
          <a:bodyPr>
            <a:normAutofit/>
          </a:bodyPr>
          <a:lstStyle/>
          <a:p>
            <a:pPr marL="18288" indent="0" algn="ctr">
              <a:buNone/>
            </a:pPr>
            <a:r>
              <a:rPr lang="ru-RU" sz="2800" dirty="0" err="1" smtClean="0">
                <a:effectLst/>
              </a:rPr>
              <a:t>Це</a:t>
            </a:r>
            <a:r>
              <a:rPr lang="ru-RU" sz="2800" dirty="0" smtClean="0">
                <a:effectLst/>
              </a:rPr>
              <a:t> </a:t>
            </a:r>
            <a:r>
              <a:rPr lang="ru-RU" sz="2800" dirty="0" err="1" smtClean="0">
                <a:effectLst/>
              </a:rPr>
              <a:t>неофіційна</a:t>
            </a:r>
            <a:r>
              <a:rPr lang="ru-RU" sz="2800" dirty="0" smtClean="0">
                <a:effectLst/>
              </a:rPr>
              <a:t> </a:t>
            </a:r>
            <a:r>
              <a:rPr lang="ru-RU" sz="2800" dirty="0" err="1">
                <a:effectLst/>
              </a:rPr>
              <a:t>назва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групи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країн</a:t>
            </a:r>
            <a:r>
              <a:rPr lang="ru-RU" sz="2800" dirty="0">
                <a:effectLst/>
              </a:rPr>
              <a:t>, </a:t>
            </a:r>
            <a:r>
              <a:rPr lang="ru-RU" sz="2800" dirty="0" err="1">
                <a:effectLst/>
              </a:rPr>
              <a:t>що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володіють</a:t>
            </a:r>
            <a:r>
              <a:rPr lang="ru-RU" sz="2800" dirty="0">
                <a:effectLst/>
              </a:rPr>
              <a:t> ядерною </a:t>
            </a:r>
            <a:r>
              <a:rPr lang="ru-RU" sz="2800" dirty="0" err="1">
                <a:effectLst/>
              </a:rPr>
              <a:t>зброєю</a:t>
            </a:r>
            <a:r>
              <a:rPr lang="ru-RU" sz="2800" dirty="0">
                <a:effectLst/>
              </a:rPr>
              <a:t>. До </a:t>
            </a:r>
            <a:r>
              <a:rPr lang="ru-RU" sz="2800" dirty="0" err="1">
                <a:effectLst/>
              </a:rPr>
              <a:t>неї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входять</a:t>
            </a:r>
            <a:r>
              <a:rPr lang="ru-RU" sz="2800" dirty="0">
                <a:effectLst/>
              </a:rPr>
              <a:t> </a:t>
            </a:r>
            <a:r>
              <a:rPr lang="ru-RU" sz="2800" dirty="0">
                <a:effectLst/>
                <a:hlinkClick r:id="rId2" tooltip="США"/>
              </a:rPr>
              <a:t>США</a:t>
            </a:r>
            <a:r>
              <a:rPr lang="ru-RU" sz="2800" dirty="0">
                <a:effectLst/>
              </a:rPr>
              <a:t> (з </a:t>
            </a:r>
            <a:r>
              <a:rPr lang="ru-RU" sz="2800" dirty="0">
                <a:effectLst/>
                <a:hlinkClick r:id="rId3" tooltip="1945 рік"/>
              </a:rPr>
              <a:t>1945</a:t>
            </a:r>
            <a:r>
              <a:rPr lang="ru-RU" sz="2800" dirty="0">
                <a:effectLst/>
              </a:rPr>
              <a:t>), </a:t>
            </a:r>
            <a:r>
              <a:rPr lang="ru-RU" sz="2800" dirty="0" err="1">
                <a:effectLst/>
                <a:hlinkClick r:id="rId4" tooltip="Росія"/>
              </a:rPr>
              <a:t>Росія</a:t>
            </a:r>
            <a:r>
              <a:rPr lang="ru-RU" sz="2800" dirty="0">
                <a:effectLst/>
              </a:rPr>
              <a:t> (перед </a:t>
            </a:r>
            <a:r>
              <a:rPr lang="ru-RU" sz="2800" dirty="0" err="1">
                <a:effectLst/>
              </a:rPr>
              <a:t>тим</a:t>
            </a:r>
            <a:r>
              <a:rPr lang="ru-RU" sz="2800" dirty="0">
                <a:effectLst/>
              </a:rPr>
              <a:t> </a:t>
            </a:r>
            <a:r>
              <a:rPr lang="ru-RU" sz="2800" u="sng" dirty="0" err="1">
                <a:effectLst/>
                <a:hlinkClick r:id="rId5" tooltip="Радянський Союз"/>
              </a:rPr>
              <a:t>Радянський</a:t>
            </a:r>
            <a:r>
              <a:rPr lang="ru-RU" sz="2800" u="sng" dirty="0">
                <a:effectLst/>
                <a:hlinkClick r:id="rId5" tooltip="Радянський Союз"/>
              </a:rPr>
              <a:t> Союз</a:t>
            </a:r>
            <a:r>
              <a:rPr lang="ru-RU" sz="2800" dirty="0">
                <a:effectLst/>
              </a:rPr>
              <a:t>: з </a:t>
            </a:r>
            <a:r>
              <a:rPr lang="ru-RU" sz="2800" dirty="0">
                <a:effectLst/>
                <a:hlinkClick r:id="rId6" tooltip="1949 рік"/>
              </a:rPr>
              <a:t>1949</a:t>
            </a:r>
            <a:r>
              <a:rPr lang="ru-RU" sz="2800" dirty="0">
                <a:effectLst/>
              </a:rPr>
              <a:t>),</a:t>
            </a:r>
            <a:r>
              <a:rPr lang="ru-RU" sz="2800" dirty="0" err="1">
                <a:effectLst/>
                <a:hlinkClick r:id="rId7" tooltip="Великобританія"/>
              </a:rPr>
              <a:t>Великобританія</a:t>
            </a:r>
            <a:r>
              <a:rPr lang="ru-RU" sz="2800" dirty="0">
                <a:effectLst/>
              </a:rPr>
              <a:t> ( </a:t>
            </a:r>
            <a:r>
              <a:rPr lang="ru-RU" sz="2800" dirty="0">
                <a:effectLst/>
                <a:hlinkClick r:id="rId8" tooltip="1952 рік"/>
              </a:rPr>
              <a:t>1952</a:t>
            </a:r>
            <a:r>
              <a:rPr lang="ru-RU" sz="2800" dirty="0">
                <a:effectLst/>
              </a:rPr>
              <a:t>), </a:t>
            </a:r>
            <a:r>
              <a:rPr lang="ru-RU" sz="2800" dirty="0" err="1">
                <a:effectLst/>
                <a:hlinkClick r:id="rId9" tooltip="Франція"/>
              </a:rPr>
              <a:t>Франція</a:t>
            </a:r>
            <a:r>
              <a:rPr lang="ru-RU" sz="2800" dirty="0">
                <a:effectLst/>
              </a:rPr>
              <a:t> ( </a:t>
            </a:r>
            <a:r>
              <a:rPr lang="ru-RU" sz="2800" dirty="0">
                <a:effectLst/>
                <a:hlinkClick r:id="rId10" tooltip="1960 рік"/>
              </a:rPr>
              <a:t>1960</a:t>
            </a:r>
            <a:r>
              <a:rPr lang="ru-RU" sz="2800" dirty="0">
                <a:effectLst/>
              </a:rPr>
              <a:t>), </a:t>
            </a:r>
            <a:r>
              <a:rPr lang="ru-RU" sz="2800" dirty="0">
                <a:effectLst/>
                <a:hlinkClick r:id="rId11" tooltip="КНР"/>
              </a:rPr>
              <a:t>КНР</a:t>
            </a:r>
            <a:r>
              <a:rPr lang="ru-RU" sz="2800" dirty="0">
                <a:effectLst/>
              </a:rPr>
              <a:t> ( </a:t>
            </a:r>
            <a:r>
              <a:rPr lang="ru-RU" sz="2800" dirty="0">
                <a:effectLst/>
                <a:hlinkClick r:id="rId12" tooltip="1964 рік"/>
              </a:rPr>
              <a:t>1964</a:t>
            </a:r>
            <a:r>
              <a:rPr lang="ru-RU" sz="2800" dirty="0">
                <a:effectLst/>
              </a:rPr>
              <a:t>), </a:t>
            </a:r>
            <a:r>
              <a:rPr lang="ru-RU" sz="2800" dirty="0" err="1">
                <a:effectLst/>
                <a:hlinkClick r:id="rId13" tooltip="Індія"/>
              </a:rPr>
              <a:t>Індія</a:t>
            </a:r>
            <a:r>
              <a:rPr lang="ru-RU" sz="2800" dirty="0">
                <a:effectLst/>
              </a:rPr>
              <a:t> ( </a:t>
            </a:r>
            <a:r>
              <a:rPr lang="ru-RU" sz="2800" dirty="0">
                <a:effectLst/>
                <a:hlinkClick r:id="rId14" tooltip="1974 рік"/>
              </a:rPr>
              <a:t>1974</a:t>
            </a:r>
            <a:r>
              <a:rPr lang="ru-RU" sz="2800" dirty="0">
                <a:effectLst/>
              </a:rPr>
              <a:t>), </a:t>
            </a:r>
            <a:r>
              <a:rPr lang="ru-RU" sz="2800" dirty="0">
                <a:effectLst/>
                <a:hlinkClick r:id="rId15" tooltip="Пакистан"/>
              </a:rPr>
              <a:t>Пакистан</a:t>
            </a:r>
            <a:r>
              <a:rPr lang="ru-RU" sz="2800" dirty="0">
                <a:effectLst/>
              </a:rPr>
              <a:t> ( </a:t>
            </a:r>
            <a:r>
              <a:rPr lang="ru-RU" sz="2800" dirty="0">
                <a:effectLst/>
                <a:hlinkClick r:id="rId16" tooltip="1998 рік"/>
              </a:rPr>
              <a:t>1998</a:t>
            </a:r>
            <a:r>
              <a:rPr lang="ru-RU" sz="2800" dirty="0">
                <a:effectLst/>
              </a:rPr>
              <a:t>) і </a:t>
            </a:r>
            <a:r>
              <a:rPr lang="ru-RU" sz="2800" dirty="0">
                <a:effectLst/>
                <a:hlinkClick r:id="rId17" tooltip="КНДР"/>
              </a:rPr>
              <a:t>КНДР</a:t>
            </a:r>
            <a:r>
              <a:rPr lang="ru-RU" sz="2800" dirty="0">
                <a:effectLst/>
              </a:rPr>
              <a:t> ( </a:t>
            </a:r>
            <a:r>
              <a:rPr lang="ru-RU" sz="2800" dirty="0">
                <a:effectLst/>
                <a:hlinkClick r:id="rId18" tooltip="2006 рік"/>
              </a:rPr>
              <a:t>2006</a:t>
            </a:r>
            <a:r>
              <a:rPr lang="ru-RU" sz="2800" dirty="0">
                <a:effectLst/>
              </a:rPr>
              <a:t>). </a:t>
            </a:r>
            <a:r>
              <a:rPr lang="ru-RU" sz="2800" dirty="0" err="1">
                <a:effectLst/>
              </a:rPr>
              <a:t>Також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вважається</a:t>
            </a:r>
            <a:r>
              <a:rPr lang="ru-RU" sz="2800" dirty="0">
                <a:effectLst/>
              </a:rPr>
              <a:t>, </a:t>
            </a:r>
            <a:r>
              <a:rPr lang="ru-RU" sz="2800" dirty="0" err="1">
                <a:effectLst/>
              </a:rPr>
              <a:t>що</a:t>
            </a:r>
            <a:r>
              <a:rPr lang="ru-RU" sz="2800" dirty="0">
                <a:effectLst/>
              </a:rPr>
              <a:t> </a:t>
            </a:r>
            <a:r>
              <a:rPr lang="ru-RU" sz="2800" dirty="0" err="1">
                <a:effectLst/>
                <a:hlinkClick r:id="rId19" tooltip="Ізраїль"/>
              </a:rPr>
              <a:t>Ізраїль</a:t>
            </a:r>
            <a:r>
              <a:rPr lang="ru-RU" sz="2800" dirty="0">
                <a:effectLst/>
              </a:rPr>
              <a:t> </a:t>
            </a:r>
            <a:r>
              <a:rPr lang="ru-RU" sz="2800" dirty="0" err="1">
                <a:effectLst/>
              </a:rPr>
              <a:t>має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ядерну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зброю</a:t>
            </a:r>
            <a:r>
              <a:rPr lang="ru-RU" sz="2800" dirty="0">
                <a:effectLst/>
              </a:rPr>
              <a:t>.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03366" y="657497"/>
            <a:ext cx="7543800" cy="914400"/>
          </a:xfrm>
        </p:spPr>
        <p:txBody>
          <a:bodyPr/>
          <a:lstStyle/>
          <a:p>
            <a:pPr algn="ctr"/>
            <a:r>
              <a:rPr lang="ru-RU" b="1" i="1" u="sng" dirty="0" err="1" smtClean="0">
                <a:effectLst/>
                <a:hlinkClick r:id="rId20" tooltip="Ядерний клуб"/>
              </a:rPr>
              <a:t>Ядерний</a:t>
            </a:r>
            <a:r>
              <a:rPr lang="ru-RU" b="1" i="1" u="sng" dirty="0" smtClean="0">
                <a:effectLst/>
                <a:hlinkClick r:id="rId20" tooltip="Ядерний клуб"/>
              </a:rPr>
              <a:t> клуб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68254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476672"/>
            <a:ext cx="7543800" cy="2376264"/>
          </a:xfrm>
        </p:spPr>
        <p:txBody>
          <a:bodyPr/>
          <a:lstStyle/>
          <a:p>
            <a:pPr algn="ctr"/>
            <a:r>
              <a:rPr lang="ru-RU" sz="3600" b="1" i="1" dirty="0" smtClean="0"/>
              <a:t>Мета: </a:t>
            </a:r>
            <a:r>
              <a:rPr lang="ru-RU" sz="2800" b="1" i="1" dirty="0" smtClean="0"/>
              <a:t> </a:t>
            </a:r>
            <a:r>
              <a:rPr lang="ru-RU" sz="2800" i="1" dirty="0" err="1" smtClean="0"/>
              <a:t>дослідити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поняття</a:t>
            </a:r>
            <a:r>
              <a:rPr lang="ru-RU" sz="2800" i="1" dirty="0" smtClean="0"/>
              <a:t> та </a:t>
            </a:r>
            <a:r>
              <a:rPr lang="ru-RU" sz="2800" i="1" dirty="0" err="1" smtClean="0"/>
              <a:t>перші</a:t>
            </a:r>
            <a:r>
              <a:rPr lang="ru-RU" sz="2800" i="1" dirty="0" smtClean="0"/>
              <a:t> кроки </a:t>
            </a:r>
            <a:r>
              <a:rPr lang="ru-RU" sz="2800" i="1" dirty="0"/>
              <a:t> </a:t>
            </a:r>
            <a:r>
              <a:rPr lang="ru-RU" sz="2800" i="1" dirty="0" smtClean="0"/>
              <a:t>   до </a:t>
            </a:r>
            <a:r>
              <a:rPr lang="ru-RU" sz="2800" i="1" dirty="0" err="1" smtClean="0"/>
              <a:t>створення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ядерної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зброї</a:t>
            </a:r>
            <a:r>
              <a:rPr lang="ru-RU" sz="2800" i="1" dirty="0" smtClean="0"/>
              <a:t>,</a:t>
            </a:r>
            <a:br>
              <a:rPr lang="ru-RU" sz="2800" i="1" dirty="0" smtClean="0"/>
            </a:br>
            <a:r>
              <a:rPr lang="ru-RU" sz="2800" i="1" dirty="0" smtClean="0"/>
              <a:t> </a:t>
            </a:r>
            <a:r>
              <a:rPr lang="ru-RU" sz="2800" i="1" dirty="0" err="1" smtClean="0"/>
              <a:t>ознаймитсь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із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поділом</a:t>
            </a:r>
            <a:r>
              <a:rPr lang="ru-RU" sz="2800" i="1" dirty="0" smtClean="0"/>
              <a:t> </a:t>
            </a:r>
            <a:r>
              <a:rPr lang="ru-RU" sz="2800" i="1" dirty="0" err="1" smtClean="0"/>
              <a:t>ядерної</a:t>
            </a:r>
            <a:r>
              <a:rPr lang="ru-RU" sz="2800" i="1" dirty="0" smtClean="0"/>
              <a:t> </a:t>
            </a:r>
            <a:br>
              <a:rPr lang="ru-RU" sz="2800" i="1" dirty="0" smtClean="0"/>
            </a:br>
            <a:r>
              <a:rPr lang="ru-RU" sz="2800" i="1" dirty="0" err="1" smtClean="0"/>
              <a:t>зброї</a:t>
            </a:r>
            <a:r>
              <a:rPr lang="ru-RU" sz="2800" i="1" dirty="0" smtClean="0"/>
              <a:t> за </a:t>
            </a:r>
            <a:r>
              <a:rPr lang="ru-RU" sz="2800" i="1" dirty="0" err="1" smtClean="0"/>
              <a:t>потужністю</a:t>
            </a:r>
            <a:r>
              <a:rPr lang="ru-RU" sz="2800" i="1" dirty="0" smtClean="0"/>
              <a:t>.</a:t>
            </a:r>
            <a:br>
              <a:rPr lang="ru-RU" sz="2800" i="1" dirty="0" smtClean="0"/>
            </a:br>
            <a:endParaRPr lang="ru-RU" sz="2800" i="1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664" y="2944192"/>
            <a:ext cx="3225296" cy="347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9" r="4499"/>
          <a:stretch/>
        </p:blipFill>
        <p:spPr bwMode="auto">
          <a:xfrm>
            <a:off x="4716016" y="2944192"/>
            <a:ext cx="3778981" cy="34739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909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idx="1"/>
          </p:nvPr>
        </p:nvSpPr>
        <p:spPr>
          <a:xfrm>
            <a:off x="1116013" y="685800"/>
            <a:ext cx="7113587" cy="5480050"/>
          </a:xfrm>
        </p:spPr>
        <p:txBody>
          <a:bodyPr>
            <a:noAutofit/>
          </a:bodyPr>
          <a:lstStyle/>
          <a:p>
            <a:pPr marL="18288" indent="0" algn="ctr">
              <a:buNone/>
            </a:pPr>
            <a:r>
              <a:rPr lang="ru-RU" sz="2400" i="1" dirty="0" err="1">
                <a:effectLst/>
                <a:hlinkClick r:id="rId2" tooltip="Україна"/>
              </a:rPr>
              <a:t>Україна</a:t>
            </a:r>
            <a:r>
              <a:rPr lang="ru-RU" sz="2400" i="1" dirty="0">
                <a:effectLst/>
              </a:rPr>
              <a:t>, </a:t>
            </a:r>
            <a:r>
              <a:rPr lang="ru-RU" sz="2400" i="1" dirty="0" err="1">
                <a:effectLst/>
                <a:hlinkClick r:id="rId3" tooltip="Білорусія"/>
              </a:rPr>
              <a:t>Білорусія</a:t>
            </a:r>
            <a:r>
              <a:rPr lang="ru-RU" sz="2400" i="1" dirty="0">
                <a:effectLst/>
              </a:rPr>
              <a:t> й </a:t>
            </a:r>
            <a:r>
              <a:rPr lang="ru-RU" sz="2400" i="1" dirty="0">
                <a:effectLst/>
                <a:hlinkClick r:id="rId4" tooltip="Казахстан"/>
              </a:rPr>
              <a:t>Казахстан</a:t>
            </a:r>
            <a:r>
              <a:rPr lang="ru-RU" sz="2400" i="1" dirty="0">
                <a:effectLst/>
              </a:rPr>
              <a:t>, на </a:t>
            </a:r>
            <a:r>
              <a:rPr lang="ru-RU" sz="2400" i="1" dirty="0" err="1">
                <a:effectLst/>
              </a:rPr>
              <a:t>території</a:t>
            </a:r>
            <a:r>
              <a:rPr lang="ru-RU" sz="2400" i="1" dirty="0">
                <a:effectLst/>
              </a:rPr>
              <a:t> </a:t>
            </a:r>
            <a:r>
              <a:rPr lang="ru-RU" sz="2400" i="1" dirty="0" err="1">
                <a:effectLst/>
              </a:rPr>
              <a:t>яких</a:t>
            </a:r>
            <a:r>
              <a:rPr lang="ru-RU" sz="2400" i="1" dirty="0">
                <a:effectLst/>
              </a:rPr>
              <a:t> </a:t>
            </a:r>
            <a:r>
              <a:rPr lang="ru-RU" sz="2400" i="1" dirty="0" err="1">
                <a:effectLst/>
              </a:rPr>
              <a:t>перебувала</a:t>
            </a:r>
            <a:r>
              <a:rPr lang="ru-RU" sz="2400" i="1" dirty="0">
                <a:effectLst/>
              </a:rPr>
              <a:t> </a:t>
            </a:r>
            <a:r>
              <a:rPr lang="ru-RU" sz="2400" i="1" dirty="0" err="1">
                <a:effectLst/>
              </a:rPr>
              <a:t>частина</a:t>
            </a:r>
            <a:r>
              <a:rPr lang="ru-RU" sz="2400" i="1" dirty="0">
                <a:effectLst/>
              </a:rPr>
              <a:t> ядерного </a:t>
            </a:r>
            <a:r>
              <a:rPr lang="ru-RU" sz="2400" i="1" dirty="0" err="1">
                <a:effectLst/>
              </a:rPr>
              <a:t>озброєння</a:t>
            </a:r>
            <a:r>
              <a:rPr lang="ru-RU" sz="2400" i="1" dirty="0">
                <a:effectLst/>
              </a:rPr>
              <a:t> </a:t>
            </a:r>
            <a:r>
              <a:rPr lang="ru-RU" sz="2400" i="1" dirty="0">
                <a:effectLst/>
                <a:hlinkClick r:id="rId5" tooltip="СРСР"/>
              </a:rPr>
              <a:t>СРСР</a:t>
            </a:r>
            <a:r>
              <a:rPr lang="ru-RU" sz="2400" i="1" dirty="0">
                <a:effectLst/>
              </a:rPr>
              <a:t>, </a:t>
            </a:r>
            <a:r>
              <a:rPr lang="ru-RU" sz="2400" i="1" dirty="0" err="1">
                <a:effectLst/>
              </a:rPr>
              <a:t>після</a:t>
            </a:r>
            <a:r>
              <a:rPr lang="ru-RU" sz="2400" i="1" dirty="0">
                <a:effectLst/>
              </a:rPr>
              <a:t> </a:t>
            </a:r>
            <a:r>
              <a:rPr lang="ru-RU" sz="2400" i="1" dirty="0" err="1">
                <a:effectLst/>
              </a:rPr>
              <a:t>підписання</a:t>
            </a:r>
            <a:r>
              <a:rPr lang="ru-RU" sz="2400" i="1" dirty="0">
                <a:effectLst/>
              </a:rPr>
              <a:t> в </a:t>
            </a:r>
            <a:r>
              <a:rPr lang="ru-RU" sz="2400" i="1" dirty="0">
                <a:effectLst/>
                <a:hlinkClick r:id="rId6" tooltip="1992 рік"/>
              </a:rPr>
              <a:t>1992 </a:t>
            </a:r>
            <a:r>
              <a:rPr lang="ru-RU" sz="2400" i="1" dirty="0" err="1">
                <a:effectLst/>
                <a:hlinkClick r:id="rId6" tooltip="1992 рік"/>
              </a:rPr>
              <a:t>році</a:t>
            </a:r>
            <a:r>
              <a:rPr lang="ru-RU" sz="2400" i="1" dirty="0">
                <a:effectLst/>
              </a:rPr>
              <a:t> </a:t>
            </a:r>
            <a:r>
              <a:rPr lang="ru-RU" sz="2400" i="1" dirty="0" err="1">
                <a:effectLst/>
                <a:hlinkClick r:id="rId7" tooltip="Лісабонський протокол"/>
              </a:rPr>
              <a:t>Лісабонського</a:t>
            </a:r>
            <a:r>
              <a:rPr lang="ru-RU" sz="2400" i="1" dirty="0">
                <a:effectLst/>
                <a:hlinkClick r:id="rId7" tooltip="Лісабонський протокол"/>
              </a:rPr>
              <a:t> протоколу</a:t>
            </a:r>
            <a:r>
              <a:rPr lang="ru-RU" sz="2400" i="1" dirty="0">
                <a:effectLst/>
              </a:rPr>
              <a:t> </a:t>
            </a:r>
            <a:r>
              <a:rPr lang="ru-RU" sz="2400" i="1" dirty="0" err="1">
                <a:effectLst/>
              </a:rPr>
              <a:t>були</a:t>
            </a:r>
            <a:r>
              <a:rPr lang="ru-RU" sz="2400" i="1" dirty="0">
                <a:effectLst/>
              </a:rPr>
              <a:t> </a:t>
            </a:r>
            <a:r>
              <a:rPr lang="ru-RU" sz="2400" i="1" dirty="0" err="1">
                <a:effectLst/>
              </a:rPr>
              <a:t>оголошені</a:t>
            </a:r>
            <a:r>
              <a:rPr lang="ru-RU" sz="2400" i="1" dirty="0">
                <a:effectLst/>
              </a:rPr>
              <a:t> </a:t>
            </a:r>
            <a:r>
              <a:rPr lang="ru-RU" sz="2400" i="1" dirty="0" err="1">
                <a:effectLst/>
              </a:rPr>
              <a:t>країнами</a:t>
            </a:r>
            <a:r>
              <a:rPr lang="ru-RU" sz="2400" i="1" dirty="0">
                <a:effectLst/>
              </a:rPr>
              <a:t>, </a:t>
            </a:r>
            <a:r>
              <a:rPr lang="ru-RU" sz="2400" i="1" dirty="0" err="1">
                <a:effectLst/>
              </a:rPr>
              <a:t>що</a:t>
            </a:r>
            <a:r>
              <a:rPr lang="ru-RU" sz="2400" i="1" dirty="0">
                <a:effectLst/>
              </a:rPr>
              <a:t> не </a:t>
            </a:r>
            <a:r>
              <a:rPr lang="ru-RU" sz="2400" i="1" dirty="0" err="1">
                <a:effectLst/>
              </a:rPr>
              <a:t>мають</a:t>
            </a:r>
            <a:r>
              <a:rPr lang="ru-RU" sz="2400" i="1" dirty="0">
                <a:effectLst/>
              </a:rPr>
              <a:t> </a:t>
            </a:r>
            <a:r>
              <a:rPr lang="ru-RU" sz="2400" i="1" dirty="0" err="1">
                <a:effectLst/>
              </a:rPr>
              <a:t>ядерної</a:t>
            </a:r>
            <a:r>
              <a:rPr lang="ru-RU" sz="2400" i="1" dirty="0">
                <a:effectLst/>
              </a:rPr>
              <a:t> </a:t>
            </a:r>
            <a:r>
              <a:rPr lang="ru-RU" sz="2400" i="1" dirty="0" err="1">
                <a:effectLst/>
              </a:rPr>
              <a:t>зброї</a:t>
            </a:r>
            <a:r>
              <a:rPr lang="ru-RU" sz="2400" i="1" dirty="0">
                <a:effectLst/>
              </a:rPr>
              <a:t>, і в </a:t>
            </a:r>
            <a:r>
              <a:rPr lang="ru-RU" sz="2400" i="1" dirty="0">
                <a:effectLst/>
                <a:hlinkClick r:id="rId8" tooltip="1994 рік"/>
              </a:rPr>
              <a:t>1994</a:t>
            </a:r>
            <a:r>
              <a:rPr lang="ru-RU" sz="2400" i="1" dirty="0">
                <a:effectLst/>
              </a:rPr>
              <a:t>- </a:t>
            </a:r>
            <a:r>
              <a:rPr lang="ru-RU" sz="2400" i="1" dirty="0">
                <a:effectLst/>
                <a:hlinkClick r:id="rId9" tooltip="1996 рік"/>
              </a:rPr>
              <a:t>1996 роках</a:t>
            </a:r>
            <a:r>
              <a:rPr lang="ru-RU" sz="2400" i="1" dirty="0">
                <a:effectLst/>
              </a:rPr>
              <a:t> передали </a:t>
            </a:r>
            <a:r>
              <a:rPr lang="ru-RU" sz="2400" i="1" dirty="0" err="1">
                <a:effectLst/>
              </a:rPr>
              <a:t>всі</a:t>
            </a:r>
            <a:r>
              <a:rPr lang="ru-RU" sz="2400" i="1" dirty="0">
                <a:effectLst/>
              </a:rPr>
              <a:t> </a:t>
            </a:r>
            <a:r>
              <a:rPr lang="ru-RU" sz="2400" i="1" dirty="0" err="1">
                <a:effectLst/>
              </a:rPr>
              <a:t>ядерні</a:t>
            </a:r>
            <a:r>
              <a:rPr lang="ru-RU" sz="2400" i="1" dirty="0">
                <a:effectLst/>
              </a:rPr>
              <a:t> </a:t>
            </a:r>
            <a:r>
              <a:rPr lang="ru-RU" sz="2400" i="1" dirty="0" err="1">
                <a:effectLst/>
              </a:rPr>
              <a:t>боєприпаси</a:t>
            </a:r>
            <a:r>
              <a:rPr lang="ru-RU" sz="2400" i="1" dirty="0">
                <a:effectLst/>
              </a:rPr>
              <a:t> </a:t>
            </a:r>
            <a:r>
              <a:rPr lang="ru-RU" sz="2400" i="1" dirty="0" smtClean="0">
                <a:effectLst/>
              </a:rPr>
              <a:t>РФ. </a:t>
            </a:r>
            <a:r>
              <a:rPr lang="ru-RU" sz="2400" i="1" dirty="0">
                <a:effectLst/>
              </a:rPr>
              <a:t>1991 року </a:t>
            </a:r>
            <a:r>
              <a:rPr lang="ru-RU" sz="2400" i="1" dirty="0" err="1">
                <a:effectLst/>
              </a:rPr>
              <a:t>після</a:t>
            </a:r>
            <a:r>
              <a:rPr lang="ru-RU" sz="2400" i="1" dirty="0">
                <a:effectLst/>
              </a:rPr>
              <a:t> </a:t>
            </a:r>
            <a:r>
              <a:rPr lang="ru-RU" sz="2400" i="1" dirty="0" err="1">
                <a:effectLst/>
              </a:rPr>
              <a:t>розпаду</a:t>
            </a:r>
            <a:r>
              <a:rPr lang="ru-RU" sz="2400" i="1" dirty="0">
                <a:effectLst/>
              </a:rPr>
              <a:t> </a:t>
            </a:r>
            <a:r>
              <a:rPr lang="ru-RU" sz="2400" i="1" dirty="0" err="1">
                <a:effectLst/>
              </a:rPr>
              <a:t>Радянського</a:t>
            </a:r>
            <a:r>
              <a:rPr lang="ru-RU" sz="2400" i="1" dirty="0">
                <a:effectLst/>
              </a:rPr>
              <a:t> Союзу </a:t>
            </a:r>
            <a:r>
              <a:rPr lang="ru-RU" sz="2400" i="1" dirty="0" err="1">
                <a:effectLst/>
              </a:rPr>
              <a:t>Україна</a:t>
            </a:r>
            <a:r>
              <a:rPr lang="ru-RU" sz="2400" i="1" dirty="0">
                <a:effectLst/>
              </a:rPr>
              <a:t> </a:t>
            </a:r>
            <a:r>
              <a:rPr lang="ru-RU" sz="2400" i="1" dirty="0" err="1">
                <a:effectLst/>
              </a:rPr>
              <a:t>була</a:t>
            </a:r>
            <a:r>
              <a:rPr lang="ru-RU" sz="2400" i="1" dirty="0">
                <a:effectLst/>
              </a:rPr>
              <a:t> </a:t>
            </a:r>
            <a:r>
              <a:rPr lang="ru-RU" sz="2400" i="1" dirty="0" err="1">
                <a:effectLst/>
              </a:rPr>
              <a:t>третьою</a:t>
            </a:r>
            <a:r>
              <a:rPr lang="ru-RU" sz="2400" i="1" dirty="0">
                <a:effectLst/>
              </a:rPr>
              <a:t> </a:t>
            </a:r>
            <a:r>
              <a:rPr lang="ru-RU" sz="2400" i="1" dirty="0" err="1">
                <a:effectLst/>
              </a:rPr>
              <a:t>країною</a:t>
            </a:r>
            <a:r>
              <a:rPr lang="ru-RU" sz="2400" i="1" dirty="0">
                <a:effectLst/>
              </a:rPr>
              <a:t> у </a:t>
            </a:r>
            <a:r>
              <a:rPr lang="ru-RU" sz="2400" i="1" dirty="0" err="1">
                <a:effectLst/>
              </a:rPr>
              <a:t>світі</a:t>
            </a:r>
            <a:r>
              <a:rPr lang="ru-RU" sz="2400" i="1" dirty="0">
                <a:effectLst/>
              </a:rPr>
              <a:t> за </a:t>
            </a:r>
            <a:r>
              <a:rPr lang="ru-RU" sz="2400" i="1" dirty="0" err="1">
                <a:effectLst/>
              </a:rPr>
              <a:t>ядерним</a:t>
            </a:r>
            <a:r>
              <a:rPr lang="ru-RU" sz="2400" i="1" dirty="0">
                <a:effectLst/>
              </a:rPr>
              <a:t> арсеналом. </a:t>
            </a:r>
            <a:r>
              <a:rPr lang="ru-RU" sz="2400" i="1" dirty="0" err="1">
                <a:effectLst/>
              </a:rPr>
              <a:t>Україна</a:t>
            </a:r>
            <a:r>
              <a:rPr lang="ru-RU" sz="2400" i="1" dirty="0">
                <a:effectLst/>
              </a:rPr>
              <a:t> </a:t>
            </a:r>
            <a:r>
              <a:rPr lang="ru-RU" sz="2400" i="1" dirty="0" err="1">
                <a:effectLst/>
              </a:rPr>
              <a:t>відмовилась</a:t>
            </a:r>
            <a:r>
              <a:rPr lang="ru-RU" sz="2400" i="1" dirty="0">
                <a:effectLst/>
              </a:rPr>
              <a:t> </a:t>
            </a:r>
            <a:r>
              <a:rPr lang="ru-RU" sz="2400" i="1" dirty="0" err="1">
                <a:effectLst/>
              </a:rPr>
              <a:t>від</a:t>
            </a:r>
            <a:r>
              <a:rPr lang="ru-RU" sz="2400" i="1" dirty="0">
                <a:effectLst/>
              </a:rPr>
              <a:t> </a:t>
            </a:r>
            <a:r>
              <a:rPr lang="ru-RU" sz="2400" i="1" dirty="0" err="1">
                <a:effectLst/>
              </a:rPr>
              <a:t>свого</a:t>
            </a:r>
            <a:r>
              <a:rPr lang="ru-RU" sz="2400" i="1" dirty="0">
                <a:effectLst/>
              </a:rPr>
              <a:t> арсеналу, </a:t>
            </a:r>
            <a:r>
              <a:rPr lang="ru-RU" sz="2400" i="1" dirty="0" err="1">
                <a:effectLst/>
              </a:rPr>
              <a:t>який</a:t>
            </a:r>
            <a:r>
              <a:rPr lang="ru-RU" sz="2400" i="1" dirty="0">
                <a:effectLst/>
              </a:rPr>
              <a:t> </a:t>
            </a:r>
            <a:r>
              <a:rPr lang="ru-RU" sz="2400" i="1" dirty="0" err="1">
                <a:effectLst/>
              </a:rPr>
              <a:t>розташовувався</a:t>
            </a:r>
            <a:r>
              <a:rPr lang="ru-RU" sz="2400" i="1" dirty="0">
                <a:effectLst/>
              </a:rPr>
              <a:t> на </a:t>
            </a:r>
            <a:r>
              <a:rPr lang="ru-RU" sz="2400" i="1" dirty="0" err="1">
                <a:effectLst/>
              </a:rPr>
              <a:t>її</a:t>
            </a:r>
            <a:r>
              <a:rPr lang="ru-RU" sz="2400" i="1" dirty="0">
                <a:effectLst/>
              </a:rPr>
              <a:t> </a:t>
            </a:r>
            <a:r>
              <a:rPr lang="ru-RU" sz="2400" i="1" dirty="0" err="1">
                <a:effectLst/>
              </a:rPr>
              <a:t>території</a:t>
            </a:r>
            <a:r>
              <a:rPr lang="ru-RU" sz="2400" i="1" dirty="0">
                <a:effectLst/>
              </a:rPr>
              <a:t> з </a:t>
            </a:r>
            <a:r>
              <a:rPr lang="ru-RU" sz="2400" i="1" dirty="0" err="1">
                <a:effectLst/>
              </a:rPr>
              <a:t>часів</a:t>
            </a:r>
            <a:r>
              <a:rPr lang="ru-RU" sz="2400" i="1" dirty="0">
                <a:effectLst/>
              </a:rPr>
              <a:t> </a:t>
            </a:r>
            <a:r>
              <a:rPr lang="ru-RU" sz="2400" i="1" dirty="0" err="1">
                <a:effectLst/>
              </a:rPr>
              <a:t>Радянського</a:t>
            </a:r>
            <a:r>
              <a:rPr lang="ru-RU" sz="2400" i="1" dirty="0">
                <a:effectLst/>
              </a:rPr>
              <a:t> Союзу, за умов </a:t>
            </a:r>
            <a:r>
              <a:rPr lang="ru-RU" sz="2400" i="1" dirty="0" err="1">
                <a:effectLst/>
              </a:rPr>
              <a:t>надання</a:t>
            </a:r>
            <a:r>
              <a:rPr lang="ru-RU" sz="2400" i="1" dirty="0">
                <a:effectLst/>
              </a:rPr>
              <a:t> </a:t>
            </a:r>
            <a:r>
              <a:rPr lang="ru-RU" sz="2400" i="1" dirty="0" err="1">
                <a:effectLst/>
              </a:rPr>
              <a:t>їй</a:t>
            </a:r>
            <a:r>
              <a:rPr lang="ru-RU" sz="2400" i="1" dirty="0">
                <a:effectLst/>
              </a:rPr>
              <a:t> </a:t>
            </a:r>
            <a:r>
              <a:rPr lang="ru-RU" sz="2400" i="1" dirty="0" err="1">
                <a:effectLst/>
              </a:rPr>
              <a:t>відповідних</a:t>
            </a:r>
            <a:r>
              <a:rPr lang="ru-RU" sz="2400" i="1" dirty="0">
                <a:effectLst/>
              </a:rPr>
              <a:t> </a:t>
            </a:r>
            <a:r>
              <a:rPr lang="ru-RU" sz="2400" i="1" dirty="0" err="1">
                <a:effectLst/>
              </a:rPr>
              <a:t>гарантій</a:t>
            </a:r>
            <a:r>
              <a:rPr lang="ru-RU" sz="2400" i="1" dirty="0">
                <a:effectLst/>
              </a:rPr>
              <a:t> </a:t>
            </a:r>
            <a:r>
              <a:rPr lang="ru-RU" sz="2400" i="1" dirty="0" err="1">
                <a:effectLst/>
              </a:rPr>
              <a:t>провідними</a:t>
            </a:r>
            <a:r>
              <a:rPr lang="ru-RU" sz="2400" i="1" dirty="0">
                <a:effectLst/>
              </a:rPr>
              <a:t> </a:t>
            </a:r>
            <a:r>
              <a:rPr lang="ru-RU" sz="2400" i="1" dirty="0" err="1">
                <a:effectLst/>
              </a:rPr>
              <a:t>ядерними</a:t>
            </a:r>
            <a:r>
              <a:rPr lang="ru-RU" sz="2400" i="1" dirty="0">
                <a:effectLst/>
              </a:rPr>
              <a:t> державами </a:t>
            </a:r>
            <a:r>
              <a:rPr lang="ru-RU" sz="2400" i="1" dirty="0" err="1">
                <a:effectLst/>
              </a:rPr>
              <a:t>світу</a:t>
            </a:r>
            <a:r>
              <a:rPr lang="ru-RU" sz="2400" i="1" dirty="0">
                <a:effectLst/>
              </a:rPr>
              <a:t>. З </a:t>
            </a:r>
            <a:r>
              <a:rPr lang="ru-RU" sz="2400" i="1" dirty="0" err="1">
                <a:effectLst/>
              </a:rPr>
              <a:t>вересня</a:t>
            </a:r>
            <a:r>
              <a:rPr lang="ru-RU" sz="2400" i="1" dirty="0">
                <a:effectLst/>
              </a:rPr>
              <a:t> </a:t>
            </a:r>
            <a:r>
              <a:rPr lang="ru-RU" sz="2400" i="1" dirty="0">
                <a:effectLst/>
                <a:hlinkClick r:id="rId10" tooltip="1993 рік"/>
              </a:rPr>
              <a:t>1993 р.</a:t>
            </a:r>
            <a:r>
              <a:rPr lang="ru-RU" sz="2400" i="1" dirty="0">
                <a:effectLst/>
              </a:rPr>
              <a:t> </a:t>
            </a:r>
            <a:r>
              <a:rPr lang="ru-RU" sz="2400" i="1" dirty="0" err="1">
                <a:effectLst/>
              </a:rPr>
              <a:t>під</a:t>
            </a:r>
            <a:r>
              <a:rPr lang="ru-RU" sz="2400" i="1" dirty="0">
                <a:effectLst/>
              </a:rPr>
              <a:t> час </a:t>
            </a:r>
            <a:r>
              <a:rPr lang="ru-RU" sz="2400" i="1" dirty="0" err="1">
                <a:effectLst/>
              </a:rPr>
              <a:t>переговорів</a:t>
            </a:r>
            <a:r>
              <a:rPr lang="ru-RU" sz="2400" i="1" dirty="0">
                <a:effectLst/>
              </a:rPr>
              <a:t> </a:t>
            </a:r>
            <a:r>
              <a:rPr lang="ru-RU" sz="2400" i="1" dirty="0" err="1">
                <a:effectLst/>
              </a:rPr>
              <a:t>двох</a:t>
            </a:r>
            <a:r>
              <a:rPr lang="ru-RU" sz="2400" i="1" dirty="0">
                <a:effectLst/>
              </a:rPr>
              <a:t> </a:t>
            </a:r>
            <a:r>
              <a:rPr lang="ru-RU" sz="2400" i="1" dirty="0" err="1">
                <a:effectLst/>
              </a:rPr>
              <a:t>Президентів</a:t>
            </a:r>
            <a:r>
              <a:rPr lang="ru-RU" sz="2400" i="1" dirty="0">
                <a:effectLst/>
              </a:rPr>
              <a:t> </a:t>
            </a:r>
            <a:r>
              <a:rPr lang="ru-RU" sz="2400" i="1" dirty="0" err="1">
                <a:effectLst/>
              </a:rPr>
              <a:t>України</a:t>
            </a:r>
            <a:r>
              <a:rPr lang="ru-RU" sz="2400" i="1" dirty="0">
                <a:effectLst/>
              </a:rPr>
              <a:t> і </a:t>
            </a:r>
            <a:r>
              <a:rPr lang="ru-RU" sz="2400" i="1" dirty="0" err="1">
                <a:effectLst/>
              </a:rPr>
              <a:t>Росії</a:t>
            </a:r>
            <a:r>
              <a:rPr lang="ru-RU" sz="2400" i="1" dirty="0">
                <a:effectLst/>
              </a:rPr>
              <a:t> </a:t>
            </a:r>
            <a:r>
              <a:rPr lang="ru-RU" sz="2400" i="1" dirty="0" err="1">
                <a:effectLst/>
              </a:rPr>
              <a:t>була</a:t>
            </a:r>
            <a:r>
              <a:rPr lang="ru-RU" sz="2400" i="1" dirty="0">
                <a:effectLst/>
              </a:rPr>
              <a:t> </a:t>
            </a:r>
            <a:r>
              <a:rPr lang="ru-RU" sz="2400" i="1" dirty="0" err="1">
                <a:effectLst/>
              </a:rPr>
              <a:t>досягнута</a:t>
            </a:r>
            <a:r>
              <a:rPr lang="ru-RU" sz="2400" i="1" dirty="0">
                <a:effectLst/>
              </a:rPr>
              <a:t> </a:t>
            </a:r>
            <a:r>
              <a:rPr lang="ru-RU" sz="2400" i="1" dirty="0" err="1">
                <a:effectLst/>
              </a:rPr>
              <a:t>домовленість</a:t>
            </a:r>
            <a:r>
              <a:rPr lang="ru-RU" sz="2400" i="1" dirty="0">
                <a:effectLst/>
              </a:rPr>
              <a:t> про </a:t>
            </a:r>
            <a:r>
              <a:rPr lang="ru-RU" sz="2400" i="1" dirty="0" err="1">
                <a:effectLst/>
              </a:rPr>
              <a:t>ліквідацію</a:t>
            </a:r>
            <a:r>
              <a:rPr lang="ru-RU" sz="2400" i="1" dirty="0">
                <a:effectLst/>
              </a:rPr>
              <a:t> </a:t>
            </a:r>
            <a:r>
              <a:rPr lang="ru-RU" sz="2400" i="1" dirty="0" err="1">
                <a:effectLst/>
              </a:rPr>
              <a:t>всієї</a:t>
            </a:r>
            <a:r>
              <a:rPr lang="ru-RU" sz="2400" i="1" dirty="0">
                <a:effectLst/>
              </a:rPr>
              <a:t> </a:t>
            </a:r>
            <a:r>
              <a:rPr lang="ru-RU" sz="2400" i="1" dirty="0" err="1">
                <a:effectLst/>
              </a:rPr>
              <a:t>ядерної</a:t>
            </a:r>
            <a:r>
              <a:rPr lang="ru-RU" sz="2400" i="1" dirty="0">
                <a:effectLst/>
              </a:rPr>
              <a:t> </a:t>
            </a:r>
            <a:r>
              <a:rPr lang="ru-RU" sz="2400" i="1" dirty="0" err="1">
                <a:effectLst/>
              </a:rPr>
              <a:t>зброї</a:t>
            </a:r>
            <a:r>
              <a:rPr lang="ru-RU" sz="2400" i="1" dirty="0">
                <a:effectLst/>
              </a:rPr>
              <a:t>, </a:t>
            </a:r>
            <a:r>
              <a:rPr lang="ru-RU" sz="2400" i="1" dirty="0" err="1">
                <a:effectLst/>
              </a:rPr>
              <a:t>що</a:t>
            </a:r>
            <a:r>
              <a:rPr lang="ru-RU" sz="2400" i="1" dirty="0">
                <a:effectLst/>
              </a:rPr>
              <a:t> </a:t>
            </a:r>
            <a:r>
              <a:rPr lang="ru-RU" sz="2400" i="1" dirty="0" err="1">
                <a:effectLst/>
              </a:rPr>
              <a:t>розташовувалася</a:t>
            </a:r>
            <a:r>
              <a:rPr lang="ru-RU" sz="2400" i="1" dirty="0">
                <a:effectLst/>
              </a:rPr>
              <a:t> в </a:t>
            </a:r>
            <a:r>
              <a:rPr lang="ru-RU" sz="2400" i="1" dirty="0" err="1" smtClean="0">
                <a:effectLst/>
              </a:rPr>
              <a:t>Україні</a:t>
            </a:r>
            <a:r>
              <a:rPr lang="ru-RU" sz="2400" i="1" dirty="0" smtClean="0">
                <a:effectLst/>
              </a:rPr>
              <a:t>.</a:t>
            </a:r>
            <a:endParaRPr lang="ru-RU" sz="2400" i="1" dirty="0"/>
          </a:p>
        </p:txBody>
      </p:sp>
    </p:spTree>
    <p:extLst>
      <p:ext uri="{BB962C8B-B14F-4D97-AF65-F5344CB8AC3E}">
        <p14:creationId xmlns:p14="http://schemas.microsoft.com/office/powerpoint/2010/main" val="1678641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9856664"/>
              </p:ext>
            </p:extLst>
          </p:nvPr>
        </p:nvGraphicFramePr>
        <p:xfrm>
          <a:off x="1331640" y="1484784"/>
          <a:ext cx="6768752" cy="4342086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1935843"/>
                <a:gridCol w="884191"/>
                <a:gridCol w="924382"/>
                <a:gridCol w="936104"/>
                <a:gridCol w="1008112"/>
                <a:gridCol w="1080120"/>
              </a:tblGrid>
              <a:tr h="482454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1947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1967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1992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2002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2010</a:t>
                      </a:r>
                      <a:endParaRPr lang="ru-RU" dirty="0"/>
                    </a:p>
                  </a:txBody>
                  <a:tcPr/>
                </a:tc>
              </a:tr>
              <a:tr h="482454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США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31255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12000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10600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8500</a:t>
                      </a:r>
                      <a:endParaRPr lang="ru-RU" dirty="0"/>
                    </a:p>
                  </a:txBody>
                  <a:tcPr/>
                </a:tc>
              </a:tr>
              <a:tr h="482454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СРСР/ Росія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8339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25000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16000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11000</a:t>
                      </a:r>
                      <a:endParaRPr lang="ru-RU" dirty="0"/>
                    </a:p>
                  </a:txBody>
                  <a:tcPr/>
                </a:tc>
              </a:tr>
              <a:tr h="482454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Великобританія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270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512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225</a:t>
                      </a:r>
                      <a:endParaRPr lang="ru-RU" dirty="0"/>
                    </a:p>
                  </a:txBody>
                  <a:tcPr/>
                </a:tc>
              </a:tr>
              <a:tr h="482454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Франція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384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350</a:t>
                      </a:r>
                      <a:endParaRPr lang="ru-RU" dirty="0"/>
                    </a:p>
                  </a:txBody>
                  <a:tcPr/>
                </a:tc>
              </a:tr>
              <a:tr h="482454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Китай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400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400</a:t>
                      </a:r>
                      <a:endParaRPr lang="ru-RU" dirty="0"/>
                    </a:p>
                  </a:txBody>
                  <a:tcPr/>
                </a:tc>
              </a:tr>
              <a:tr h="482454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Ізраїль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150</a:t>
                      </a:r>
                      <a:endParaRPr lang="ru-RU" dirty="0"/>
                    </a:p>
                  </a:txBody>
                  <a:tcPr/>
                </a:tc>
              </a:tr>
              <a:tr h="482454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Індія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100</a:t>
                      </a:r>
                      <a:endParaRPr lang="ru-RU" dirty="0"/>
                    </a:p>
                  </a:txBody>
                  <a:tcPr/>
                </a:tc>
              </a:tr>
              <a:tr h="482454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Пакистан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5-10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60648"/>
            <a:ext cx="7543800" cy="914400"/>
          </a:xfrm>
        </p:spPr>
        <p:txBody>
          <a:bodyPr/>
          <a:lstStyle/>
          <a:p>
            <a:pPr algn="ctr"/>
            <a:r>
              <a:rPr lang="ru-RU" sz="4000" i="1" dirty="0">
                <a:effectLst/>
              </a:rPr>
              <a:t>Запаси </a:t>
            </a:r>
            <a:r>
              <a:rPr lang="ru-RU" sz="4000" i="1" dirty="0" err="1">
                <a:effectLst/>
              </a:rPr>
              <a:t>ядерної</a:t>
            </a:r>
            <a:r>
              <a:rPr lang="ru-RU" sz="4000" i="1" dirty="0">
                <a:effectLst/>
              </a:rPr>
              <a:t> </a:t>
            </a:r>
            <a:r>
              <a:rPr lang="ru-RU" sz="4000" i="1" dirty="0" err="1">
                <a:effectLst/>
              </a:rPr>
              <a:t>зброї</a:t>
            </a:r>
            <a:r>
              <a:rPr lang="ru-RU" sz="4000" i="1" dirty="0">
                <a:effectLst/>
              </a:rPr>
              <a:t> у </a:t>
            </a:r>
            <a:r>
              <a:rPr lang="ru-RU" sz="4000" i="1" dirty="0" err="1" smtClean="0">
                <a:effectLst/>
              </a:rPr>
              <a:t>світі</a:t>
            </a:r>
            <a:endParaRPr lang="ru-RU" sz="4000" i="1" dirty="0"/>
          </a:p>
        </p:txBody>
      </p:sp>
    </p:spTree>
    <p:extLst>
      <p:ext uri="{BB962C8B-B14F-4D97-AF65-F5344CB8AC3E}">
        <p14:creationId xmlns:p14="http://schemas.microsoft.com/office/powerpoint/2010/main" val="3332787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idx="1"/>
          </p:nvPr>
        </p:nvSpPr>
        <p:spPr>
          <a:xfrm>
            <a:off x="6300192" y="3501008"/>
            <a:ext cx="2433464" cy="2498576"/>
          </a:xfrm>
        </p:spPr>
        <p:txBody>
          <a:bodyPr>
            <a:noAutofit/>
          </a:bodyPr>
          <a:lstStyle/>
          <a:p>
            <a:pPr marL="18288" indent="0" algn="r">
              <a:buNone/>
            </a:pPr>
            <a:r>
              <a:rPr lang="uk-UA" sz="2400" b="1" i="1" dirty="0" smtClean="0"/>
              <a:t>Виконали:</a:t>
            </a:r>
          </a:p>
          <a:p>
            <a:pPr marL="18288" indent="0" algn="r">
              <a:buNone/>
            </a:pPr>
            <a:r>
              <a:rPr lang="uk-UA" sz="2400" b="1" i="1" dirty="0" smtClean="0"/>
              <a:t>Розумна Ілона,</a:t>
            </a:r>
          </a:p>
          <a:p>
            <a:pPr marL="18288" indent="0" algn="r">
              <a:buNone/>
            </a:pPr>
            <a:r>
              <a:rPr lang="uk-UA" sz="2400" b="1" i="1" dirty="0" smtClean="0"/>
              <a:t>Лисенко Лілія</a:t>
            </a:r>
            <a:endParaRPr lang="ru-RU" sz="2400" b="1" i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412776"/>
            <a:ext cx="7543800" cy="914400"/>
          </a:xfrm>
        </p:spPr>
        <p:txBody>
          <a:bodyPr/>
          <a:lstStyle/>
          <a:p>
            <a:pPr algn="ctr"/>
            <a:r>
              <a:rPr lang="uk-UA" b="1" i="1" dirty="0" smtClean="0"/>
              <a:t>Дякуємо за увагу!!!</a:t>
            </a:r>
            <a:endParaRPr lang="ru-RU" b="1" i="1" dirty="0"/>
          </a:p>
        </p:txBody>
      </p:sp>
    </p:spTree>
    <p:extLst>
      <p:ext uri="{BB962C8B-B14F-4D97-AF65-F5344CB8AC3E}">
        <p14:creationId xmlns:p14="http://schemas.microsoft.com/office/powerpoint/2010/main" val="527277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2132856"/>
            <a:ext cx="7543800" cy="914400"/>
          </a:xfrm>
        </p:spPr>
        <p:txBody>
          <a:bodyPr/>
          <a:lstStyle/>
          <a:p>
            <a:pPr algn="ctr"/>
            <a:r>
              <a:rPr lang="uk-UA" sz="3200" b="1" i="1" dirty="0" smtClean="0"/>
              <a:t>Завдання: </a:t>
            </a:r>
            <a:r>
              <a:rPr lang="uk-UA" sz="2800" i="1" dirty="0" smtClean="0"/>
              <a:t>розповісти про перші випробування ядерної зброї,</a:t>
            </a:r>
            <a:br>
              <a:rPr lang="uk-UA" sz="2800" i="1" dirty="0" smtClean="0"/>
            </a:br>
            <a:r>
              <a:rPr lang="uk-UA" sz="2800" i="1" dirty="0" smtClean="0"/>
              <a:t> поділити зброю на категорії</a:t>
            </a:r>
            <a:r>
              <a:rPr lang="uk-UA" sz="2800" i="1" smtClean="0"/>
              <a:t>, </a:t>
            </a:r>
            <a:r>
              <a:rPr lang="uk-UA" sz="2800" i="1" smtClean="0"/>
              <a:t>ознайомитись</a:t>
            </a:r>
            <a:r>
              <a:rPr lang="uk-UA" sz="2800" i="1" dirty="0" smtClean="0"/>
              <a:t/>
            </a:r>
            <a:br>
              <a:rPr lang="uk-UA" sz="2800" i="1" dirty="0" smtClean="0"/>
            </a:br>
            <a:r>
              <a:rPr lang="uk-UA" sz="2800" i="1" dirty="0" smtClean="0"/>
              <a:t>із запасами ядерної зброї у світі </a:t>
            </a:r>
            <a:br>
              <a:rPr lang="uk-UA" sz="2800" i="1" dirty="0" smtClean="0"/>
            </a:br>
            <a:r>
              <a:rPr lang="uk-UA" sz="2800" i="1" dirty="0" smtClean="0"/>
              <a:t>та «Ядерним клубом»</a:t>
            </a:r>
            <a:endParaRPr lang="ru-RU" sz="2800" i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541" y="3429000"/>
            <a:ext cx="4572000" cy="277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5148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4177" y="404664"/>
            <a:ext cx="4464496" cy="543346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endParaRPr lang="uk-UA" sz="2800" b="1" i="1" dirty="0" smtClean="0">
              <a:latin typeface="Calibri" pitchFamily="34" charset="0"/>
              <a:cs typeface="Calibri" pitchFamily="34" charset="0"/>
            </a:endParaRPr>
          </a:p>
          <a:p>
            <a:pPr marL="0" indent="0" algn="ctr">
              <a:buNone/>
            </a:pPr>
            <a:r>
              <a:rPr lang="vi-VN" sz="2800" b="1" i="1" dirty="0" smtClean="0">
                <a:latin typeface="Palatino Linotype" pitchFamily="18" charset="0"/>
                <a:cs typeface="Calibri" pitchFamily="34" charset="0"/>
              </a:rPr>
              <a:t>Ядерна зброя</a:t>
            </a:r>
            <a:r>
              <a:rPr lang="vi-VN" sz="2800" i="1" dirty="0">
                <a:latin typeface="Palatino Linotype" pitchFamily="18" charset="0"/>
                <a:cs typeface="Calibri" pitchFamily="34" charset="0"/>
              </a:rPr>
              <a:t> — </a:t>
            </a:r>
            <a:r>
              <a:rPr lang="vi-VN" sz="2800" i="1" dirty="0">
                <a:latin typeface="Palatino Linotype" pitchFamily="18" charset="0"/>
                <a:cs typeface="Calibri" pitchFamily="34" charset="0"/>
                <a:hlinkClick r:id="rId2" tooltip="Зброя масового ураження"/>
              </a:rPr>
              <a:t>зброя масового ураження</a:t>
            </a:r>
            <a:r>
              <a:rPr lang="vi-VN" sz="2800" i="1" dirty="0">
                <a:latin typeface="Palatino Linotype" pitchFamily="18" charset="0"/>
                <a:cs typeface="Calibri" pitchFamily="34" charset="0"/>
              </a:rPr>
              <a:t> вибухової дії, побудована на використанні </a:t>
            </a:r>
            <a:r>
              <a:rPr lang="vi-VN" sz="2800" i="1" dirty="0">
                <a:latin typeface="Palatino Linotype" pitchFamily="18" charset="0"/>
                <a:cs typeface="Calibri" pitchFamily="34" charset="0"/>
                <a:hlinkClick r:id="rId3" tooltip="Ядерна енергія"/>
              </a:rPr>
              <a:t>ядерної енергії</a:t>
            </a:r>
            <a:r>
              <a:rPr lang="vi-VN" sz="2800" i="1" dirty="0">
                <a:latin typeface="Palatino Linotype" pitchFamily="18" charset="0"/>
                <a:cs typeface="Calibri" pitchFamily="34" charset="0"/>
              </a:rPr>
              <a:t>, що вивільняється при </a:t>
            </a:r>
            <a:r>
              <a:rPr lang="vi-VN" sz="2800" i="1" dirty="0">
                <a:latin typeface="Palatino Linotype" pitchFamily="18" charset="0"/>
                <a:cs typeface="Calibri" pitchFamily="34" charset="0"/>
                <a:hlinkClick r:id="rId4" tooltip="Ядерна реакція"/>
              </a:rPr>
              <a:t>ланцюговій ядерній реакції</a:t>
            </a:r>
            <a:r>
              <a:rPr lang="vi-VN" sz="2800" i="1" dirty="0">
                <a:latin typeface="Palatino Linotype" pitchFamily="18" charset="0"/>
                <a:cs typeface="Calibri" pitchFamily="34" charset="0"/>
              </a:rPr>
              <a:t> </a:t>
            </a:r>
            <a:r>
              <a:rPr lang="vi-VN" sz="2800" i="1" dirty="0">
                <a:latin typeface="Palatino Linotype" pitchFamily="18" charset="0"/>
                <a:cs typeface="Calibri" pitchFamily="34" charset="0"/>
                <a:hlinkClick r:id="rId5" tooltip="Поділ ядра"/>
              </a:rPr>
              <a:t>розщеплення важких ядер</a:t>
            </a:r>
            <a:r>
              <a:rPr lang="vi-VN" sz="2800" i="1" dirty="0">
                <a:latin typeface="Palatino Linotype" pitchFamily="18" charset="0"/>
                <a:cs typeface="Calibri" pitchFamily="34" charset="0"/>
              </a:rPr>
              <a:t> й/або </a:t>
            </a:r>
            <a:r>
              <a:rPr lang="vi-VN" sz="2800" i="1" dirty="0">
                <a:solidFill>
                  <a:schemeClr val="accent6">
                    <a:lumMod val="20000"/>
                    <a:lumOff val="80000"/>
                  </a:schemeClr>
                </a:solidFill>
                <a:latin typeface="Palatino Linotype" pitchFamily="18" charset="0"/>
                <a:cs typeface="Calibri" pitchFamily="34" charset="0"/>
                <a:hlinkClick r:id="rId6" tooltip="Термоядерна реакція"/>
              </a:rPr>
              <a:t>термоядерній</a:t>
            </a:r>
            <a:r>
              <a:rPr lang="vi-VN" sz="2800" i="1" dirty="0">
                <a:latin typeface="Palatino Linotype" pitchFamily="18" charset="0"/>
                <a:cs typeface="Calibri" pitchFamily="34" charset="0"/>
                <a:hlinkClick r:id="rId6" tooltip="Термоядерна реакція"/>
              </a:rPr>
              <a:t> реакції</a:t>
            </a:r>
            <a:r>
              <a:rPr lang="vi-VN" sz="2800" i="1" dirty="0">
                <a:latin typeface="Palatino Linotype" pitchFamily="18" charset="0"/>
                <a:cs typeface="Calibri" pitchFamily="34" charset="0"/>
              </a:rPr>
              <a:t> синтезу легких ядер.</a:t>
            </a:r>
            <a:endParaRPr lang="ru-RU" sz="2800" i="1" dirty="0">
              <a:latin typeface="Palatino Linotype" pitchFamily="18" charset="0"/>
              <a:cs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755" y="1562100"/>
            <a:ext cx="4095750" cy="3733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7231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43608" y="1628800"/>
            <a:ext cx="7128792" cy="4680520"/>
          </a:xfrm>
        </p:spPr>
        <p:txBody>
          <a:bodyPr>
            <a:normAutofit/>
          </a:bodyPr>
          <a:lstStyle/>
          <a:p>
            <a:r>
              <a:rPr lang="ru-RU" sz="3200" i="1" dirty="0" err="1" smtClean="0">
                <a:solidFill>
                  <a:schemeClr val="tx1">
                    <a:lumMod val="95000"/>
                  </a:schemeClr>
                </a:solidFill>
                <a:effectLst/>
              </a:rPr>
              <a:t>власне</a:t>
            </a:r>
            <a:r>
              <a:rPr lang="ru-RU" sz="3200" i="1" dirty="0">
                <a:solidFill>
                  <a:schemeClr val="tx1">
                    <a:lumMod val="95000"/>
                  </a:schemeClr>
                </a:solidFill>
                <a:effectLst/>
              </a:rPr>
              <a:t> </a:t>
            </a:r>
            <a:r>
              <a:rPr lang="ru-RU" sz="3200" i="1" dirty="0" err="1">
                <a:solidFill>
                  <a:schemeClr val="tx1">
                    <a:lumMod val="95000"/>
                  </a:schemeClr>
                </a:solidFill>
                <a:effectLst/>
              </a:rPr>
              <a:t>ядерні</a:t>
            </a:r>
            <a:r>
              <a:rPr lang="ru-RU" sz="3200" i="1" dirty="0">
                <a:solidFill>
                  <a:schemeClr val="tx1">
                    <a:lumMod val="95000"/>
                  </a:schemeClr>
                </a:solidFill>
                <a:effectLst/>
              </a:rPr>
              <a:t> заряди (</a:t>
            </a:r>
            <a:r>
              <a:rPr lang="ru-RU" sz="3200" i="1" dirty="0" err="1">
                <a:solidFill>
                  <a:schemeClr val="tx1">
                    <a:lumMod val="95000"/>
                  </a:schemeClr>
                </a:solidFill>
                <a:effectLst/>
              </a:rPr>
              <a:t>бойові</a:t>
            </a:r>
            <a:r>
              <a:rPr lang="ru-RU" sz="3200" i="1" dirty="0">
                <a:solidFill>
                  <a:schemeClr val="tx1">
                    <a:lumMod val="95000"/>
                  </a:schemeClr>
                </a:solidFill>
                <a:effectLst/>
              </a:rPr>
              <a:t> </a:t>
            </a:r>
            <a:r>
              <a:rPr lang="ru-RU" sz="3200" i="1" dirty="0" err="1">
                <a:solidFill>
                  <a:schemeClr val="tx1">
                    <a:lumMod val="95000"/>
                  </a:schemeClr>
                </a:solidFill>
                <a:effectLst/>
              </a:rPr>
              <a:t>частини</a:t>
            </a:r>
            <a:r>
              <a:rPr lang="ru-RU" sz="3200" i="1" dirty="0">
                <a:solidFill>
                  <a:schemeClr val="tx1">
                    <a:lumMod val="95000"/>
                  </a:schemeClr>
                </a:solidFill>
                <a:effectLst/>
              </a:rPr>
              <a:t> ракет і торпед, </a:t>
            </a:r>
            <a:r>
              <a:rPr lang="ru-RU" sz="3200" i="1" dirty="0">
                <a:solidFill>
                  <a:schemeClr val="tx1">
                    <a:lumMod val="95000"/>
                  </a:schemeClr>
                </a:solidFill>
                <a:effectLst/>
                <a:hlinkClick r:id="rId2" tooltip="Бомба"/>
              </a:rPr>
              <a:t>бомб</a:t>
            </a:r>
            <a:r>
              <a:rPr lang="ru-RU" sz="3200" i="1" dirty="0">
                <a:solidFill>
                  <a:schemeClr val="tx1">
                    <a:lumMod val="95000"/>
                  </a:schemeClr>
                </a:solidFill>
                <a:effectLst/>
              </a:rPr>
              <a:t>, </a:t>
            </a:r>
            <a:r>
              <a:rPr lang="ru-RU" sz="3200" i="1" dirty="0" err="1">
                <a:solidFill>
                  <a:schemeClr val="tx1">
                    <a:lumMod val="95000"/>
                  </a:schemeClr>
                </a:solidFill>
                <a:effectLst/>
                <a:hlinkClick r:id="rId3" tooltip="Артилерійський снаряд"/>
              </a:rPr>
              <a:t>артилерійські</a:t>
            </a:r>
            <a:r>
              <a:rPr lang="ru-RU" sz="3200" i="1" dirty="0">
                <a:solidFill>
                  <a:schemeClr val="tx1">
                    <a:lumMod val="95000"/>
                  </a:schemeClr>
                </a:solidFill>
                <a:effectLst/>
                <a:hlinkClick r:id="rId3" tooltip="Артилерійський снаряд"/>
              </a:rPr>
              <a:t> снаряди</a:t>
            </a:r>
            <a:r>
              <a:rPr lang="ru-RU" sz="3200" i="1" dirty="0">
                <a:solidFill>
                  <a:schemeClr val="tx1">
                    <a:lumMod val="95000"/>
                  </a:schemeClr>
                </a:solidFill>
                <a:effectLst/>
              </a:rPr>
              <a:t> </a:t>
            </a:r>
            <a:r>
              <a:rPr lang="ru-RU" sz="3200" i="1" dirty="0" err="1" smtClean="0">
                <a:solidFill>
                  <a:schemeClr val="tx1">
                    <a:lumMod val="95000"/>
                  </a:schemeClr>
                </a:solidFill>
                <a:effectLst/>
              </a:rPr>
              <a:t>тощо</a:t>
            </a:r>
            <a:r>
              <a:rPr lang="ru-RU" sz="3200" i="1" dirty="0" smtClean="0">
                <a:solidFill>
                  <a:schemeClr val="tx1">
                    <a:lumMod val="95000"/>
                  </a:schemeClr>
                </a:solidFill>
                <a:effectLst/>
              </a:rPr>
              <a:t>);</a:t>
            </a:r>
            <a:endParaRPr lang="ru-RU" sz="3200" i="1" dirty="0">
              <a:solidFill>
                <a:schemeClr val="tx1">
                  <a:lumMod val="95000"/>
                </a:schemeClr>
              </a:solidFill>
              <a:effectLst/>
            </a:endParaRPr>
          </a:p>
          <a:p>
            <a:r>
              <a:rPr lang="ru-RU" sz="3200" i="1" dirty="0" err="1">
                <a:solidFill>
                  <a:schemeClr val="tx1">
                    <a:lumMod val="95000"/>
                  </a:schemeClr>
                </a:solidFill>
                <a:effectLst/>
              </a:rPr>
              <a:t>засоби</a:t>
            </a:r>
            <a:r>
              <a:rPr lang="ru-RU" sz="3200" i="1" dirty="0">
                <a:solidFill>
                  <a:schemeClr val="tx1">
                    <a:lumMod val="95000"/>
                  </a:schemeClr>
                </a:solidFill>
                <a:effectLst/>
              </a:rPr>
              <a:t> </a:t>
            </a:r>
            <a:r>
              <a:rPr lang="ru-RU" sz="3200" i="1" dirty="0" err="1">
                <a:solidFill>
                  <a:schemeClr val="tx1">
                    <a:lumMod val="95000"/>
                  </a:schemeClr>
                </a:solidFill>
                <a:effectLst/>
              </a:rPr>
              <a:t>їх</a:t>
            </a:r>
            <a:r>
              <a:rPr lang="ru-RU" sz="3200" i="1" dirty="0">
                <a:solidFill>
                  <a:schemeClr val="tx1">
                    <a:lumMod val="95000"/>
                  </a:schemeClr>
                </a:solidFill>
                <a:effectLst/>
              </a:rPr>
              <a:t> доставки </a:t>
            </a:r>
            <a:r>
              <a:rPr lang="ru-RU" sz="3200" i="1" dirty="0" smtClean="0">
                <a:solidFill>
                  <a:schemeClr val="tx1">
                    <a:lumMod val="95000"/>
                  </a:schemeClr>
                </a:solidFill>
                <a:effectLst/>
              </a:rPr>
              <a:t>до </a:t>
            </a:r>
            <a:r>
              <a:rPr lang="ru-RU" sz="3200" i="1" dirty="0" err="1" smtClean="0">
                <a:solidFill>
                  <a:schemeClr val="tx1">
                    <a:lumMod val="95000"/>
                  </a:schemeClr>
                </a:solidFill>
                <a:effectLst/>
              </a:rPr>
              <a:t>цілі</a:t>
            </a:r>
            <a:r>
              <a:rPr lang="ru-RU" sz="3200" i="1" dirty="0" smtClean="0">
                <a:solidFill>
                  <a:schemeClr val="tx1">
                    <a:lumMod val="95000"/>
                  </a:schemeClr>
                </a:solidFill>
                <a:effectLst/>
              </a:rPr>
              <a:t> </a:t>
            </a:r>
          </a:p>
          <a:p>
            <a:pPr marL="18288" indent="0">
              <a:buNone/>
            </a:pPr>
            <a:r>
              <a:rPr lang="ru-RU" sz="3200" i="1" dirty="0" smtClean="0">
                <a:solidFill>
                  <a:schemeClr val="tx1">
                    <a:lumMod val="95000"/>
                  </a:schemeClr>
                </a:solidFill>
                <a:effectLst/>
              </a:rPr>
              <a:t>(</a:t>
            </a:r>
            <a:r>
              <a:rPr lang="ru-RU" sz="3200" i="1" dirty="0" err="1" smtClean="0">
                <a:solidFill>
                  <a:schemeClr val="tx1">
                    <a:lumMod val="95000"/>
                  </a:schemeClr>
                </a:solidFill>
                <a:effectLst/>
                <a:hlinkClick r:id="rId4" tooltip="Ракета"/>
              </a:rPr>
              <a:t>ракети</a:t>
            </a:r>
            <a:r>
              <a:rPr lang="ru-RU" sz="3200" i="1" dirty="0" smtClean="0">
                <a:solidFill>
                  <a:schemeClr val="tx1">
                    <a:lumMod val="95000"/>
                  </a:schemeClr>
                </a:solidFill>
                <a:effectLst/>
              </a:rPr>
              <a:t>, </a:t>
            </a:r>
            <a:r>
              <a:rPr lang="ru-RU" sz="3200" i="1" dirty="0">
                <a:solidFill>
                  <a:schemeClr val="tx1">
                    <a:lumMod val="95000"/>
                  </a:schemeClr>
                </a:solidFill>
                <a:effectLst/>
              </a:rPr>
              <a:t> </a:t>
            </a:r>
            <a:r>
              <a:rPr lang="ru-RU" sz="3200" i="1" dirty="0" err="1">
                <a:solidFill>
                  <a:schemeClr val="tx1">
                    <a:lumMod val="95000"/>
                  </a:schemeClr>
                </a:solidFill>
                <a:effectLst/>
                <a:hlinkClick r:id="rId5" tooltip="Літак"/>
              </a:rPr>
              <a:t>літаки</a:t>
            </a:r>
            <a:r>
              <a:rPr lang="ru-RU" sz="3200" i="1" dirty="0">
                <a:solidFill>
                  <a:schemeClr val="tx1">
                    <a:lumMod val="95000"/>
                  </a:schemeClr>
                </a:solidFill>
                <a:effectLst/>
              </a:rPr>
              <a:t>, </a:t>
            </a:r>
            <a:r>
              <a:rPr lang="ru-RU" sz="3200" i="1" dirty="0" err="1">
                <a:solidFill>
                  <a:schemeClr val="tx1">
                    <a:lumMod val="95000"/>
                  </a:schemeClr>
                </a:solidFill>
                <a:effectLst/>
                <a:hlinkClick r:id="rId6" tooltip="Торпеда"/>
              </a:rPr>
              <a:t>торпеди</a:t>
            </a:r>
            <a:r>
              <a:rPr lang="ru-RU" sz="3200" i="1" dirty="0">
                <a:solidFill>
                  <a:schemeClr val="tx1">
                    <a:lumMod val="95000"/>
                  </a:schemeClr>
                </a:solidFill>
                <a:effectLst/>
              </a:rPr>
              <a:t>, </a:t>
            </a:r>
            <a:r>
              <a:rPr lang="ru-RU" sz="3200" i="1" dirty="0" err="1" smtClean="0">
                <a:solidFill>
                  <a:schemeClr val="tx1">
                    <a:lumMod val="95000"/>
                  </a:schemeClr>
                </a:solidFill>
                <a:effectLst/>
                <a:hlinkClick r:id="rId7" tooltip="Артилерійська система"/>
              </a:rPr>
              <a:t>артилерій</a:t>
            </a:r>
            <a:endParaRPr lang="ru-RU" sz="3200" i="1" dirty="0" smtClean="0">
              <a:solidFill>
                <a:schemeClr val="tx1">
                  <a:lumMod val="95000"/>
                </a:schemeClr>
              </a:solidFill>
              <a:effectLst/>
              <a:hlinkClick r:id="rId7" tooltip="Артилерійська система"/>
            </a:endParaRPr>
          </a:p>
          <a:p>
            <a:pPr marL="18288" indent="0">
              <a:buNone/>
            </a:pPr>
            <a:r>
              <a:rPr lang="ru-RU" sz="3200" i="1" dirty="0" err="1" smtClean="0">
                <a:solidFill>
                  <a:schemeClr val="tx1">
                    <a:lumMod val="95000"/>
                  </a:schemeClr>
                </a:solidFill>
                <a:effectLst/>
                <a:hlinkClick r:id="rId7" tooltip="Артилерійська система"/>
              </a:rPr>
              <a:t>ські</a:t>
            </a:r>
            <a:r>
              <a:rPr lang="ru-RU" sz="3200" i="1" dirty="0" smtClean="0">
                <a:solidFill>
                  <a:schemeClr val="tx1">
                    <a:lumMod val="95000"/>
                  </a:schemeClr>
                </a:solidFill>
                <a:effectLst/>
                <a:hlinkClick r:id="rId7" tooltip="Артилерійська система"/>
              </a:rPr>
              <a:t>  </a:t>
            </a:r>
            <a:r>
              <a:rPr lang="ru-RU" sz="3200" i="1" dirty="0" err="1" smtClean="0">
                <a:solidFill>
                  <a:schemeClr val="tx1">
                    <a:lumMod val="95000"/>
                  </a:schemeClr>
                </a:solidFill>
                <a:effectLst/>
                <a:hlinkClick r:id="rId7" tooltip="Артилерійська система"/>
              </a:rPr>
              <a:t>гармати</a:t>
            </a:r>
            <a:r>
              <a:rPr lang="ru-RU" sz="3200" i="1" dirty="0">
                <a:solidFill>
                  <a:schemeClr val="tx1">
                    <a:lumMod val="95000"/>
                  </a:schemeClr>
                </a:solidFill>
                <a:effectLst/>
              </a:rPr>
              <a:t> </a:t>
            </a:r>
            <a:r>
              <a:rPr lang="ru-RU" sz="3200" i="1" dirty="0" err="1">
                <a:solidFill>
                  <a:schemeClr val="tx1">
                    <a:lumMod val="95000"/>
                  </a:schemeClr>
                </a:solidFill>
                <a:effectLst/>
              </a:rPr>
              <a:t>тощо</a:t>
            </a:r>
            <a:r>
              <a:rPr lang="ru-RU" sz="3200" i="1" dirty="0" smtClean="0">
                <a:solidFill>
                  <a:schemeClr val="tx1">
                    <a:lumMod val="95000"/>
                  </a:schemeClr>
                </a:solidFill>
                <a:effectLst/>
              </a:rPr>
              <a:t>);</a:t>
            </a:r>
            <a:endParaRPr lang="ru-RU" sz="3200" i="1" dirty="0">
              <a:solidFill>
                <a:schemeClr val="tx1">
                  <a:lumMod val="95000"/>
                </a:schemeClr>
              </a:solidFill>
              <a:effectLst/>
            </a:endParaRPr>
          </a:p>
          <a:p>
            <a:r>
              <a:rPr lang="ru-RU" sz="3200" i="1" dirty="0" err="1">
                <a:solidFill>
                  <a:schemeClr val="tx1">
                    <a:lumMod val="95000"/>
                  </a:schemeClr>
                </a:solidFill>
                <a:effectLst/>
              </a:rPr>
              <a:t>засоби</a:t>
            </a:r>
            <a:r>
              <a:rPr lang="ru-RU" sz="3200" i="1" dirty="0">
                <a:solidFill>
                  <a:schemeClr val="tx1">
                    <a:lumMod val="95000"/>
                  </a:schemeClr>
                </a:solidFill>
                <a:effectLst/>
              </a:rPr>
              <a:t> </a:t>
            </a:r>
            <a:r>
              <a:rPr lang="ru-RU" sz="3200" i="1" dirty="0" err="1">
                <a:solidFill>
                  <a:schemeClr val="tx1">
                    <a:lumMod val="95000"/>
                  </a:schemeClr>
                </a:solidFill>
                <a:effectLst/>
              </a:rPr>
              <a:t>управління</a:t>
            </a:r>
            <a:r>
              <a:rPr lang="ru-RU" sz="3200" i="1" dirty="0">
                <a:solidFill>
                  <a:schemeClr val="tx1">
                    <a:lumMod val="95000"/>
                  </a:schemeClr>
                </a:solidFill>
                <a:effectLst/>
              </a:rPr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17104" y="769977"/>
            <a:ext cx="7543800" cy="914400"/>
          </a:xfrm>
        </p:spPr>
        <p:txBody>
          <a:bodyPr/>
          <a:lstStyle/>
          <a:p>
            <a:pPr algn="ctr"/>
            <a:r>
              <a:rPr lang="ru-RU" sz="3600" b="1" i="1" dirty="0" err="1">
                <a:solidFill>
                  <a:schemeClr val="tx1">
                    <a:lumMod val="95000"/>
                  </a:schemeClr>
                </a:solidFill>
                <a:effectLst/>
              </a:rPr>
              <a:t>Поняття</a:t>
            </a:r>
            <a:r>
              <a:rPr lang="ru-RU" sz="3600" b="1" i="1" dirty="0">
                <a:solidFill>
                  <a:schemeClr val="tx1">
                    <a:lumMod val="95000"/>
                  </a:schemeClr>
                </a:solidFill>
                <a:effectLst/>
              </a:rPr>
              <a:t> </a:t>
            </a:r>
            <a:r>
              <a:rPr lang="ru-RU" sz="3600" b="1" i="1" dirty="0" err="1">
                <a:solidFill>
                  <a:schemeClr val="tx1">
                    <a:lumMod val="95000"/>
                  </a:schemeClr>
                </a:solidFill>
                <a:effectLst/>
              </a:rPr>
              <a:t>ядерна</a:t>
            </a:r>
            <a:r>
              <a:rPr lang="ru-RU" sz="3600" b="1" i="1" dirty="0">
                <a:solidFill>
                  <a:schemeClr val="tx1">
                    <a:lumMod val="95000"/>
                  </a:schemeClr>
                </a:solidFill>
                <a:effectLst/>
              </a:rPr>
              <a:t> </a:t>
            </a:r>
            <a:r>
              <a:rPr lang="ru-RU" sz="3600" b="1" i="1" dirty="0" err="1">
                <a:solidFill>
                  <a:schemeClr val="tx1">
                    <a:lumMod val="95000"/>
                  </a:schemeClr>
                </a:solidFill>
                <a:effectLst/>
              </a:rPr>
              <a:t>зброя</a:t>
            </a:r>
            <a:r>
              <a:rPr lang="ru-RU" sz="3600" b="1" i="1" dirty="0">
                <a:solidFill>
                  <a:schemeClr val="tx1">
                    <a:lumMod val="95000"/>
                  </a:schemeClr>
                </a:solidFill>
                <a:effectLst/>
              </a:rPr>
              <a:t> </a:t>
            </a:r>
            <a:r>
              <a:rPr lang="ru-RU" sz="3600" b="1" i="1" dirty="0" err="1">
                <a:solidFill>
                  <a:schemeClr val="tx1">
                    <a:lumMod val="95000"/>
                  </a:schemeClr>
                </a:solidFill>
                <a:effectLst/>
              </a:rPr>
              <a:t>містить</a:t>
            </a:r>
            <a:r>
              <a:rPr lang="ru-RU" sz="3600" b="1" i="1" dirty="0">
                <a:solidFill>
                  <a:schemeClr val="tx1">
                    <a:lumMod val="95000"/>
                  </a:schemeClr>
                </a:solidFill>
                <a:effectLst/>
              </a:rPr>
              <a:t> у </a:t>
            </a:r>
            <a:r>
              <a:rPr lang="ru-RU" sz="3600" b="1" i="1" dirty="0" err="1">
                <a:solidFill>
                  <a:schemeClr val="tx1">
                    <a:lumMod val="95000"/>
                  </a:schemeClr>
                </a:solidFill>
                <a:effectLst/>
              </a:rPr>
              <a:t>собі</a:t>
            </a:r>
            <a:r>
              <a:rPr lang="ru-RU" sz="3600" b="1" i="1" dirty="0" smtClean="0">
                <a:solidFill>
                  <a:schemeClr val="tx1">
                    <a:lumMod val="95000"/>
                  </a:schemeClr>
                </a:solidFill>
                <a:effectLst/>
              </a:rPr>
              <a:t>:</a:t>
            </a:r>
            <a:endParaRPr lang="ru-RU" sz="3600" b="1" i="1" dirty="0"/>
          </a:p>
        </p:txBody>
      </p:sp>
    </p:spTree>
    <p:extLst>
      <p:ext uri="{BB962C8B-B14F-4D97-AF65-F5344CB8AC3E}">
        <p14:creationId xmlns:p14="http://schemas.microsoft.com/office/powerpoint/2010/main" val="104703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755576" y="548680"/>
            <a:ext cx="7704856" cy="5472608"/>
          </a:xfrm>
        </p:spPr>
        <p:txBody>
          <a:bodyPr>
            <a:noAutofit/>
          </a:bodyPr>
          <a:lstStyle/>
          <a:p>
            <a:pPr marL="18288" indent="0" algn="ctr">
              <a:buNone/>
            </a:pPr>
            <a:r>
              <a:rPr lang="ru-RU" sz="3200" dirty="0" err="1">
                <a:effectLst/>
              </a:rPr>
              <a:t>Ядерна</a:t>
            </a:r>
            <a:r>
              <a:rPr lang="ru-RU" sz="3200" dirty="0">
                <a:effectLst/>
              </a:rPr>
              <a:t> </a:t>
            </a:r>
            <a:r>
              <a:rPr lang="ru-RU" sz="3200" dirty="0" err="1">
                <a:effectLst/>
              </a:rPr>
              <a:t>зброя</a:t>
            </a:r>
            <a:r>
              <a:rPr lang="ru-RU" sz="3200" dirty="0">
                <a:effectLst/>
              </a:rPr>
              <a:t> </a:t>
            </a:r>
            <a:r>
              <a:rPr lang="ru-RU" sz="3200" dirty="0" err="1">
                <a:effectLst/>
              </a:rPr>
              <a:t>істотно</a:t>
            </a:r>
            <a:r>
              <a:rPr lang="ru-RU" sz="3200" dirty="0">
                <a:effectLst/>
              </a:rPr>
              <a:t> </a:t>
            </a:r>
            <a:r>
              <a:rPr lang="ru-RU" sz="3200" dirty="0" err="1">
                <a:effectLst/>
              </a:rPr>
              <a:t>відрізняється</a:t>
            </a:r>
            <a:r>
              <a:rPr lang="ru-RU" sz="3200" dirty="0">
                <a:effectLst/>
              </a:rPr>
              <a:t> </a:t>
            </a:r>
            <a:r>
              <a:rPr lang="ru-RU" sz="3200" dirty="0" err="1">
                <a:effectLst/>
              </a:rPr>
              <a:t>від</a:t>
            </a:r>
            <a:r>
              <a:rPr lang="ru-RU" sz="3200" dirty="0">
                <a:effectLst/>
              </a:rPr>
              <a:t> </a:t>
            </a:r>
            <a:r>
              <a:rPr lang="ru-RU" sz="3200" dirty="0" err="1">
                <a:effectLst/>
              </a:rPr>
              <a:t>інших</a:t>
            </a:r>
            <a:r>
              <a:rPr lang="ru-RU" sz="3200" dirty="0">
                <a:effectLst/>
              </a:rPr>
              <a:t> </a:t>
            </a:r>
            <a:r>
              <a:rPr lang="ru-RU" sz="3200" dirty="0" err="1">
                <a:effectLst/>
              </a:rPr>
              <a:t>видів</a:t>
            </a:r>
            <a:r>
              <a:rPr lang="ru-RU" sz="3200" dirty="0">
                <a:effectLst/>
              </a:rPr>
              <a:t> </a:t>
            </a:r>
            <a:r>
              <a:rPr lang="ru-RU" sz="3200" dirty="0" err="1">
                <a:effectLst/>
                <a:hlinkClick r:id="rId2" tooltip="Озброєння"/>
              </a:rPr>
              <a:t>озброєння</a:t>
            </a:r>
            <a:r>
              <a:rPr lang="ru-RU" sz="3200" dirty="0">
                <a:effectLst/>
              </a:rPr>
              <a:t> як масштабами, так і характером </a:t>
            </a:r>
            <a:r>
              <a:rPr lang="ru-RU" sz="3200" dirty="0" err="1">
                <a:effectLst/>
              </a:rPr>
              <a:t>ураження</a:t>
            </a:r>
            <a:r>
              <a:rPr lang="ru-RU" sz="3200" dirty="0">
                <a:effectLst/>
              </a:rPr>
              <a:t>. На </a:t>
            </a:r>
            <a:r>
              <a:rPr lang="ru-RU" sz="3200" dirty="0" err="1">
                <a:effectLst/>
              </a:rPr>
              <a:t>відстані</a:t>
            </a:r>
            <a:r>
              <a:rPr lang="ru-RU" sz="3200" dirty="0">
                <a:effectLst/>
              </a:rPr>
              <a:t> </a:t>
            </a:r>
            <a:r>
              <a:rPr lang="ru-RU" sz="3200" dirty="0" err="1">
                <a:effectLst/>
              </a:rPr>
              <a:t>близько</a:t>
            </a:r>
            <a:r>
              <a:rPr lang="ru-RU" sz="3200" dirty="0">
                <a:effectLst/>
              </a:rPr>
              <a:t> </a:t>
            </a:r>
            <a:r>
              <a:rPr lang="ru-RU" sz="3200" dirty="0" err="1">
                <a:effectLst/>
              </a:rPr>
              <a:t>кілометра</a:t>
            </a:r>
            <a:r>
              <a:rPr lang="ru-RU" sz="3200" dirty="0">
                <a:effectLst/>
              </a:rPr>
              <a:t> </a:t>
            </a:r>
            <a:r>
              <a:rPr lang="ru-RU" sz="3200" dirty="0" err="1">
                <a:effectLst/>
              </a:rPr>
              <a:t>від</a:t>
            </a:r>
            <a:r>
              <a:rPr lang="ru-RU" sz="3200" dirty="0">
                <a:effectLst/>
              </a:rPr>
              <a:t> центру </a:t>
            </a:r>
            <a:r>
              <a:rPr lang="ru-RU" sz="3200" dirty="0" err="1">
                <a:effectLst/>
              </a:rPr>
              <a:t>вибуху</a:t>
            </a:r>
            <a:r>
              <a:rPr lang="ru-RU" sz="3200" dirty="0">
                <a:effectLst/>
              </a:rPr>
              <a:t> </a:t>
            </a:r>
            <a:r>
              <a:rPr lang="ru-RU" sz="3200" dirty="0" err="1">
                <a:effectLst/>
              </a:rPr>
              <a:t>відбуваються</a:t>
            </a:r>
            <a:r>
              <a:rPr lang="ru-RU" sz="3200" dirty="0">
                <a:effectLst/>
              </a:rPr>
              <a:t> </a:t>
            </a:r>
            <a:r>
              <a:rPr lang="ru-RU" sz="3200" dirty="0" err="1">
                <a:effectLst/>
              </a:rPr>
              <a:t>суцільні</a:t>
            </a:r>
            <a:r>
              <a:rPr lang="ru-RU" sz="3200" dirty="0">
                <a:effectLst/>
              </a:rPr>
              <a:t> </a:t>
            </a:r>
            <a:r>
              <a:rPr lang="ru-RU" sz="3200" dirty="0" err="1">
                <a:effectLst/>
              </a:rPr>
              <a:t>руйнування</a:t>
            </a:r>
            <a:r>
              <a:rPr lang="ru-RU" sz="3200" dirty="0">
                <a:effectLst/>
              </a:rPr>
              <a:t> та </a:t>
            </a:r>
            <a:r>
              <a:rPr lang="ru-RU" sz="3200" dirty="0" err="1">
                <a:effectLst/>
              </a:rPr>
              <a:t>знищується</a:t>
            </a:r>
            <a:r>
              <a:rPr lang="ru-RU" sz="3200" dirty="0">
                <a:effectLst/>
              </a:rPr>
              <a:t> все </a:t>
            </a:r>
            <a:r>
              <a:rPr lang="ru-RU" sz="3200" dirty="0" err="1">
                <a:effectLst/>
              </a:rPr>
              <a:t>живе</a:t>
            </a:r>
            <a:r>
              <a:rPr lang="ru-RU" sz="3200" dirty="0">
                <a:effectLst/>
              </a:rPr>
              <a:t> поза </a:t>
            </a:r>
            <a:r>
              <a:rPr lang="ru-RU" sz="3200" dirty="0" err="1">
                <a:effectLst/>
              </a:rPr>
              <a:t>укриттями</a:t>
            </a:r>
            <a:r>
              <a:rPr lang="ru-RU" sz="3200" dirty="0">
                <a:effectLst/>
              </a:rPr>
              <a:t>. Перш за все </a:t>
            </a:r>
            <a:r>
              <a:rPr lang="ru-RU" sz="3200" dirty="0" err="1">
                <a:effectLst/>
              </a:rPr>
              <a:t>така</a:t>
            </a:r>
            <a:r>
              <a:rPr lang="ru-RU" sz="3200" dirty="0">
                <a:effectLst/>
              </a:rPr>
              <a:t> </a:t>
            </a:r>
            <a:r>
              <a:rPr lang="ru-RU" sz="3200" dirty="0" err="1">
                <a:effectLst/>
              </a:rPr>
              <a:t>дія</a:t>
            </a:r>
            <a:r>
              <a:rPr lang="ru-RU" sz="3200" dirty="0">
                <a:effectLst/>
              </a:rPr>
              <a:t> </a:t>
            </a:r>
            <a:r>
              <a:rPr lang="ru-RU" sz="3200" dirty="0" err="1">
                <a:effectLst/>
              </a:rPr>
              <a:t>зумовлена</a:t>
            </a:r>
            <a:r>
              <a:rPr lang="ru-RU" sz="3200" dirty="0">
                <a:effectLst/>
              </a:rPr>
              <a:t> </a:t>
            </a:r>
            <a:r>
              <a:rPr lang="ru-RU" sz="3200" dirty="0" err="1">
                <a:effectLst/>
              </a:rPr>
              <a:t>тим</a:t>
            </a:r>
            <a:r>
              <a:rPr lang="ru-RU" sz="3200" dirty="0">
                <a:effectLst/>
              </a:rPr>
              <a:t>, </a:t>
            </a:r>
            <a:r>
              <a:rPr lang="ru-RU" sz="3200" dirty="0" err="1">
                <a:effectLst/>
              </a:rPr>
              <a:t>що</a:t>
            </a:r>
            <a:r>
              <a:rPr lang="ru-RU" sz="3200" dirty="0">
                <a:effectLst/>
              </a:rPr>
              <a:t> </a:t>
            </a:r>
            <a:r>
              <a:rPr lang="ru-RU" sz="3200" dirty="0" err="1">
                <a:effectLst/>
              </a:rPr>
              <a:t>потужність</a:t>
            </a:r>
            <a:r>
              <a:rPr lang="ru-RU" sz="3200" dirty="0">
                <a:effectLst/>
              </a:rPr>
              <a:t> ядерного </a:t>
            </a:r>
            <a:r>
              <a:rPr lang="ru-RU" sz="3200" dirty="0" err="1">
                <a:effectLst/>
              </a:rPr>
              <a:t>вибуху</a:t>
            </a:r>
            <a:r>
              <a:rPr lang="ru-RU" sz="3200" dirty="0">
                <a:effectLst/>
              </a:rPr>
              <a:t> </a:t>
            </a:r>
            <a:r>
              <a:rPr lang="ru-RU" sz="3200" dirty="0" err="1">
                <a:effectLst/>
              </a:rPr>
              <a:t>набагато</a:t>
            </a:r>
            <a:r>
              <a:rPr lang="ru-RU" sz="3200" dirty="0">
                <a:effectLst/>
              </a:rPr>
              <a:t> </a:t>
            </a:r>
            <a:r>
              <a:rPr lang="ru-RU" sz="3200" dirty="0" err="1">
                <a:effectLst/>
              </a:rPr>
              <a:t>більша</a:t>
            </a:r>
            <a:r>
              <a:rPr lang="ru-RU" sz="3200" dirty="0">
                <a:effectLst/>
              </a:rPr>
              <a:t>, </a:t>
            </a:r>
            <a:r>
              <a:rPr lang="ru-RU" sz="3200" dirty="0" err="1">
                <a:effectLst/>
              </a:rPr>
              <a:t>ніж</a:t>
            </a:r>
            <a:r>
              <a:rPr lang="ru-RU" sz="3200" dirty="0">
                <a:effectLst/>
              </a:rPr>
              <a:t> будь-</a:t>
            </a:r>
            <a:r>
              <a:rPr lang="ru-RU" sz="3200" dirty="0" err="1">
                <a:effectLst/>
              </a:rPr>
              <a:t>якого</a:t>
            </a:r>
            <a:r>
              <a:rPr lang="ru-RU" sz="3200" dirty="0">
                <a:effectLst/>
              </a:rPr>
              <a:t> </a:t>
            </a:r>
            <a:r>
              <a:rPr lang="ru-RU" sz="3200" dirty="0" err="1">
                <a:effectLst/>
              </a:rPr>
              <a:t>боєприпасу</a:t>
            </a:r>
            <a:r>
              <a:rPr lang="ru-RU" sz="3200" dirty="0">
                <a:effectLst/>
              </a:rPr>
              <a:t>, </a:t>
            </a:r>
            <a:r>
              <a:rPr lang="ru-RU" sz="3200" dirty="0" err="1">
                <a:effectLst/>
              </a:rPr>
              <a:t>створеного</a:t>
            </a:r>
            <a:r>
              <a:rPr lang="ru-RU" sz="3200" dirty="0">
                <a:effectLst/>
              </a:rPr>
              <a:t> на </a:t>
            </a:r>
            <a:r>
              <a:rPr lang="ru-RU" sz="3200" dirty="0" err="1">
                <a:effectLst/>
              </a:rPr>
              <a:t>основі</a:t>
            </a:r>
            <a:r>
              <a:rPr lang="ru-RU" sz="3200" dirty="0">
                <a:effectLst/>
              </a:rPr>
              <a:t> </a:t>
            </a:r>
            <a:r>
              <a:rPr lang="ru-RU" sz="3200" dirty="0" err="1">
                <a:effectLst/>
              </a:rPr>
              <a:t>хімічної</a:t>
            </a:r>
            <a:r>
              <a:rPr lang="ru-RU" sz="3200" dirty="0">
                <a:effectLst/>
              </a:rPr>
              <a:t> </a:t>
            </a:r>
            <a:r>
              <a:rPr lang="ru-RU" sz="3200" dirty="0" err="1">
                <a:effectLst/>
              </a:rPr>
              <a:t>вибухівки</a:t>
            </a:r>
            <a:r>
              <a:rPr lang="ru-RU" sz="3200" dirty="0">
                <a:effectLst/>
              </a:rPr>
              <a:t>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7459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8099" y="722783"/>
            <a:ext cx="761256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err="1">
                <a:latin typeface="+mj-lt"/>
              </a:rPr>
              <a:t>Потужність</a:t>
            </a:r>
            <a:r>
              <a:rPr lang="ru-RU" sz="3200" i="1" dirty="0">
                <a:latin typeface="+mj-lt"/>
              </a:rPr>
              <a:t> </a:t>
            </a:r>
            <a:r>
              <a:rPr lang="ru-RU" sz="3200" i="1" dirty="0" err="1">
                <a:latin typeface="+mj-lt"/>
              </a:rPr>
              <a:t>ядерних</a:t>
            </a:r>
            <a:r>
              <a:rPr lang="ru-RU" sz="3200" i="1" dirty="0">
                <a:latin typeface="+mj-lt"/>
              </a:rPr>
              <a:t> </a:t>
            </a:r>
            <a:r>
              <a:rPr lang="ru-RU" sz="3200" i="1" dirty="0" err="1">
                <a:latin typeface="+mj-lt"/>
              </a:rPr>
              <a:t>вибухів</a:t>
            </a:r>
            <a:r>
              <a:rPr lang="ru-RU" sz="3200" i="1" dirty="0">
                <a:latin typeface="+mj-lt"/>
              </a:rPr>
              <a:t> </a:t>
            </a:r>
            <a:r>
              <a:rPr lang="ru-RU" sz="3200" i="1" dirty="0" err="1">
                <a:latin typeface="+mj-lt"/>
              </a:rPr>
              <a:t>вимірюють</a:t>
            </a:r>
            <a:r>
              <a:rPr lang="ru-RU" sz="3200" i="1" dirty="0">
                <a:latin typeface="+mj-lt"/>
              </a:rPr>
              <a:t> у </a:t>
            </a:r>
            <a:r>
              <a:rPr lang="ru-RU" sz="3200" i="1" dirty="0" err="1">
                <a:latin typeface="+mj-lt"/>
              </a:rPr>
              <a:t>т.зв</a:t>
            </a:r>
            <a:r>
              <a:rPr lang="ru-RU" sz="3200" i="1" dirty="0">
                <a:latin typeface="+mj-lt"/>
              </a:rPr>
              <a:t>. тротиловому </a:t>
            </a:r>
            <a:r>
              <a:rPr lang="ru-RU" sz="3200" i="1" dirty="0" err="1">
                <a:latin typeface="+mj-lt"/>
              </a:rPr>
              <a:t>еквіваленті</a:t>
            </a:r>
            <a:r>
              <a:rPr lang="ru-RU" sz="3200" i="1" dirty="0">
                <a:latin typeface="+mj-lt"/>
              </a:rPr>
              <a:t> — вага </a:t>
            </a:r>
            <a:r>
              <a:rPr lang="ru-RU" sz="3200" i="1" dirty="0" err="1">
                <a:latin typeface="+mj-lt"/>
                <a:hlinkClick r:id="rId2" tooltip="Тринітротолуол"/>
              </a:rPr>
              <a:t>тринітротолуолу</a:t>
            </a:r>
            <a:r>
              <a:rPr lang="ru-RU" sz="3200" i="1" dirty="0">
                <a:latin typeface="+mj-lt"/>
              </a:rPr>
              <a:t> (ТНТ), </a:t>
            </a:r>
            <a:r>
              <a:rPr lang="ru-RU" sz="3200" i="1" dirty="0" err="1">
                <a:latin typeface="+mj-lt"/>
              </a:rPr>
              <a:t>вибух</a:t>
            </a:r>
            <a:r>
              <a:rPr lang="ru-RU" sz="3200" i="1" dirty="0">
                <a:latin typeface="+mj-lt"/>
              </a:rPr>
              <a:t> </a:t>
            </a:r>
            <a:r>
              <a:rPr lang="ru-RU" sz="3200" i="1" dirty="0" err="1">
                <a:latin typeface="+mj-lt"/>
              </a:rPr>
              <a:t>якого</a:t>
            </a:r>
            <a:r>
              <a:rPr lang="ru-RU" sz="3200" i="1" dirty="0">
                <a:latin typeface="+mj-lt"/>
              </a:rPr>
              <a:t> </a:t>
            </a:r>
            <a:r>
              <a:rPr lang="ru-RU" sz="3200" i="1" dirty="0" err="1">
                <a:latin typeface="+mj-lt"/>
              </a:rPr>
              <a:t>призводить</a:t>
            </a:r>
            <a:r>
              <a:rPr lang="ru-RU" sz="3200" i="1" dirty="0">
                <a:latin typeface="+mj-lt"/>
              </a:rPr>
              <a:t> до </a:t>
            </a:r>
            <a:r>
              <a:rPr lang="ru-RU" sz="3200" i="1" dirty="0" err="1">
                <a:latin typeface="+mj-lt"/>
              </a:rPr>
              <a:t>вивільнення</a:t>
            </a:r>
            <a:r>
              <a:rPr lang="ru-RU" sz="3200" i="1" dirty="0">
                <a:latin typeface="+mj-lt"/>
              </a:rPr>
              <a:t> </a:t>
            </a:r>
            <a:r>
              <a:rPr lang="ru-RU" sz="3200" i="1" dirty="0" err="1">
                <a:latin typeface="+mj-lt"/>
              </a:rPr>
              <a:t>еквівалентної</a:t>
            </a:r>
            <a:r>
              <a:rPr lang="ru-RU" sz="3200" i="1" dirty="0">
                <a:latin typeface="+mj-lt"/>
              </a:rPr>
              <a:t> </a:t>
            </a:r>
            <a:r>
              <a:rPr lang="ru-RU" sz="3200" i="1" dirty="0" err="1">
                <a:latin typeface="+mj-lt"/>
              </a:rPr>
              <a:t>енергії</a:t>
            </a:r>
            <a:r>
              <a:rPr lang="ru-RU" sz="3200" i="1" dirty="0">
                <a:latin typeface="+mj-lt"/>
              </a:rPr>
              <a:t>. </a:t>
            </a:r>
            <a:r>
              <a:rPr lang="ru-RU" sz="3200" i="1" dirty="0" err="1">
                <a:latin typeface="+mj-lt"/>
              </a:rPr>
              <a:t>Навіть</a:t>
            </a:r>
            <a:r>
              <a:rPr lang="ru-RU" sz="3200" i="1" dirty="0">
                <a:latin typeface="+mj-lt"/>
              </a:rPr>
              <a:t> </a:t>
            </a:r>
            <a:r>
              <a:rPr lang="ru-RU" sz="3200" i="1" dirty="0" err="1">
                <a:latin typeface="+mj-lt"/>
              </a:rPr>
              <a:t>найменші</a:t>
            </a:r>
            <a:r>
              <a:rPr lang="ru-RU" sz="3200" i="1" dirty="0">
                <a:latin typeface="+mj-lt"/>
              </a:rPr>
              <a:t> </a:t>
            </a:r>
            <a:r>
              <a:rPr lang="ru-RU" sz="3200" i="1" dirty="0" err="1">
                <a:latin typeface="+mj-lt"/>
              </a:rPr>
              <a:t>ядерні</a:t>
            </a:r>
            <a:r>
              <a:rPr lang="ru-RU" sz="3200" i="1" dirty="0">
                <a:latin typeface="+mj-lt"/>
              </a:rPr>
              <a:t> заряди </a:t>
            </a:r>
            <a:r>
              <a:rPr lang="ru-RU" sz="3200" i="1" dirty="0" err="1">
                <a:latin typeface="+mj-lt"/>
              </a:rPr>
              <a:t>мають</a:t>
            </a:r>
            <a:r>
              <a:rPr lang="ru-RU" sz="3200" i="1" dirty="0">
                <a:latin typeface="+mj-lt"/>
              </a:rPr>
              <a:t> </a:t>
            </a:r>
            <a:r>
              <a:rPr lang="ru-RU" sz="3200" i="1" dirty="0" err="1">
                <a:latin typeface="+mj-lt"/>
              </a:rPr>
              <a:t>потужність</a:t>
            </a:r>
            <a:r>
              <a:rPr lang="ru-RU" sz="3200" i="1" dirty="0">
                <a:latin typeface="+mj-lt"/>
              </a:rPr>
              <a:t> </a:t>
            </a:r>
            <a:r>
              <a:rPr lang="ru-RU" sz="3200" i="1" dirty="0" err="1">
                <a:latin typeface="+mj-lt"/>
              </a:rPr>
              <a:t>вибуху</a:t>
            </a:r>
            <a:r>
              <a:rPr lang="ru-RU" sz="3200" i="1" dirty="0">
                <a:latin typeface="+mj-lt"/>
              </a:rPr>
              <a:t> </a:t>
            </a:r>
            <a:r>
              <a:rPr lang="ru-RU" sz="3200" i="1" dirty="0" err="1">
                <a:latin typeface="+mj-lt"/>
              </a:rPr>
              <a:t>близько</a:t>
            </a:r>
            <a:r>
              <a:rPr lang="ru-RU" sz="3200" i="1" dirty="0">
                <a:latin typeface="+mj-lt"/>
              </a:rPr>
              <a:t> 1 </a:t>
            </a:r>
            <a:r>
              <a:rPr lang="ru-RU" sz="3200" i="1" dirty="0" err="1">
                <a:latin typeface="+mj-lt"/>
              </a:rPr>
              <a:t>кілотонни</a:t>
            </a:r>
            <a:r>
              <a:rPr lang="ru-RU" sz="3200" i="1" dirty="0">
                <a:latin typeface="+mj-lt"/>
              </a:rPr>
              <a:t> (</a:t>
            </a:r>
            <a:r>
              <a:rPr lang="ru-RU" sz="3200" i="1" dirty="0" err="1">
                <a:latin typeface="+mj-lt"/>
              </a:rPr>
              <a:t>тобто</a:t>
            </a:r>
            <a:r>
              <a:rPr lang="ru-RU" sz="3200" i="1" dirty="0">
                <a:latin typeface="+mj-lt"/>
              </a:rPr>
              <a:t> </a:t>
            </a:r>
            <a:r>
              <a:rPr lang="ru-RU" sz="3200" b="1" i="1" dirty="0" err="1">
                <a:latin typeface="+mj-lt"/>
              </a:rPr>
              <a:t>тисячу</a:t>
            </a:r>
            <a:r>
              <a:rPr lang="ru-RU" sz="3200" b="1" i="1" dirty="0">
                <a:latin typeface="+mj-lt"/>
              </a:rPr>
              <a:t> тонн тротилу</a:t>
            </a:r>
            <a:r>
              <a:rPr lang="ru-RU" sz="3200" i="1" dirty="0">
                <a:latin typeface="+mj-lt"/>
              </a:rPr>
              <a:t>). </a:t>
            </a:r>
            <a:r>
              <a:rPr lang="ru-RU" sz="3200" i="1" dirty="0" err="1">
                <a:latin typeface="+mj-lt"/>
              </a:rPr>
              <a:t>Створення</a:t>
            </a:r>
            <a:r>
              <a:rPr lang="ru-RU" sz="3200" i="1" dirty="0">
                <a:latin typeface="+mj-lt"/>
              </a:rPr>
              <a:t> такого заряду </a:t>
            </a:r>
            <a:r>
              <a:rPr lang="ru-RU" sz="3200" i="1" dirty="0" err="1">
                <a:latin typeface="+mj-lt"/>
              </a:rPr>
              <a:t>зі</a:t>
            </a:r>
            <a:r>
              <a:rPr lang="ru-RU" sz="3200" i="1" dirty="0">
                <a:latin typeface="+mj-lt"/>
              </a:rPr>
              <a:t> </a:t>
            </a:r>
            <a:r>
              <a:rPr lang="ru-RU" sz="3200" i="1" dirty="0" err="1">
                <a:latin typeface="+mj-lt"/>
              </a:rPr>
              <a:t>звичайної</a:t>
            </a:r>
            <a:r>
              <a:rPr lang="ru-RU" sz="3200" i="1" dirty="0">
                <a:latin typeface="+mj-lt"/>
              </a:rPr>
              <a:t> </a:t>
            </a:r>
            <a:r>
              <a:rPr lang="ru-RU" sz="3200" i="1" dirty="0" err="1">
                <a:latin typeface="+mj-lt"/>
              </a:rPr>
              <a:t>вибухівки</a:t>
            </a:r>
            <a:r>
              <a:rPr lang="ru-RU" sz="3200" i="1" dirty="0">
                <a:latin typeface="+mj-lt"/>
              </a:rPr>
              <a:t> практично </a:t>
            </a:r>
            <a:r>
              <a:rPr lang="ru-RU" sz="3200" i="1" dirty="0" err="1">
                <a:latin typeface="+mj-lt"/>
              </a:rPr>
              <a:t>неможливо</a:t>
            </a:r>
            <a:r>
              <a:rPr lang="ru-RU" sz="3200" i="1" dirty="0">
                <a:latin typeface="+mj-lt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500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58701" y="5545540"/>
            <a:ext cx="7543800" cy="914400"/>
          </a:xfrm>
        </p:spPr>
        <p:txBody>
          <a:bodyPr/>
          <a:lstStyle/>
          <a:p>
            <a:pPr algn="ctr"/>
            <a:r>
              <a:rPr lang="ru-RU" sz="2800" i="1" dirty="0" err="1">
                <a:effectLst/>
              </a:rPr>
              <a:t>Вибух</a:t>
            </a:r>
            <a:r>
              <a:rPr lang="ru-RU" sz="2800" i="1" dirty="0">
                <a:effectLst/>
              </a:rPr>
              <a:t> </a:t>
            </a:r>
            <a:r>
              <a:rPr lang="ru-RU" sz="2800" i="1" dirty="0" err="1">
                <a:effectLst/>
              </a:rPr>
              <a:t>однофазної</a:t>
            </a:r>
            <a:r>
              <a:rPr lang="ru-RU" sz="2800" i="1" dirty="0">
                <a:effectLst/>
              </a:rPr>
              <a:t> </a:t>
            </a:r>
            <a:r>
              <a:rPr lang="ru-RU" sz="2800" i="1" dirty="0" err="1">
                <a:effectLst/>
              </a:rPr>
              <a:t>ядерної</a:t>
            </a:r>
            <a:r>
              <a:rPr lang="ru-RU" sz="2800" i="1" dirty="0">
                <a:effectLst/>
              </a:rPr>
              <a:t> бомби </a:t>
            </a:r>
            <a:r>
              <a:rPr lang="ru-RU" sz="2800" i="1" dirty="0" err="1">
                <a:effectLst/>
              </a:rPr>
              <a:t>потужністю</a:t>
            </a:r>
            <a:r>
              <a:rPr lang="ru-RU" sz="2800" i="1" dirty="0">
                <a:effectLst/>
              </a:rPr>
              <a:t> 23 </a:t>
            </a:r>
            <a:r>
              <a:rPr lang="ru-RU" sz="2800" i="1" dirty="0" err="1" smtClean="0">
                <a:effectLst/>
              </a:rPr>
              <a:t>кт</a:t>
            </a:r>
            <a:r>
              <a:rPr lang="ru-RU" sz="2800" i="1" dirty="0" smtClean="0">
                <a:effectLst/>
              </a:rPr>
              <a:t>. </a:t>
            </a:r>
            <a:r>
              <a:rPr lang="ru-RU" sz="2800" i="1" dirty="0" err="1">
                <a:effectLst/>
              </a:rPr>
              <a:t>Полігон</a:t>
            </a:r>
            <a:r>
              <a:rPr lang="ru-RU" sz="2800" i="1" dirty="0">
                <a:effectLst/>
              </a:rPr>
              <a:t> у </a:t>
            </a:r>
            <a:r>
              <a:rPr lang="ru-RU" sz="2800" i="1" dirty="0" err="1">
                <a:effectLst/>
              </a:rPr>
              <a:t>Неваді</a:t>
            </a:r>
            <a:r>
              <a:rPr lang="ru-RU" sz="2800" i="1" dirty="0">
                <a:effectLst/>
              </a:rPr>
              <a:t> (</a:t>
            </a:r>
            <a:r>
              <a:rPr lang="ru-RU" sz="2800" i="1" u="sng" dirty="0">
                <a:effectLst/>
                <a:hlinkClick r:id="rId2" tooltip="1953"/>
              </a:rPr>
              <a:t>1953</a:t>
            </a:r>
            <a:r>
              <a:rPr lang="ru-RU" sz="2800" i="1" dirty="0">
                <a:effectLst/>
              </a:rPr>
              <a:t>)</a:t>
            </a:r>
            <a:endParaRPr lang="ru-RU" sz="2800" i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92899"/>
            <a:ext cx="6021859" cy="5116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44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9928" y="2386878"/>
            <a:ext cx="6096000" cy="3657599"/>
          </a:xfrm>
        </p:spPr>
        <p:txBody>
          <a:bodyPr/>
          <a:lstStyle/>
          <a:p>
            <a:r>
              <a:rPr lang="ru-RU" sz="2800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ru-RU" sz="2800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/>
              </a:rPr>
              <a:t>ударна</a:t>
            </a:r>
            <a:r>
              <a:rPr lang="ru-RU" sz="2800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ru-RU" sz="2800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/>
              </a:rPr>
              <a:t>хвиля</a:t>
            </a:r>
            <a:r>
              <a:rPr lang="ru-RU" sz="2800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/>
              </a:rPr>
              <a:t>;</a:t>
            </a:r>
            <a:endParaRPr lang="ru-RU" sz="2800" i="1" dirty="0">
              <a:solidFill>
                <a:schemeClr val="accent6">
                  <a:lumMod val="40000"/>
                  <a:lumOff val="60000"/>
                </a:schemeClr>
              </a:solidFill>
              <a:effectLst/>
            </a:endParaRPr>
          </a:p>
          <a:p>
            <a:r>
              <a:rPr lang="ru-RU" sz="2800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ru-RU" sz="2800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/>
              </a:rPr>
              <a:t>світлове</a:t>
            </a:r>
            <a:r>
              <a:rPr lang="ru-RU" sz="2800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ru-RU" sz="2800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/>
              </a:rPr>
              <a:t>випромінювання</a:t>
            </a:r>
            <a:r>
              <a:rPr lang="ru-RU" sz="2800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/>
              </a:rPr>
              <a:t>;</a:t>
            </a:r>
            <a:endParaRPr lang="ru-RU" sz="2800" i="1" dirty="0">
              <a:solidFill>
                <a:schemeClr val="accent6">
                  <a:lumMod val="40000"/>
                  <a:lumOff val="60000"/>
                </a:schemeClr>
              </a:solidFill>
              <a:effectLst/>
            </a:endParaRPr>
          </a:p>
          <a:p>
            <a:r>
              <a:rPr lang="ru-RU" sz="2800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ru-RU" sz="2800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/>
              </a:rPr>
              <a:t>проникаюча</a:t>
            </a:r>
            <a:r>
              <a:rPr lang="ru-RU" sz="2800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ru-RU" sz="2800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/>
              </a:rPr>
              <a:t>радіація</a:t>
            </a:r>
            <a:r>
              <a:rPr lang="ru-RU" sz="2800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/>
              </a:rPr>
              <a:t>;</a:t>
            </a:r>
            <a:endParaRPr lang="ru-RU" sz="2800" i="1" dirty="0">
              <a:solidFill>
                <a:schemeClr val="accent6">
                  <a:lumMod val="40000"/>
                  <a:lumOff val="60000"/>
                </a:schemeClr>
              </a:solidFill>
              <a:effectLst/>
            </a:endParaRPr>
          </a:p>
          <a:p>
            <a:r>
              <a:rPr lang="ru-RU" sz="2800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ru-RU" sz="2800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/>
              </a:rPr>
              <a:t>радіоактисне</a:t>
            </a:r>
            <a:r>
              <a:rPr lang="ru-RU" sz="2800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ru-RU" sz="2800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/>
              </a:rPr>
              <a:t>зараження</a:t>
            </a:r>
            <a:r>
              <a:rPr lang="ru-RU" sz="2800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/>
              </a:rPr>
              <a:t>;</a:t>
            </a:r>
            <a:endParaRPr lang="ru-RU" sz="2800" i="1" dirty="0">
              <a:solidFill>
                <a:schemeClr val="accent6">
                  <a:lumMod val="40000"/>
                  <a:lumOff val="60000"/>
                </a:schemeClr>
              </a:solidFill>
              <a:effectLst/>
            </a:endParaRPr>
          </a:p>
          <a:p>
            <a:r>
              <a:rPr lang="ru-RU" sz="2800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ru-RU" sz="2800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/>
              </a:rPr>
              <a:t>електромагнітний</a:t>
            </a:r>
            <a:r>
              <a:rPr lang="ru-RU" sz="2800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ru-RU" sz="2800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/>
              </a:rPr>
              <a:t>імпульс</a:t>
            </a:r>
            <a:r>
              <a:rPr lang="ru-RU" sz="2800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/>
              </a:rPr>
              <a:t>;</a:t>
            </a:r>
            <a:endParaRPr lang="ru-RU" sz="2800" i="1" dirty="0">
              <a:solidFill>
                <a:schemeClr val="accent6">
                  <a:lumMod val="40000"/>
                  <a:lumOff val="60000"/>
                </a:schemeClr>
              </a:solidFill>
              <a:effectLst/>
            </a:endParaRPr>
          </a:p>
          <a:p>
            <a:r>
              <a:rPr lang="ru-RU" sz="2800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ru-RU" sz="2800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/>
              </a:rPr>
              <a:t>рентгенівське</a:t>
            </a:r>
            <a:r>
              <a:rPr lang="ru-RU" sz="2800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/>
              </a:rPr>
              <a:t> </a:t>
            </a:r>
            <a:r>
              <a:rPr lang="ru-RU" sz="2800" i="1" dirty="0" err="1" smtClean="0">
                <a:solidFill>
                  <a:schemeClr val="accent6">
                    <a:lumMod val="40000"/>
                    <a:lumOff val="60000"/>
                  </a:schemeClr>
                </a:solidFill>
                <a:effectLst/>
              </a:rPr>
              <a:t>випромінювання</a:t>
            </a:r>
            <a:r>
              <a:rPr lang="ru-RU" sz="2800" i="1" dirty="0" smtClean="0">
                <a:solidFill>
                  <a:schemeClr val="accent6">
                    <a:lumMod val="40000"/>
                    <a:lumOff val="60000"/>
                  </a:schemeClr>
                </a:solidFill>
                <a:effectLst/>
              </a:rPr>
              <a:t>.</a:t>
            </a:r>
            <a:endParaRPr lang="ru-RU" sz="2800" i="1" dirty="0">
              <a:solidFill>
                <a:schemeClr val="accent6">
                  <a:lumMod val="40000"/>
                  <a:lumOff val="60000"/>
                </a:schemeClr>
              </a:solidFill>
              <a:effectLst/>
            </a:endParaRPr>
          </a:p>
          <a:p>
            <a:pPr marL="18288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1124744"/>
            <a:ext cx="7543800" cy="914400"/>
          </a:xfrm>
        </p:spPr>
        <p:txBody>
          <a:bodyPr/>
          <a:lstStyle/>
          <a:p>
            <a:pPr algn="ctr"/>
            <a:r>
              <a:rPr lang="ru-RU" sz="2800" b="1" i="1" dirty="0" smtClean="0">
                <a:effectLst/>
              </a:rPr>
              <a:t>При </a:t>
            </a:r>
            <a:r>
              <a:rPr lang="ru-RU" sz="2800" b="1" i="1" dirty="0" err="1" smtClean="0">
                <a:effectLst/>
              </a:rPr>
              <a:t>підриві</a:t>
            </a:r>
            <a:r>
              <a:rPr lang="ru-RU" sz="2800" b="1" i="1" dirty="0" smtClean="0">
                <a:effectLst/>
              </a:rPr>
              <a:t> </a:t>
            </a:r>
            <a:r>
              <a:rPr lang="ru-RU" sz="2800" b="1" i="1" dirty="0" err="1" smtClean="0">
                <a:effectLst/>
              </a:rPr>
              <a:t>ядерних</a:t>
            </a:r>
            <a:r>
              <a:rPr lang="ru-RU" sz="2800" b="1" i="1" dirty="0" smtClean="0">
                <a:effectLst/>
              </a:rPr>
              <a:t> </a:t>
            </a:r>
            <a:r>
              <a:rPr lang="ru-RU" sz="2800" b="1" i="1" dirty="0" err="1" smtClean="0">
                <a:effectLst/>
              </a:rPr>
              <a:t>боєприпасів</a:t>
            </a:r>
            <a:r>
              <a:rPr lang="ru-RU" sz="2800" b="1" i="1" dirty="0" smtClean="0">
                <a:effectLst/>
              </a:rPr>
              <a:t> </a:t>
            </a:r>
            <a:r>
              <a:rPr lang="ru-RU" sz="2800" b="1" i="1" dirty="0" err="1" smtClean="0">
                <a:effectLst/>
              </a:rPr>
              <a:t>відбувається</a:t>
            </a:r>
            <a:r>
              <a:rPr lang="ru-RU" sz="2800" b="1" i="1" dirty="0" smtClean="0">
                <a:effectLst/>
              </a:rPr>
              <a:t> </a:t>
            </a:r>
            <a:r>
              <a:rPr lang="ru-RU" sz="2800" b="1" i="1" dirty="0" err="1" smtClean="0">
                <a:effectLst/>
                <a:hlinkClick r:id="rId2" tooltip="Ядерний вибух"/>
              </a:rPr>
              <a:t>ядерний</a:t>
            </a:r>
            <a:r>
              <a:rPr lang="ru-RU" sz="2800" b="1" i="1" dirty="0" smtClean="0">
                <a:effectLst/>
                <a:hlinkClick r:id="rId2" tooltip="Ядерний вибух"/>
              </a:rPr>
              <a:t> </a:t>
            </a:r>
            <a:r>
              <a:rPr lang="ru-RU" sz="2800" b="1" i="1" dirty="0" err="1" smtClean="0">
                <a:effectLst/>
                <a:hlinkClick r:id="rId2" tooltip="Ядерний вибух"/>
              </a:rPr>
              <a:t>вибух</a:t>
            </a:r>
            <a:r>
              <a:rPr lang="ru-RU" sz="2800" b="1" i="1" dirty="0" smtClean="0">
                <a:effectLst/>
              </a:rPr>
              <a:t>, </a:t>
            </a:r>
            <a:r>
              <a:rPr lang="en-US" sz="2800" b="1" i="1" dirty="0">
                <a:effectLst/>
              </a:rPr>
              <a:t> </a:t>
            </a:r>
            <a:r>
              <a:rPr lang="uk-UA" sz="2800" b="1" i="1" dirty="0" err="1" smtClean="0">
                <a:effectLst/>
              </a:rPr>
              <a:t>уражаючими</a:t>
            </a:r>
            <a:r>
              <a:rPr lang="uk-UA" sz="2800" b="1" i="1" dirty="0" smtClean="0">
                <a:effectLst/>
              </a:rPr>
              <a:t> </a:t>
            </a:r>
            <a:r>
              <a:rPr lang="ru-RU" sz="2800" b="1" i="1" dirty="0" smtClean="0">
                <a:effectLst/>
              </a:rPr>
              <a:t>факторами </a:t>
            </a:r>
            <a:r>
              <a:rPr lang="ru-RU" sz="2800" b="1" i="1" dirty="0" err="1" smtClean="0">
                <a:effectLst/>
              </a:rPr>
              <a:t>якого</a:t>
            </a:r>
            <a:r>
              <a:rPr lang="ru-RU" sz="2800" b="1" i="1" dirty="0" smtClean="0">
                <a:effectLst/>
              </a:rPr>
              <a:t> є: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116456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</TotalTime>
  <Words>326</Words>
  <Application>Microsoft Office PowerPoint</Application>
  <PresentationFormat>Экран (4:3)</PresentationFormat>
  <Paragraphs>88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Базовая</vt:lpstr>
      <vt:lpstr>Проблема ядерної зброї</vt:lpstr>
      <vt:lpstr>Мета:  дослідити поняття та перші кроки     до створення ядерної зброї,  ознаймитсь із поділом ядерної  зброї за потужністю. </vt:lpstr>
      <vt:lpstr>Завдання: розповісти про перші випробування ядерної зброї,  поділити зброю на категорії, ознайомитись із запасами ядерної зброї у світі  та «Ядерним клубом»</vt:lpstr>
      <vt:lpstr>Презентация PowerPoint</vt:lpstr>
      <vt:lpstr>Поняття ядерна зброя містить у собі:</vt:lpstr>
      <vt:lpstr>Презентация PowerPoint</vt:lpstr>
      <vt:lpstr>Презентация PowerPoint</vt:lpstr>
      <vt:lpstr>Вибух однофазної ядерної бомби потужністю 23 кт. Полігон у Неваді (1953)</vt:lpstr>
      <vt:lpstr>При підриві ядерних боєприпасів відбувається ядерний вибух,  уражаючими факторами якого є:</vt:lpstr>
      <vt:lpstr>Всі ядерні боєприпаси можуть бути розділені на дві основні категорії:</vt:lpstr>
      <vt:lpstr>Прийнято ділити ядерні боєприпаси по потужності на п'ять груп:</vt:lpstr>
      <vt:lpstr>Презентация PowerPoint</vt:lpstr>
      <vt:lpstr>Хмара над Хіросімою після скинення бомби. </vt:lpstr>
      <vt:lpstr>Хмара над Наґасакі після скинення бомби. </vt:lpstr>
      <vt:lpstr>Післявоєнне вдосконалювання ядерної зброї:</vt:lpstr>
      <vt:lpstr>Презентация PowerPoint</vt:lpstr>
      <vt:lpstr>Випробування</vt:lpstr>
      <vt:lpstr>Підводне випробування ядерної зброї</vt:lpstr>
      <vt:lpstr>Ядерний клуб</vt:lpstr>
      <vt:lpstr>Презентация PowerPoint</vt:lpstr>
      <vt:lpstr>Запаси ядерної зброї у світі</vt:lpstr>
      <vt:lpstr>Дякуємо за увагу!!!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Проблема ядерної зброї</dc:title>
  <dc:creator>Данило</dc:creator>
  <cp:lastModifiedBy>Данило</cp:lastModifiedBy>
  <cp:revision>15</cp:revision>
  <dcterms:created xsi:type="dcterms:W3CDTF">2014-03-17T06:12:32Z</dcterms:created>
  <dcterms:modified xsi:type="dcterms:W3CDTF">2014-03-17T08:47:30Z</dcterms:modified>
</cp:coreProperties>
</file>