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342" r:id="rId3"/>
    <p:sldId id="319" r:id="rId4"/>
    <p:sldId id="349" r:id="rId5"/>
    <p:sldId id="341" r:id="rId6"/>
    <p:sldId id="350" r:id="rId7"/>
    <p:sldId id="327" r:id="rId8"/>
    <p:sldId id="347" r:id="rId9"/>
    <p:sldId id="339" r:id="rId10"/>
    <p:sldId id="348" r:id="rId11"/>
    <p:sldId id="351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F5B"/>
    <a:srgbClr val="993366"/>
    <a:srgbClr val="0000CC"/>
    <a:srgbClr val="D60093"/>
    <a:srgbClr val="FF7C8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73" autoAdjust="0"/>
    <p:restoredTop sz="94681" autoAdjust="0"/>
  </p:normalViewPr>
  <p:slideViewPr>
    <p:cSldViewPr>
      <p:cViewPr varScale="1">
        <p:scale>
          <a:sx n="70" d="100"/>
          <a:sy n="70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A84E3-045D-4CAF-9A50-C05D9259FB52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0F188-9F19-4473-9114-5D5ADFEC644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F12E0D-54AB-4E1F-BC65-566EE5CE9597}" type="datetimeFigureOut">
              <a:rPr lang="uk-UA" smtClean="0"/>
              <a:pPr/>
              <a:t>25.11.2014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80B2B6-41CB-49E3-9114-305F4D9F23E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7%D0%BE%D0%B1%D1%80%D0%B0%D0%B6%D0%B5%D0%BD%D0%B8%D0%B5:Block_portrait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XIX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E%D0%BB%D0%BE%D1%82%D0%B0_%D0%B4%D0%BE%D0%B1%D0%B0" TargetMode="External"/><Relationship Id="rId5" Type="http://schemas.openxmlformats.org/officeDocument/2006/relationships/hyperlink" Target="http://uk.wikipedia.org/wiki/%D0%A0%D0%BE%D1%81%D1%96%D0%B9%D1%81%D1%8C%D0%BA%D0%B0_%D0%BB%D1%96%D1%82%D0%B5%D1%80%D0%B0%D1%82%D1%83%D1%80%D0%B0" TargetMode="External"/><Relationship Id="rId4" Type="http://schemas.openxmlformats.org/officeDocument/2006/relationships/hyperlink" Target="http://uk.wikipedia.org/wiki/X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k.wikipedia.org/wiki/%D0%91%D0%B5%D0%BA%D0%B5%D1%82%D0%BE%D0%B2_%D0%90%D0%BD%D0%B4%D1%80%D1%96%D0%B9_%D0%9C%D0%B8%D0%BA%D0%BE%D0%BB%D0%B0%D0%B9%D0%BE%D0%B2%D0%B8%D1%87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E%D1%81%D1%8E%D1%80%D0%B0_%D0%92%D0%BE%D0%BB%D0%BE%D0%B4%D0%B8%D0%BC%D0%B8%D1%80_%D0%9C%D0%B8%D0%BA%D0%BE%D0%BB%D0%B0%D0%B9%D0%BE%D0%B2%D0%B8%D1%87" TargetMode="External"/><Relationship Id="rId13" Type="http://schemas.openxmlformats.org/officeDocument/2006/relationships/hyperlink" Target="http://uk.wikipedia.org/wiki/%D0%96%D1%83%D0%BA_%D0%9C%D0%B8%D1%85%D0%B0%D0%B9%D0%BB%D0%BE_%D0%86%D0%B2%D0%B0%D0%BD%D0%BE%D0%B2%D0%B8%D1%87" TargetMode="External"/><Relationship Id="rId18" Type="http://schemas.openxmlformats.org/officeDocument/2006/relationships/hyperlink" Target="http://uk.wikipedia.org/wiki/%D0%9B%D0%B8%D1%82%D0%B2%D0%B8%D0%BD%D0%B5%D1%86%D1%8C_%D0%9C%D0%B8%D1%85%D0%B0%D0%B9%D0%BB%D0%BE_%D0%86%D0%B2%D0%B0%D0%BD%D0%BE%D0%B2%D0%B8%D1%87" TargetMode="External"/><Relationship Id="rId3" Type="http://schemas.openxmlformats.org/officeDocument/2006/relationships/hyperlink" Target="http://uk.wikipedia.org/wiki/%D0%9A%D0%B8%D1%97%D0%B2" TargetMode="External"/><Relationship Id="rId21" Type="http://schemas.openxmlformats.org/officeDocument/2006/relationships/hyperlink" Target="http://uk.wikipedia.org/wiki/%D0%9A%D0%BE%D0%BF%D1%82%D1%96%D0%BB%D0%BE%D0%B2_%D0%92%D1%96%D0%BA%D1%82%D0%BE%D1%80_%D0%92%D1%96%D0%BA%D1%82%D0%BE%D1%80%D0%BE%D0%B2%D0%B8%D1%87" TargetMode="External"/><Relationship Id="rId7" Type="http://schemas.openxmlformats.org/officeDocument/2006/relationships/hyperlink" Target="http://uk.wikipedia.org/wiki/%D0%9B%D1%8C%D0%B2%D1%96%D0%B2" TargetMode="External"/><Relationship Id="rId12" Type="http://schemas.openxmlformats.org/officeDocument/2006/relationships/hyperlink" Target="http://uk.wikipedia.org/wiki/%D0%A2%D0%B8%D1%87%D0%B8%D0%BD%D0%B0_%D0%9F%D0%B0%D0%B2%D0%BB%D0%BE_%D0%93%D1%80%D0%B8%D0%B3%D0%BE%D1%80%D0%BE%D0%B2%D0%B8%D1%87" TargetMode="External"/><Relationship Id="rId17" Type="http://schemas.openxmlformats.org/officeDocument/2006/relationships/hyperlink" Target="http://uk.wikipedia.org/wiki/%D0%9A%D0%BE%D1%87%D1%83%D1%80_%D0%93%D1%80%D0%B8%D0%B3%D0%BE%D1%80%D1%96%D0%B9_%D0%9F%D0%BE%D1%80%D1%84%D0%B8%D1%80%D0%BE%D0%B2%D0%B8%D1%87" TargetMode="External"/><Relationship Id="rId2" Type="http://schemas.openxmlformats.org/officeDocument/2006/relationships/hyperlink" Target="http://uk.wikipedia.org/wiki/1907" TargetMode="External"/><Relationship Id="rId16" Type="http://schemas.openxmlformats.org/officeDocument/2006/relationships/hyperlink" Target="http://uk.wikipedia.org/wiki/%D0%9E%D0%BB%D1%96%D0%B9%D0%BD%D0%B8%D0%BA_%D0%91%D0%BE%D1%80%D0%B8%D1%81_%D0%86%D0%BB%D0%BB%D1%96%D1%87" TargetMode="External"/><Relationship Id="rId20" Type="http://schemas.openxmlformats.org/officeDocument/2006/relationships/hyperlink" Target="http://uk.wikipedia.org/wiki/%D0%86%D0%B2%D0%B0%D0%BD%D0%BE%D0%B2_%D0%9F%D0%B5%D1%82%D1%80%D0%BE_%D0%A4%D0%B5%D0%B4%D0%BE%D1%80%D0%BE%D0%B2%D0%B8%D1%8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A1%D0%B5%D0%B2%D0%B0%D1%81%D1%82%D0%BE%D0%BF%D0%BE%D0%BB%D1%8C" TargetMode="External"/><Relationship Id="rId11" Type="http://schemas.openxmlformats.org/officeDocument/2006/relationships/hyperlink" Target="http://uk.wikipedia.org/wiki/%D0%9F%D0%B0%D0%B2%D0%BB%D0%B8%D1%87%D0%BA%D0%BE_%D0%94%D0%BC%D0%B8%D1%82%D1%80%D0%BE_%D0%92%D0%B0%D1%81%D0%B8%D0%BB%D1%8C%D0%BE%D0%B2%D0%B8%D1%87" TargetMode="External"/><Relationship Id="rId5" Type="http://schemas.openxmlformats.org/officeDocument/2006/relationships/hyperlink" Target="http://uk.wikipedia.org/wiki/%D0%A5%D0%B0%D1%80%D0%BA%D1%96%D0%B2" TargetMode="External"/><Relationship Id="rId15" Type="http://schemas.openxmlformats.org/officeDocument/2006/relationships/hyperlink" Target="http://uk.wikipedia.org/wiki/%D0%94%D1%80%D0%B0%D1%87_%D0%86%D0%B2%D0%B0%D0%BD_%D0%A4%D0%B5%D0%B4%D0%BE%D1%80%D0%BE%D0%B2%D0%B8%D1%87" TargetMode="External"/><Relationship Id="rId23" Type="http://schemas.openxmlformats.org/officeDocument/2006/relationships/image" Target="../media/image17.jpeg"/><Relationship Id="rId10" Type="http://schemas.openxmlformats.org/officeDocument/2006/relationships/hyperlink" Target="http://uk.wikipedia.org/wiki/%D0%91%D0%BE%D0%B1%D0%B8%D0%BD%D1%81%D1%8C%D0%BA%D0%B8%D0%B9_%D0%92%D0%B0%D1%81%D0%B8%D0%BB%D1%8C_%D0%9F%D0%B5%D1%82%D1%80%D0%BE%D0%B2%D0%B8%D1%87" TargetMode="External"/><Relationship Id="rId19" Type="http://schemas.openxmlformats.org/officeDocument/2006/relationships/hyperlink" Target="http://uk.wikipedia.org/wiki/%D0%9F%D1%96%D0%BD%D1%87%D1%83%D0%BA_%D0%A1%D1%82%D0%B5%D0%BF%D0%B0%D0%BD_%D0%9F%D0%B5%D1%82%D1%80%D0%BE%D0%B2%D0%B8%D1%87" TargetMode="External"/><Relationship Id="rId4" Type="http://schemas.openxmlformats.org/officeDocument/2006/relationships/hyperlink" Target="http://uk.wikipedia.org/wiki/%D0%9E%D0%B4%D0%B5%D1%81%D0%B0" TargetMode="External"/><Relationship Id="rId9" Type="http://schemas.openxmlformats.org/officeDocument/2006/relationships/hyperlink" Target="http://uk.wikipedia.org/wiki/%D0%97%D0%B0%D0%B3%D1%83%D0%BB_%D0%94%D0%BC%D0%B8%D1%82%D1%80%D0%BE_%D0%AE%D1%80%D1%96%D0%B9%D0%BE%D0%B2%D0%B8%D1%87" TargetMode="External"/><Relationship Id="rId14" Type="http://schemas.openxmlformats.org/officeDocument/2006/relationships/hyperlink" Target="http://uk.wikipedia.org/wiki/%D0%A0%D0%B8%D0%BB%D1%8C%D1%81%D1%8C%D0%BA%D0%B8%D0%B9_%D0%9C%D0%B0%D0%BA%D1%81%D0%B8%D0%BC_%D0%A2%D0%B0%D0%B4%D0%B5%D0%B9%D0%BE%D0%B2%D0%B8%D1%87" TargetMode="External"/><Relationship Id="rId22" Type="http://schemas.openxmlformats.org/officeDocument/2006/relationships/hyperlink" Target="http://uk.wikipedia.org/wiki/%D0%9F%D0%B0%D0%BB%D0%B0%D0%BC%D0%B0%D1%80%D1%87%D1%83%D0%BA_%D0%94%D0%BC%D0%B8%D1%82%D1%80%D0%BE_%D0%A5%D0%BE%D0%BC%D0%B8%D1%8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verning bol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1000108"/>
            <a:ext cx="5000660" cy="2171714"/>
          </a:xfrm>
        </p:spPr>
        <p:txBody>
          <a:bodyPr>
            <a:normAutofit/>
          </a:bodyPr>
          <a:lstStyle/>
          <a:p>
            <a:r>
              <a:rPr lang="uk-UA" sz="4000" i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Олександр Олександрович Блок</a:t>
            </a:r>
            <a:endParaRPr lang="uk-UA" sz="4000" i="1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7" name="Picture 8" descr="http://upload.wikimedia.org/wikipedia/ru/6/6e/Block_portrait.png">
            <a:hlinkClick r:id="rId3" tooltip="Block portrait.pn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928670"/>
            <a:ext cx="2796160" cy="31432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3071810"/>
            <a:ext cx="33575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О, я хочу безумно жить</a:t>
            </a:r>
            <a:r>
              <a:rPr lang="uk-UA" i="1" dirty="0" smtClean="0">
                <a:solidFill>
                  <a:schemeClr val="bg1"/>
                </a:solidFill>
              </a:rPr>
              <a:t>:</a:t>
            </a:r>
            <a:endParaRPr lang="ru-RU" i="1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Все сущее – увековечить,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Безличное – вочеловечить,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Несбывшееся – </a:t>
            </a:r>
            <a:r>
              <a:rPr lang="ru-RU" i="1" dirty="0" smtClean="0">
                <a:solidFill>
                  <a:schemeClr val="bg1"/>
                </a:solidFill>
              </a:rPr>
              <a:t>воплотить!</a:t>
            </a:r>
          </a:p>
          <a:p>
            <a:endParaRPr lang="uk-UA" i="1" dirty="0" smtClean="0">
              <a:solidFill>
                <a:schemeClr val="bg1"/>
              </a:solidFill>
            </a:endParaRPr>
          </a:p>
          <a:p>
            <a:endParaRPr lang="uk-UA" i="1" dirty="0" smtClean="0">
              <a:solidFill>
                <a:schemeClr val="bg1"/>
              </a:solidFill>
            </a:endParaRPr>
          </a:p>
          <a:p>
            <a:endParaRPr lang="uk-UA" i="1" dirty="0" smtClean="0">
              <a:solidFill>
                <a:schemeClr val="bg1"/>
              </a:solidFill>
            </a:endParaRPr>
          </a:p>
          <a:p>
            <a:endParaRPr lang="ru-RU" i="1" dirty="0" smtClean="0">
              <a:solidFill>
                <a:schemeClr val="bg1"/>
              </a:solidFill>
            </a:endParaRPr>
          </a:p>
          <a:p>
            <a:endParaRPr lang="ru-RU" i="1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                                            </a:t>
            </a:r>
            <a:r>
              <a:rPr lang="ru-RU" i="1" dirty="0" err="1" smtClean="0">
                <a:solidFill>
                  <a:schemeClr val="bg1"/>
                </a:solidFill>
              </a:rPr>
              <a:t>Підготувала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uk-UA" i="1" dirty="0" err="1" smtClean="0">
                <a:solidFill>
                  <a:schemeClr val="bg1"/>
                </a:solidFill>
              </a:rPr>
              <a:t>Левцун</a:t>
            </a:r>
            <a:r>
              <a:rPr lang="uk-UA" i="1" dirty="0" smtClean="0">
                <a:solidFill>
                  <a:schemeClr val="bg1"/>
                </a:solidFill>
              </a:rPr>
              <a:t> Аліна</a:t>
            </a:r>
            <a:endParaRPr lang="ru-RU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6gd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0"/>
            <a:ext cx="8715404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err="1" smtClean="0"/>
              <a:t>Срібна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доба</a:t>
            </a:r>
            <a:r>
              <a:rPr lang="ru-RU" sz="4800" dirty="0" smtClean="0"/>
              <a:t> — </a:t>
            </a:r>
            <a:r>
              <a:rPr lang="ru-RU" sz="4800" dirty="0" err="1" smtClean="0"/>
              <a:t>термін</a:t>
            </a:r>
            <a:r>
              <a:rPr lang="ru-RU" sz="4800" dirty="0" smtClean="0"/>
              <a:t>, </a:t>
            </a:r>
            <a:r>
              <a:rPr lang="ru-RU" sz="4800" dirty="0" err="1" smtClean="0"/>
              <a:t>що</a:t>
            </a:r>
            <a:r>
              <a:rPr lang="ru-RU" sz="4800" dirty="0" smtClean="0"/>
              <a:t> </a:t>
            </a:r>
            <a:r>
              <a:rPr lang="ru-RU" sz="4800" dirty="0" err="1" smtClean="0"/>
              <a:t>вживається</a:t>
            </a:r>
            <a:r>
              <a:rPr lang="ru-RU" sz="4800" dirty="0" smtClean="0"/>
              <a:t> в </a:t>
            </a:r>
            <a:r>
              <a:rPr lang="ru-RU" sz="4800" dirty="0" err="1" smtClean="0"/>
              <a:t>літературознавстві</a:t>
            </a:r>
            <a:r>
              <a:rPr lang="ru-RU" sz="4800" dirty="0" smtClean="0"/>
              <a:t> для характеристики </a:t>
            </a:r>
            <a:r>
              <a:rPr lang="ru-RU" sz="4800" dirty="0" err="1" smtClean="0"/>
              <a:t>межі</a:t>
            </a:r>
            <a:r>
              <a:rPr lang="ru-RU" sz="4800" dirty="0" smtClean="0"/>
              <a:t> </a:t>
            </a:r>
            <a:r>
              <a:rPr lang="ru-RU" sz="4800" dirty="0" smtClean="0">
                <a:hlinkClick r:id="rId3" tooltip="XIX"/>
              </a:rPr>
              <a:t>XIX</a:t>
            </a:r>
            <a:r>
              <a:rPr lang="ru-RU" sz="4800" dirty="0" smtClean="0"/>
              <a:t>-</a:t>
            </a:r>
            <a:r>
              <a:rPr lang="ru-RU" sz="4800" dirty="0" smtClean="0">
                <a:hlinkClick r:id="rId4" tooltip="XX"/>
              </a:rPr>
              <a:t>XX</a:t>
            </a:r>
            <a:r>
              <a:rPr lang="ru-RU" sz="4800" dirty="0" smtClean="0"/>
              <a:t> ст. у </a:t>
            </a:r>
            <a:r>
              <a:rPr lang="ru-RU" sz="4800" dirty="0" err="1" smtClean="0">
                <a:hlinkClick r:id="rId5" tooltip="Російська література"/>
              </a:rPr>
              <a:t>російській</a:t>
            </a:r>
            <a:r>
              <a:rPr lang="ru-RU" sz="4800" dirty="0" smtClean="0">
                <a:hlinkClick r:id="rId5" tooltip="Російська література"/>
              </a:rPr>
              <a:t> </a:t>
            </a:r>
            <a:r>
              <a:rPr lang="ru-RU" sz="4800" dirty="0" err="1" smtClean="0">
                <a:hlinkClick r:id="rId5" tooltip="Російська література"/>
              </a:rPr>
              <a:t>літературі</a:t>
            </a:r>
            <a:r>
              <a:rPr lang="ru-RU" sz="4800" dirty="0" smtClean="0"/>
              <a:t>. </a:t>
            </a:r>
            <a:r>
              <a:rPr lang="ru-RU" sz="4800" dirty="0" err="1" smtClean="0"/>
              <a:t>Назва</a:t>
            </a:r>
            <a:r>
              <a:rPr lang="ru-RU" sz="4800" dirty="0" smtClean="0"/>
              <a:t> </a:t>
            </a:r>
            <a:r>
              <a:rPr lang="ru-RU" sz="4800" dirty="0" err="1" smtClean="0"/>
              <a:t>була</a:t>
            </a:r>
            <a:r>
              <a:rPr lang="ru-RU" sz="4800" dirty="0" smtClean="0"/>
              <a:t> </a:t>
            </a:r>
            <a:r>
              <a:rPr lang="ru-RU" sz="4800" dirty="0" err="1" smtClean="0"/>
              <a:t>обрана</a:t>
            </a:r>
            <a:r>
              <a:rPr lang="ru-RU" sz="4800" dirty="0" smtClean="0"/>
              <a:t> за </a:t>
            </a:r>
            <a:r>
              <a:rPr lang="ru-RU" sz="4800" dirty="0" err="1" smtClean="0"/>
              <a:t>аналогією</a:t>
            </a:r>
            <a:r>
              <a:rPr lang="ru-RU" sz="4800" dirty="0" smtClean="0"/>
              <a:t> </a:t>
            </a:r>
            <a:r>
              <a:rPr lang="ru-RU" sz="4800" dirty="0" err="1" smtClean="0"/>
              <a:t>із</a:t>
            </a:r>
            <a:r>
              <a:rPr lang="ru-RU" sz="4800" dirty="0" smtClean="0"/>
              <a:t> </a:t>
            </a:r>
            <a:r>
              <a:rPr lang="ru-RU" sz="4000" dirty="0" smtClean="0">
                <a:hlinkClick r:id="rId6" tooltip="Золота доба"/>
              </a:rPr>
              <a:t>«золотою </a:t>
            </a:r>
            <a:r>
              <a:rPr lang="ru-RU" sz="4000" dirty="0" err="1" smtClean="0">
                <a:hlinkClick r:id="rId6" tooltip="Золота доба"/>
              </a:rPr>
              <a:t>добою</a:t>
            </a:r>
            <a:r>
              <a:rPr lang="ru-RU" sz="4000" dirty="0" smtClean="0">
                <a:hlinkClick r:id="rId6" tooltip="Золота доба"/>
              </a:rPr>
              <a:t>»</a:t>
            </a:r>
            <a:r>
              <a:rPr lang="ru-RU" sz="4000" dirty="0" smtClean="0"/>
              <a:t>, яку </a:t>
            </a:r>
            <a:r>
              <a:rPr lang="ru-RU" sz="4000" dirty="0" err="1" smtClean="0"/>
              <a:t>ототожнювали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XIX </a:t>
            </a:r>
            <a:r>
              <a:rPr lang="ru-RU" sz="4000" dirty="0" err="1" smtClean="0"/>
              <a:t>сторіччям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Поезія </a:t>
            </a:r>
            <a:r>
              <a:rPr lang="en-US" smtClean="0"/>
              <a:t>“</a:t>
            </a:r>
            <a:r>
              <a:rPr lang="uk-UA" smtClean="0"/>
              <a:t>Срібного </a:t>
            </a:r>
            <a:r>
              <a:rPr lang="uk-UA" dirty="0" smtClean="0"/>
              <a:t>століття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4" name="Содержимое 3" descr="505d808dcbf14ca0c5ce52d3da1b9a6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2071678"/>
            <a:ext cx="5000660" cy="4786322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1714488"/>
            <a:ext cx="35718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Російська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поезія</a:t>
            </a:r>
            <a:r>
              <a:rPr lang="ru-RU" sz="2000" dirty="0" smtClean="0"/>
              <a:t> «</a:t>
            </a:r>
            <a:r>
              <a:rPr lang="ru-RU" sz="2000" dirty="0" err="1" smtClean="0"/>
              <a:t>срібного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» стала </a:t>
            </a:r>
            <a:r>
              <a:rPr lang="ru-RU" sz="2000" dirty="0" err="1" smtClean="0"/>
              <a:t>своєрідним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підбиттям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підсумків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двохсотрічного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російської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поезії</a:t>
            </a:r>
            <a:r>
              <a:rPr lang="ru-RU" sz="2000" dirty="0" smtClean="0"/>
              <a:t>. Вона </a:t>
            </a:r>
            <a:r>
              <a:rPr lang="ru-RU" sz="2000" dirty="0" err="1" smtClean="0"/>
              <a:t>підхопила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продовжила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кращі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традиції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попередніх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російської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поезії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водночас</a:t>
            </a:r>
            <a:r>
              <a:rPr lang="ru-RU" sz="2000" dirty="0" smtClean="0"/>
              <a:t> </a:t>
            </a:r>
            <a:r>
              <a:rPr lang="ru-RU" sz="2000" dirty="0" err="1" smtClean="0"/>
              <a:t>вдалася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суттєвої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переоцінки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пріоритетів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спря­мували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0352"/>
            <a:ext cx="4929222" cy="46845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1600" i="1" dirty="0" smtClean="0"/>
              <a:t>	</a:t>
            </a:r>
          </a:p>
          <a:p>
            <a:pPr algn="just">
              <a:buNone/>
            </a:pPr>
            <a:r>
              <a:rPr lang="uk-UA" sz="1600" i="1" dirty="0" smtClean="0"/>
              <a:t>	</a:t>
            </a:r>
            <a:r>
              <a:rPr lang="uk-UA" sz="1600" i="1" dirty="0" smtClean="0">
                <a:solidFill>
                  <a:schemeClr val="accent1">
                    <a:lumMod val="50000"/>
                  </a:schemeClr>
                </a:solidFill>
              </a:rPr>
              <a:t>“Блоком марила уся молодь обох столиць”, - згадував Б. Пастернак у романі “Доктор Живаго”.</a:t>
            </a:r>
            <a:endParaRPr lang="ru-RU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uk-UA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uk-UA" sz="1600" i="1" dirty="0" smtClean="0">
                <a:solidFill>
                  <a:schemeClr val="accent1">
                    <a:lumMod val="50000"/>
                  </a:schemeClr>
                </a:solidFill>
              </a:rPr>
              <a:t>	Олександр Блок – одна з найяскравіших зірок на небосхилі поезії “Срібної доби”. Його лірика, що увиразнила духовні шукання інтелігенції початку ХХ ст., належить до вершинних явищ російського символізму. </a:t>
            </a:r>
            <a:endParaRPr lang="en-U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en-U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uk-UA" sz="1600" i="1" dirty="0" smtClean="0">
                <a:solidFill>
                  <a:schemeClr val="accent1">
                    <a:lumMod val="50000"/>
                  </a:schemeClr>
                </a:solidFill>
              </a:rPr>
              <a:t>У ньому бачили лицаря Прекрасної Дами і митця, зачарованого “музикою революції”, уособлення поезії та медіума, який відтворював у своїх картинах “нетутешній” світ.</a:t>
            </a:r>
          </a:p>
        </p:txBody>
      </p:sp>
      <p:pic>
        <p:nvPicPr>
          <p:cNvPr id="5" name="Picture 12" descr="http://blok.velchel.ru/img/gallery/g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357298"/>
            <a:ext cx="3000396" cy="34290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28992" y="1285860"/>
            <a:ext cx="464347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Кохання</a:t>
            </a:r>
          </a:p>
          <a:p>
            <a:pPr algn="just"/>
            <a:r>
              <a:rPr lang="ru-RU" sz="1400" i="1" dirty="0" err="1" smtClean="0">
                <a:solidFill>
                  <a:srgbClr val="C00000"/>
                </a:solidFill>
              </a:rPr>
              <a:t>Влітку</a:t>
            </a:r>
            <a:r>
              <a:rPr lang="ru-RU" sz="1400" i="1" dirty="0" smtClean="0">
                <a:solidFill>
                  <a:srgbClr val="C00000"/>
                </a:solidFill>
              </a:rPr>
              <a:t> 1898 року молодий поет написав багато віршів, що згодом увійшли до циклу «Віршів про Прекрасну Даму». </a:t>
            </a:r>
            <a:r>
              <a:rPr lang="uk-UA" sz="1400" i="1" dirty="0" smtClean="0">
                <a:solidFill>
                  <a:srgbClr val="C00000"/>
                </a:solidFill>
              </a:rPr>
              <a:t>Цей океан любовних гімнів, звернених до Л. Д. Менделєєвої став справжнім ліричним злетом молодого Блока. Роман Олександра з Любов'ю Менделеєвою був досить напруженим, нервовим. Блоку доводилося і мук ревнощів зазнавати, і тяжкої пригніченості через сувору холодність вихованої Люби. Але все одно він часто перебував у стані екзальтованого поклоніння ідеалу, що втілився в цій золотоволосій, рум'яній, спокійній і радісній дівчині. </a:t>
            </a:r>
          </a:p>
          <a:p>
            <a:pPr algn="just"/>
            <a:r>
              <a:rPr lang="ru-RU" sz="1400" i="1" dirty="0" err="1" smtClean="0">
                <a:solidFill>
                  <a:srgbClr val="C00000"/>
                </a:solidFill>
              </a:rPr>
              <a:t>Створювалася</a:t>
            </a:r>
            <a:r>
              <a:rPr lang="ru-RU" sz="1400" i="1" dirty="0" smtClean="0">
                <a:solidFill>
                  <a:srgbClr val="C00000"/>
                </a:solidFill>
              </a:rPr>
              <a:t> книга віршів про велике кохання, про Прекрасну Даму. </a:t>
            </a:r>
          </a:p>
        </p:txBody>
      </p:sp>
      <p:pic>
        <p:nvPicPr>
          <p:cNvPr id="24578" name="Picture 2" descr="http://blok.velchel.ru/img/family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2000264" cy="24351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4" name="Picture 10" descr="http://blok.velchel.ru/img/gallery/g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5"/>
            <a:ext cx="2143140" cy="24493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Блок </a:t>
            </a:r>
            <a:r>
              <a:rPr lang="ru-RU" b="1" dirty="0" err="1" smtClean="0"/>
              <a:t>Олександр</a:t>
            </a:r>
            <a:r>
              <a:rPr lang="ru-RU" b="1" dirty="0" smtClean="0"/>
              <a:t> </a:t>
            </a:r>
            <a:r>
              <a:rPr lang="ru-RU" b="1" dirty="0" err="1" smtClean="0"/>
              <a:t>Олександрович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972056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Дитячі</a:t>
            </a:r>
            <a:r>
              <a:rPr lang="ru-RU" dirty="0" smtClean="0"/>
              <a:t> роки </a:t>
            </a:r>
            <a:r>
              <a:rPr lang="ru-RU" dirty="0" err="1" smtClean="0"/>
              <a:t>провів</a:t>
            </a:r>
            <a:r>
              <a:rPr lang="ru-RU" dirty="0" smtClean="0"/>
              <a:t> у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діда</a:t>
            </a:r>
            <a:r>
              <a:rPr lang="ru-RU" dirty="0" smtClean="0"/>
              <a:t> по </a:t>
            </a:r>
            <a:r>
              <a:rPr lang="ru-RU" dirty="0" err="1" smtClean="0"/>
              <a:t>матері</a:t>
            </a:r>
            <a:r>
              <a:rPr lang="ru-RU" dirty="0" smtClean="0"/>
              <a:t>, ректора </a:t>
            </a:r>
            <a:r>
              <a:rPr lang="ru-RU" dirty="0" err="1" smtClean="0"/>
              <a:t>Санкт-Петербурзького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Бекетов Андрій Миколайович"/>
              </a:rPr>
              <a:t>Андрія</a:t>
            </a:r>
            <a:r>
              <a:rPr lang="ru-RU" dirty="0" smtClean="0">
                <a:hlinkClick r:id="rId2" tooltip="Бекетов Андрій Миколайович"/>
              </a:rPr>
              <a:t> Бекетова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1906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історико-філологічний</a:t>
            </a:r>
            <a:r>
              <a:rPr lang="ru-RU" dirty="0" smtClean="0"/>
              <a:t> факультет </a:t>
            </a:r>
            <a:r>
              <a:rPr lang="ru-RU" dirty="0" err="1" smtClean="0"/>
              <a:t>Петербурзького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Коротке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</a:t>
            </a:r>
            <a:r>
              <a:rPr lang="ru-RU" dirty="0" err="1" smtClean="0"/>
              <a:t>Олександровича</a:t>
            </a:r>
            <a:r>
              <a:rPr lang="ru-RU" dirty="0" smtClean="0"/>
              <a:t> Блока (1880-1921) </a:t>
            </a:r>
            <a:r>
              <a:rPr lang="ru-RU" dirty="0" err="1" smtClean="0"/>
              <a:t>відокремлена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нас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десятиріччями</a:t>
            </a:r>
            <a:r>
              <a:rPr lang="ru-RU" dirty="0" smtClean="0"/>
              <a:t>. І </a:t>
            </a:r>
            <a:r>
              <a:rPr lang="ru-RU" dirty="0" err="1" smtClean="0"/>
              <a:t>кожне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десятиріч</a:t>
            </a:r>
            <a:r>
              <a:rPr lang="ru-RU" dirty="0" smtClean="0"/>
              <a:t> </a:t>
            </a:r>
            <a:r>
              <a:rPr lang="ru-RU" dirty="0" err="1" smtClean="0"/>
              <a:t>наповнене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 великого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Але, </a:t>
            </a:r>
            <a:r>
              <a:rPr lang="ru-RU" dirty="0" err="1" smtClean="0"/>
              <a:t>чим</a:t>
            </a:r>
            <a:r>
              <a:rPr lang="ru-RU" dirty="0" smtClean="0"/>
              <a:t> дальше </a:t>
            </a:r>
            <a:r>
              <a:rPr lang="ru-RU" dirty="0" err="1" smtClean="0"/>
              <a:t>відходимо</a:t>
            </a:r>
            <a:r>
              <a:rPr lang="ru-RU" dirty="0" smtClean="0"/>
              <a:t> ми 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Блоку,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ближче</a:t>
            </a:r>
            <a:r>
              <a:rPr lang="ru-RU" dirty="0" smtClean="0"/>
              <a:t> до нас </a:t>
            </a:r>
            <a:r>
              <a:rPr lang="ru-RU" dirty="0" err="1" smtClean="0"/>
              <a:t>основне</a:t>
            </a:r>
            <a:r>
              <a:rPr lang="ru-RU" dirty="0" smtClean="0"/>
              <a:t>, головне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яке </a:t>
            </a:r>
            <a:r>
              <a:rPr lang="ru-RU" dirty="0" err="1" smtClean="0"/>
              <a:t>звільнене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часового, </a:t>
            </a:r>
            <a:r>
              <a:rPr lang="ru-RU" dirty="0" err="1" smtClean="0"/>
              <a:t>раптового</a:t>
            </a:r>
            <a:r>
              <a:rPr lang="ru-RU" dirty="0" smtClean="0"/>
              <a:t>, наносного,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ясніше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живий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духовним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часу</a:t>
            </a:r>
          </a:p>
          <a:p>
            <a:endParaRPr lang="ru-RU" dirty="0"/>
          </a:p>
        </p:txBody>
      </p:sp>
      <p:pic>
        <p:nvPicPr>
          <p:cNvPr id="5" name="Содержимое 4" descr="200px-USSR_stamp_A.Blok_1980_4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43571" y="1857364"/>
            <a:ext cx="3500430" cy="5000636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286388"/>
            <a:ext cx="8215370" cy="1000132"/>
          </a:xfrm>
        </p:spPr>
        <p:txBody>
          <a:bodyPr>
            <a:normAutofit/>
          </a:bodyPr>
          <a:lstStyle/>
          <a:p>
            <a:pPr algn="just"/>
            <a:r>
              <a:rPr lang="uk-UA" sz="1200" i="1" dirty="0" smtClean="0">
                <a:solidFill>
                  <a:srgbClr val="996633"/>
                </a:solidFill>
              </a:rPr>
              <a:t>Героїня “Віршів про Прекрасну Даму“ постає втіленням небесного світла і гармонії. Вона наділена божественними рисами – безсмертям, космічною безмежністю, надлюдською мудрістю, всемогутністю. Їй підвладні сніги, струмки, сонце, пісні, зорі… З</a:t>
            </a:r>
            <a:r>
              <a:rPr lang="en-US" sz="1200" i="1" dirty="0" smtClean="0">
                <a:solidFill>
                  <a:srgbClr val="996633"/>
                </a:solidFill>
              </a:rPr>
              <a:t>`</a:t>
            </a:r>
            <a:r>
              <a:rPr lang="uk-UA" sz="1200" i="1" dirty="0" smtClean="0">
                <a:solidFill>
                  <a:srgbClr val="996633"/>
                </a:solidFill>
              </a:rPr>
              <a:t>єднатися з нею – означає досягти жаданої гармонії.</a:t>
            </a:r>
            <a:endParaRPr lang="ru-RU" sz="1200" i="1" dirty="0">
              <a:solidFill>
                <a:srgbClr val="996633"/>
              </a:solidFill>
            </a:endParaRPr>
          </a:p>
        </p:txBody>
      </p:sp>
      <p:pic>
        <p:nvPicPr>
          <p:cNvPr id="4" name="Picture 2" descr="http://vs1969r.narod.ru/Frend/Glaz/glz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6202" y="1928802"/>
            <a:ext cx="1318031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пру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714752"/>
            <a:ext cx="1143008" cy="1071570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 descr="папоротн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071546"/>
            <a:ext cx="1214446" cy="1000132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дуб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571479"/>
            <a:ext cx="1143008" cy="1214327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4" descr="туман, осень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08" y="2357430"/>
            <a:ext cx="1428759" cy="857257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2" descr="Золотой Плес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1071546"/>
            <a:ext cx="1197350" cy="1000132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2" descr="on lak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3571876"/>
            <a:ext cx="1143008" cy="1143008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2" descr="работа Левитана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2132" y="2357430"/>
            <a:ext cx="1428760" cy="928694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2" descr="осень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4000504"/>
            <a:ext cx="1143007" cy="1214446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Блок і Україна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4538634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жовтні</a:t>
            </a:r>
            <a:r>
              <a:rPr lang="ru-RU" dirty="0" smtClean="0"/>
              <a:t> </a:t>
            </a:r>
            <a:r>
              <a:rPr lang="ru-RU" dirty="0" smtClean="0">
                <a:hlinkClick r:id="rId2" tooltip="1907"/>
              </a:rPr>
              <a:t>1907</a:t>
            </a:r>
            <a:r>
              <a:rPr lang="ru-RU" dirty="0" smtClean="0"/>
              <a:t> </a:t>
            </a:r>
            <a:r>
              <a:rPr lang="ru-RU" dirty="0" err="1" smtClean="0"/>
              <a:t>відвідав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Київ"/>
              </a:rPr>
              <a:t>Київ</a:t>
            </a:r>
            <a:r>
              <a:rPr lang="ru-RU" dirty="0" smtClean="0"/>
              <a:t>. </a:t>
            </a:r>
            <a:r>
              <a:rPr lang="ru-RU" dirty="0" err="1" smtClean="0"/>
              <a:t>Зупинявся</a:t>
            </a:r>
            <a:r>
              <a:rPr lang="ru-RU" dirty="0" smtClean="0"/>
              <a:t> в </a:t>
            </a:r>
            <a:r>
              <a:rPr lang="ru-RU" dirty="0" err="1" smtClean="0"/>
              <a:t>готелі</a:t>
            </a:r>
            <a:r>
              <a:rPr lang="ru-RU" dirty="0" smtClean="0"/>
              <a:t> «</a:t>
            </a:r>
            <a:r>
              <a:rPr lang="ru-RU" dirty="0" err="1" smtClean="0"/>
              <a:t>Ермітаж</a:t>
            </a:r>
            <a:r>
              <a:rPr lang="ru-RU" dirty="0" smtClean="0"/>
              <a:t>» (</a:t>
            </a:r>
            <a:r>
              <a:rPr lang="ru-RU" dirty="0" err="1" smtClean="0"/>
              <a:t>сучасна</a:t>
            </a:r>
            <a:r>
              <a:rPr lang="ru-RU" dirty="0" smtClean="0"/>
              <a:t> адреса: </a:t>
            </a:r>
            <a:r>
              <a:rPr lang="ru-RU" dirty="0" err="1" smtClean="0"/>
              <a:t>вулиця</a:t>
            </a:r>
            <a:r>
              <a:rPr lang="ru-RU" dirty="0" smtClean="0"/>
              <a:t> Богдана </a:t>
            </a:r>
            <a:r>
              <a:rPr lang="ru-RU" dirty="0" err="1" smtClean="0"/>
              <a:t>Хмельницького</a:t>
            </a:r>
            <a:r>
              <a:rPr lang="ru-RU" dirty="0" smtClean="0"/>
              <a:t>, 26). У 1913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вдруге</a:t>
            </a:r>
            <a:r>
              <a:rPr lang="ru-RU" dirty="0" smtClean="0"/>
              <a:t> </a:t>
            </a:r>
            <a:r>
              <a:rPr lang="ru-RU" dirty="0" err="1" smtClean="0"/>
              <a:t>відвідав</a:t>
            </a:r>
            <a:r>
              <a:rPr lang="ru-RU" dirty="0" smtClean="0"/>
              <a:t> </a:t>
            </a:r>
            <a:r>
              <a:rPr lang="ru-RU" dirty="0" err="1" smtClean="0"/>
              <a:t>Київ</a:t>
            </a:r>
            <a:r>
              <a:rPr lang="ru-RU" dirty="0" smtClean="0"/>
              <a:t>. Мешкав на </a:t>
            </a:r>
            <a:r>
              <a:rPr lang="ru-RU" dirty="0" err="1" smtClean="0"/>
              <a:t>вулиці</a:t>
            </a:r>
            <a:r>
              <a:rPr lang="ru-RU" dirty="0" smtClean="0"/>
              <a:t> </a:t>
            </a:r>
            <a:r>
              <a:rPr lang="ru-RU" dirty="0" err="1" smtClean="0"/>
              <a:t>Володимирській</a:t>
            </a:r>
            <a:r>
              <a:rPr lang="ru-RU" dirty="0" smtClean="0"/>
              <a:t>, 81.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твори Блока </a:t>
            </a:r>
            <a:r>
              <a:rPr lang="ru-RU" dirty="0" err="1" smtClean="0"/>
              <a:t>друкувалися</a:t>
            </a:r>
            <a:r>
              <a:rPr lang="ru-RU" dirty="0" smtClean="0"/>
              <a:t> в </a:t>
            </a:r>
            <a:r>
              <a:rPr lang="ru-RU" dirty="0" err="1" smtClean="0"/>
              <a:t>періодиці</a:t>
            </a:r>
            <a:r>
              <a:rPr lang="ru-RU" dirty="0" smtClean="0"/>
              <a:t> (газета «Киевские вести», журнал «В мире искусств»). Поема «Двенадцать»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окремою</a:t>
            </a:r>
            <a:r>
              <a:rPr lang="ru-RU" dirty="0" smtClean="0"/>
              <a:t> книгою в </a:t>
            </a:r>
            <a:r>
              <a:rPr lang="ru-RU" dirty="0" err="1" smtClean="0">
                <a:hlinkClick r:id="rId4" tooltip="Одеса"/>
              </a:rPr>
              <a:t>Одесі</a:t>
            </a:r>
            <a:r>
              <a:rPr lang="ru-RU" dirty="0" smtClean="0"/>
              <a:t> (1918), </a:t>
            </a:r>
            <a:r>
              <a:rPr lang="ru-RU" dirty="0" err="1" smtClean="0">
                <a:hlinkClick r:id="rId5" tooltip="Харків"/>
              </a:rPr>
              <a:t>Харкові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Севастополь"/>
              </a:rPr>
              <a:t>Севастополі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обидві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— 1921) 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Львів"/>
              </a:rPr>
              <a:t>Львові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(1922).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Українською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переклали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Сосюра Володимир Миколайович"/>
              </a:rPr>
              <a:t>Володимир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Сосюра Володимир Миколай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Сосюра Володимир Миколайович"/>
              </a:rPr>
              <a:t>Сосюра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Загул Дмитро Юрійович"/>
              </a:rPr>
              <a:t>Дмитро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Загул Дмитро Юрійович"/>
              </a:rPr>
              <a:t> Загул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Бобинський Василь Петрович"/>
              </a:rPr>
              <a:t>Василь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Бобинський Василь Петрович"/>
              </a:rPr>
              <a:t>Бобинський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Павличко Дмитро Васильович"/>
              </a:rPr>
              <a:t>Дмитро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Павличко Дмитро Василь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Павличко Дмитро Васильович"/>
              </a:rPr>
              <a:t>Павличко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Окремі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твори Блока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українською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переклали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 tooltip="Тичина Павло Григорович"/>
              </a:rPr>
              <a:t>Павло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 tooltip="Тичина Павло Григор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 tooltip="Тичина Павло Григорович"/>
              </a:rPr>
              <a:t>Тичина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 tooltip="Жук Михайло Іванович"/>
              </a:rPr>
              <a:t>Михайло Жук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(драма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Троянда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Хрест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»),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 tooltip="Рильський Максим Тадейович"/>
              </a:rPr>
              <a:t>Максим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 tooltip="Рильський Максим Тадейович"/>
              </a:rPr>
              <a:t>Рильський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 tooltip="Драч Іван Федорович"/>
              </a:rPr>
              <a:t>Іван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5" tooltip="Драч Іван Федорович"/>
              </a:rPr>
              <a:t> Драч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 tooltip="Олійник Борис Ілліч"/>
              </a:rPr>
              <a:t>Борис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6" tooltip="Олійник Борис Ілліч"/>
              </a:rPr>
              <a:t>Олійник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 tooltip="Кочур Григорій Порфирович"/>
              </a:rPr>
              <a:t>Григорій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 tooltip="Кочур Григорій Порфир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7" tooltip="Кочур Григорій Порфирович"/>
              </a:rPr>
              <a:t>Кочур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8" tooltip="Литвинець Михайло Іванович"/>
              </a:rPr>
              <a:t>Михайло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8" tooltip="Литвинець Михайло Іванович"/>
              </a:rPr>
              <a:t>Литвинець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9" tooltip="Пінчук Степан Петрович"/>
              </a:rPr>
              <a:t>Степан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19" tooltip="Пінчук Степан Петрович"/>
              </a:rPr>
              <a:t>Пінчук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0" tooltip="Іванов Петро Федорович"/>
              </a:rPr>
              <a:t>Петро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0" tooltip="Іванов Петро Федорович"/>
              </a:rPr>
              <a:t>Іванов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1" tooltip="Коптілов Віктор Вікторович"/>
              </a:rPr>
              <a:t>Віктор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1" tooltip="Коптілов Віктор Вікторович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1" tooltip="Коптілов Віктор Вікторович"/>
              </a:rPr>
              <a:t>Коптілов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2" tooltip="Паламарчук Дмитро Хомич"/>
              </a:rPr>
              <a:t>Дмитро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2" tooltip="Паламарчук Дмитро Хомич"/>
              </a:rPr>
              <a:t> Паламарчук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Блок_Олександр_Олександрович.jpg"/>
          <p:cNvPicPr>
            <a:picLocks noGrp="1" noChangeAspect="1"/>
          </p:cNvPicPr>
          <p:nvPr>
            <p:ph sz="half" idx="2"/>
          </p:nvPr>
        </p:nvPicPr>
        <p:blipFill>
          <a:blip r:embed="rId23" cstate="print"/>
          <a:stretch>
            <a:fillRect/>
          </a:stretch>
        </p:blipFill>
        <p:spPr>
          <a:xfrm>
            <a:off x="5072066" y="1714488"/>
            <a:ext cx="4071934" cy="5143511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000760" y="5857892"/>
            <a:ext cx="2068816" cy="214314"/>
          </a:xfrm>
        </p:spPr>
        <p:txBody>
          <a:bodyPr>
            <a:noAutofit/>
          </a:bodyPr>
          <a:lstStyle/>
          <a:p>
            <a:r>
              <a:rPr lang="uk-UA" sz="1000" dirty="0" smtClean="0">
                <a:solidFill>
                  <a:schemeClr val="tx1"/>
                </a:solidFill>
              </a:rPr>
              <a:t>Илья Глазунов “Незнакомка”</a:t>
            </a:r>
            <a:endParaRPr lang="ru-RU" sz="1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89195"/>
          <a:ext cx="5000660" cy="6596752"/>
        </p:xfrm>
        <a:graphic>
          <a:graphicData uri="http://schemas.openxmlformats.org/drawingml/2006/table">
            <a:tbl>
              <a:tblPr/>
              <a:tblGrid>
                <a:gridCol w="2500330"/>
                <a:gridCol w="2500330"/>
              </a:tblGrid>
              <a:tr h="132304">
                <a:tc gridSpan="2">
                  <a:txBody>
                    <a:bodyPr/>
                    <a:lstStyle/>
                    <a:p>
                      <a:endParaRPr lang="uk-UA" sz="9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2304">
                <a:tc gridSpan="2">
                  <a:txBody>
                    <a:bodyPr/>
                    <a:lstStyle/>
                    <a:p>
                      <a:endParaRPr lang="uk-UA" sz="9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1693">
                <a:tc gridSpan="2">
                  <a:txBody>
                    <a:bodyPr/>
                    <a:lstStyle/>
                    <a:p>
                      <a:pPr algn="ctr"/>
                      <a:r>
                        <a:rPr lang="uk-UA" sz="12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Стихотворение</a:t>
                      </a:r>
                      <a:r>
                        <a:rPr lang="uk-UA" sz="1200" b="1" i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uk-UA" sz="12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“Незнакомка”</a:t>
                      </a:r>
                      <a:endParaRPr lang="uk-UA" sz="1200" b="1" i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2304">
                <a:tc gridSpan="2">
                  <a:txBody>
                    <a:bodyPr/>
                    <a:lstStyle/>
                    <a:p>
                      <a:endParaRPr lang="uk-UA" sz="900" i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2304">
                <a:tc gridSpan="2">
                  <a:txBody>
                    <a:bodyPr/>
                    <a:lstStyle/>
                    <a:p>
                      <a:endParaRPr lang="uk-UA" sz="900" i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292151">
                <a:tc>
                  <a:txBody>
                    <a:bodyPr/>
                    <a:lstStyle/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По вечерам над ресторанами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Горячий воздух дик и глух,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правит окриками пьяными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Весенний и тлетворный дух.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Вдали над пылью переулочной,</a:t>
                      </a:r>
                      <a:endParaRPr lang="uk-UA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Над скукой загородных дач,</a:t>
                      </a:r>
                      <a:r>
                        <a:rPr lang="en-US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uk-UA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Чуть золотится крендель булочной,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раздается детский плач.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каждый вечер, за шлагбаумами, 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Заламывая котелки, </a:t>
                      </a:r>
                      <a:endParaRPr lang="uk-UA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Среди канав гуляют с дамами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Испытанные остряки.</a:t>
                      </a: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Над озером скрипят уключины 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раздается женский визг,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А в небе, ко всему приученный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Бессмысленно кривится диск. 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каждый вечер друг единственный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 моем стакане отражен 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влагой терпкой и таинственной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Как я, смирен и оглушен.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А рядом у соседних столиков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Лакеи сонные торчат,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пьяницы с глазами кроликов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«In vino veritas!» кричат. </a:t>
                      </a: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142865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каждый вечер, в час назначенный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(Иль это только снится мне?),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Девичий</a:t>
                      </a:r>
                      <a:r>
                        <a:rPr lang="ru-RU" sz="1000" i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стан, шелками схваченный,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 туманном движется окне.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медленно, пройдя меж пьяными,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Всегда без спутников, одна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Дыша духами и туманами,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Она садится у окна. 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веют древними поверьями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Ее упругие шелка,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шляпа с траурными перьями,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в кольцах узкая рука</a:t>
                      </a:r>
                      <a:r>
                        <a:rPr lang="en-US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странной близостью закованный,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Смотрю за темную вуаль,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вижу берег очарованный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очарованную даль.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Глухие тайны мне поручены,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Мне чье-то солнце вручено,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все души моей излучины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Пронзило терпкое вино.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перья страуса склоненные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 моем качаются мозгу,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очи синие бездонные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Цветут на дальнем берегу.</a:t>
                      </a:r>
                      <a:endParaRPr lang="en-US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В моей душе лежит сокровище,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И ключ поручен только мне!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Ты право, пьяное чудовище! </a:t>
                      </a:r>
                    </a:p>
                    <a:p>
                      <a:pPr algn="just"/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Я знаю: истина в вине.</a:t>
                      </a:r>
                    </a:p>
                    <a:p>
                      <a:pPr algn="just"/>
                      <a:endParaRPr lang="ru-RU" sz="1000" i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24 квітня 1906</a:t>
                      </a:r>
                    </a:p>
                  </a:txBody>
                  <a:tcPr marL="142865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19">
                <a:tc>
                  <a:txBody>
                    <a:bodyPr/>
                    <a:lstStyle/>
                    <a:p>
                      <a:pPr algn="just"/>
                      <a:endParaRPr lang="ru-RU" sz="9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142865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90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142865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4" descr="http://vs1969r.narod.ru/Frend/Glaz/glz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000504"/>
            <a:ext cx="2968289" cy="1651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тума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571480"/>
            <a:ext cx="2571768" cy="289776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vs1969r.narod.ru/Frend/Glaz/glz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71612"/>
            <a:ext cx="2214578" cy="324084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00042"/>
            <a:ext cx="535782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chemeClr val="accent4">
                    <a:lumMod val="50000"/>
                  </a:schemeClr>
                </a:solidFill>
              </a:rPr>
              <a:t>Шедевром любовної лірики О. Блока вважається вірш «Про доблесті, про подвиги, про славу…», який він присвятив своїй дружині.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142976" y="0"/>
            <a:ext cx="8001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71472" y="1571612"/>
            <a:ext cx="464347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 доблестях, о подвигах, о славе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 забывал на горестной земле,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Когда твое лицо в простой оправе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Передо мной сияло на столе.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Но час настал, и ты ушла из дому.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 бросил в ночь заветное кольцо.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Ты отдала свою судьбу другому,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И я забыл прекрасное лицо.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Летели дни, крутясь проклятым роем...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Вино и страсть терзали жизнь мою...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И вспомнил я тебя пред аналоем,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И звал тебя, как молодость свою...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 звал тебя, но ты не оглянулась,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Я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слёзы лил, но ты не снизошла.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Ты в синий плащ печально завернулась,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 сырую ночь ты из дому ушла.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Не знаю, где приют своей гордыне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Ты, милая, ты, нежная, нашла...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 крепко сплю, мне снится плащ твой синий,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 котором ты в сырую ночь ушла...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Уж не мечтать о нежности, о славе,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Всё миновалось, молодость прошла!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Твое лицо в его простой оправе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Своей рукой убрал я со стола.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0 </a:t>
            </a: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лютого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1908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357298"/>
            <a:ext cx="335758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О доблестях, о подвигах, о славе…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5043494" cy="5286412"/>
          </a:xfrm>
        </p:spPr>
        <p:txBody>
          <a:bodyPr>
            <a:normAutofit/>
          </a:bodyPr>
          <a:lstStyle/>
          <a:p>
            <a:pPr algn="just"/>
            <a:r>
              <a:rPr lang="uk-UA" sz="1400" i="1" dirty="0" smtClean="0">
                <a:solidFill>
                  <a:schemeClr val="bg2">
                    <a:lumMod val="50000"/>
                  </a:schemeClr>
                </a:solidFill>
              </a:rPr>
              <a:t> Усе складнішими стають стосунки з дружиною. Іноді їм здається, що вони далекі один одному, що їх ніщо не пов'язує, що треба розлучитися. І хоч якими складними бували стосунки з Любов'ю Дмитрівною, Блок завжди повертався до неї, своєї Милої, Незрівнянної, кохав її великим, безсмертним коханням, не міг жити без неї. </a:t>
            </a:r>
          </a:p>
          <a:p>
            <a:endParaRPr lang="ru-RU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Благословляю всё, что было…</a:t>
            </a:r>
          </a:p>
          <a:p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Благословляю всё, что было,</a:t>
            </a:r>
          </a:p>
          <a:p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Я лучшей доли не искал.</a:t>
            </a:r>
          </a:p>
          <a:p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О сердце, сколько ты любило!</a:t>
            </a:r>
          </a:p>
          <a:p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О разум, сколько ты пылал!</a:t>
            </a:r>
            <a:endParaRPr lang="uk-UA" sz="14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uk-UA" sz="14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uk-UA" dirty="0" smtClean="0"/>
          </a:p>
        </p:txBody>
      </p:sp>
      <p:pic>
        <p:nvPicPr>
          <p:cNvPr id="4" name="Picture 12" descr="Александр Блок: фотография 2">
            <a:hlinkClick r:id="" tooltip="Александр Блок: фотография 2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000108"/>
            <a:ext cx="3155177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1157</TotalTime>
  <Words>1025</Words>
  <Application>Microsoft Office PowerPoint</Application>
  <PresentationFormat>Экран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Олександр Олександрович Блок</vt:lpstr>
      <vt:lpstr>Слайд 2</vt:lpstr>
      <vt:lpstr>Слайд 3</vt:lpstr>
      <vt:lpstr>Блок Олександр Олександрович </vt:lpstr>
      <vt:lpstr>Слайд 5</vt:lpstr>
      <vt:lpstr>Блок і Україна</vt:lpstr>
      <vt:lpstr>Илья Глазунов “Незнакомка”</vt:lpstr>
      <vt:lpstr>Слайд 8</vt:lpstr>
      <vt:lpstr>Слайд 9</vt:lpstr>
      <vt:lpstr>Слайд 10</vt:lpstr>
      <vt:lpstr>Поезія “Срібного століття”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129</cp:revision>
  <dcterms:created xsi:type="dcterms:W3CDTF">2008-10-06T11:33:03Z</dcterms:created>
  <dcterms:modified xsi:type="dcterms:W3CDTF">2014-11-25T18:00:30Z</dcterms:modified>
</cp:coreProperties>
</file>