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59" r:id="rId6"/>
    <p:sldId id="260" r:id="rId7"/>
    <p:sldId id="262" r:id="rId8"/>
    <p:sldId id="263" r:id="rId9"/>
    <p:sldId id="264" r:id="rId10"/>
    <p:sldId id="265" r:id="rId11"/>
    <p:sldId id="266"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E1150D09-A919-4281-A722-6FFDAF7437BA}" type="datetimeFigureOut">
              <a:rPr lang="uk-UA" smtClean="0"/>
              <a:t>20.02.2013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1150D09-A919-4281-A722-6FFDAF7437BA}" type="datetimeFigureOut">
              <a:rPr lang="uk-UA" smtClean="0"/>
              <a:t>20.02.2013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1150D09-A919-4281-A722-6FFDAF7437BA}" type="datetimeFigureOut">
              <a:rPr lang="uk-UA" smtClean="0"/>
              <a:t>20.02.2013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1150D09-A919-4281-A722-6FFDAF7437BA}" type="datetimeFigureOut">
              <a:rPr lang="uk-UA" smtClean="0"/>
              <a:t>20.02.2013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150D09-A919-4281-A722-6FFDAF7437BA}" type="datetimeFigureOut">
              <a:rPr lang="uk-UA" smtClean="0"/>
              <a:t>20.02.2013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E1150D09-A919-4281-A722-6FFDAF7437BA}" type="datetimeFigureOut">
              <a:rPr lang="uk-UA" smtClean="0"/>
              <a:t>20.02.2013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E1150D09-A919-4281-A722-6FFDAF7437BA}" type="datetimeFigureOut">
              <a:rPr lang="uk-UA" smtClean="0"/>
              <a:t>20.02.2013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E1150D09-A919-4281-A722-6FFDAF7437BA}" type="datetimeFigureOut">
              <a:rPr lang="uk-UA" smtClean="0"/>
              <a:t>20.02.2013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150D09-A919-4281-A722-6FFDAF7437BA}" type="datetimeFigureOut">
              <a:rPr lang="uk-UA" smtClean="0"/>
              <a:t>20.02.2013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150D09-A919-4281-A722-6FFDAF7437BA}" type="datetimeFigureOut">
              <a:rPr lang="uk-UA" smtClean="0"/>
              <a:t>20.02.2013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150D09-A919-4281-A722-6FFDAF7437BA}" type="datetimeFigureOut">
              <a:rPr lang="uk-UA" smtClean="0"/>
              <a:t>20.02.2013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BBBF830-DFB0-49C1-A07E-D9ADF7D42551}" type="slidenum">
              <a:rPr lang="uk-UA" smtClean="0"/>
              <a:t>‹#›</a:t>
            </a:fld>
            <a:endParaRPr lang="uk-UA"/>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50D09-A919-4281-A722-6FFDAF7437BA}" type="datetimeFigureOut">
              <a:rPr lang="uk-UA" smtClean="0"/>
              <a:t>20.02.2013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BF830-DFB0-49C1-A07E-D9ADF7D4255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76672"/>
            <a:ext cx="9144000" cy="2585323"/>
          </a:xfrm>
          <a:prstGeom prst="rect">
            <a:avLst/>
          </a:prstGeom>
        </p:spPr>
        <p:txBody>
          <a:bodyPr wrap="square">
            <a:spAutoFit/>
          </a:bodyPr>
          <a:lstStyle/>
          <a:p>
            <a:r>
              <a:rPr lang="ru-RU" sz="5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Стиль готика:</a:t>
            </a:r>
            <a:r>
              <a:rPr lang="en-US" sz="5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 </a:t>
            </a:r>
            <a:r>
              <a:rPr lang="ru-RU" sz="54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прагнення</a:t>
            </a:r>
            <a:r>
              <a:rPr lang="ru-RU" sz="5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 до </a:t>
            </a:r>
            <a:r>
              <a:rPr lang="ru-RU" sz="54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невідомого</a:t>
            </a:r>
            <a:r>
              <a:rPr lang="ru-RU" sz="5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 </a:t>
            </a:r>
            <a:r>
              <a:rPr lang="ru-RU" sz="54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і</a:t>
            </a:r>
            <a:r>
              <a:rPr lang="ru-RU" sz="5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 </a:t>
            </a:r>
            <a:r>
              <a:rPr lang="ru-RU" sz="54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rPr>
              <a:t>нескінченного</a:t>
            </a:r>
            <a:endParaRPr lang="uk-UA" sz="5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cs typeface="Iskoola Pota"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1560" y="332656"/>
            <a:ext cx="5184576" cy="369332"/>
          </a:xfrm>
          <a:prstGeom prst="rect">
            <a:avLst/>
          </a:prstGeom>
          <a:solidFill>
            <a:schemeClr val="bg1">
              <a:alpha val="68000"/>
            </a:schemeClr>
          </a:solidFill>
        </p:spPr>
        <p:txBody>
          <a:bodyPr wrap="square">
            <a:spAutoFit/>
          </a:bodyPr>
          <a:lstStyle/>
          <a:p>
            <a:r>
              <a:rPr lang="uk-UA" dirty="0" smtClean="0">
                <a:latin typeface="Segoe Print" pitchFamily="2" charset="0"/>
              </a:rPr>
              <a:t>Собор Святого </a:t>
            </a:r>
            <a:r>
              <a:rPr lang="uk-UA" dirty="0" err="1" smtClean="0">
                <a:latin typeface="Segoe Print" pitchFamily="2" charset="0"/>
              </a:rPr>
              <a:t>Патрика</a:t>
            </a:r>
            <a:r>
              <a:rPr lang="uk-UA" dirty="0" smtClean="0">
                <a:latin typeface="Segoe Print" pitchFamily="2" charset="0"/>
              </a:rPr>
              <a:t> (Нью-Йорк)</a:t>
            </a:r>
            <a:endParaRPr lang="uk-UA" dirty="0"/>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942" y="2276872"/>
            <a:ext cx="8005718" cy="1200329"/>
          </a:xfrm>
          <a:prstGeom prst="rect">
            <a:avLst/>
          </a:prstGeom>
          <a:noFill/>
        </p:spPr>
        <p:txBody>
          <a:bodyPr wrap="none" lIns="91440" tIns="45720" rIns="91440" bIns="45720">
            <a:spAutoFit/>
          </a:bodyPr>
          <a:lstStyle/>
          <a:p>
            <a:pPr algn="ctr"/>
            <a:r>
              <a:rPr lang="ru-RU" sz="72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Дякую</a:t>
            </a:r>
            <a:r>
              <a:rPr lang="ru-RU" sz="7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 за </a:t>
            </a:r>
            <a:r>
              <a:rPr lang="ru-RU" sz="72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увагу</a:t>
            </a:r>
            <a:r>
              <a:rPr lang="ru-RU" sz="7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a:t>
            </a:r>
            <a:endParaRPr lang="ru-RU" sz="72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endParaRPr>
          </a:p>
        </p:txBody>
      </p:sp>
      <p:sp>
        <p:nvSpPr>
          <p:cNvPr id="3" name="Прямоугольник 2"/>
          <p:cNvSpPr/>
          <p:nvPr/>
        </p:nvSpPr>
        <p:spPr>
          <a:xfrm>
            <a:off x="4644008" y="4941168"/>
            <a:ext cx="4378122" cy="1200329"/>
          </a:xfrm>
          <a:prstGeom prst="rect">
            <a:avLst/>
          </a:prstGeom>
          <a:solidFill>
            <a:schemeClr val="bg1">
              <a:alpha val="48000"/>
            </a:schemeClr>
          </a:solidFill>
        </p:spPr>
        <p:txBody>
          <a:bodyPr wrap="none">
            <a:spAutoFit/>
          </a:bodyPr>
          <a:lstStyle/>
          <a:p>
            <a:r>
              <a:rPr lang="ru-RU" sz="24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Презентац</a:t>
            </a:r>
            <a:r>
              <a:rPr lang="uk-UA" sz="24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ію</a:t>
            </a:r>
            <a:r>
              <a:rPr lang="uk-UA"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 підготувала</a:t>
            </a:r>
            <a:endParaRPr lang="uk-UA" sz="2400" dirty="0" smtClean="0">
              <a:ln w="17780" cmpd="sng">
                <a:solidFill>
                  <a:schemeClr val="tx1"/>
                </a:solidFill>
                <a:prstDash val="solid"/>
                <a:miter lim="800000"/>
              </a:ln>
              <a:latin typeface="Segoe Print" pitchFamily="2" charset="0"/>
            </a:endParaRPr>
          </a:p>
          <a:p>
            <a:r>
              <a:rPr lang="uk-UA"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Учениця 9-А класу</a:t>
            </a:r>
          </a:p>
          <a:p>
            <a:r>
              <a:rPr lang="uk-UA"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egoe Print" pitchFamily="2" charset="0"/>
              </a:rPr>
              <a:t>Чубар Діна</a:t>
            </a: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404664"/>
            <a:ext cx="7992888" cy="2246769"/>
          </a:xfrm>
          <a:prstGeom prst="rect">
            <a:avLst/>
          </a:prstGeom>
          <a:solidFill>
            <a:schemeClr val="bg1">
              <a:alpha val="68000"/>
            </a:schemeClr>
          </a:solidFill>
        </p:spPr>
        <p:txBody>
          <a:bodyPr wrap="square">
            <a:spAutoFit/>
          </a:bodyPr>
          <a:lstStyle/>
          <a:p>
            <a:r>
              <a:rPr lang="uk-UA" sz="2000" dirty="0">
                <a:latin typeface="Segoe Print" pitchFamily="2" charset="0"/>
              </a:rPr>
              <a:t>Готика — середньовічний період у мистецтві, що охоплює 12–16 ст. Цей стиль зародився у Франції в середині 12 століття і вже в 13-му поширився на території Німеччини, Чехії, Англії, Іспанії і став загальноєвропейським. Готичний стиль прийшов на зміну романському і передував стилю бароко, який з'явився в кінці 16 століття в </a:t>
            </a:r>
            <a:r>
              <a:rPr lang="uk-UA" sz="2000" dirty="0" smtClean="0">
                <a:latin typeface="Segoe Print" pitchFamily="2" charset="0"/>
              </a:rPr>
              <a:t>Італії</a:t>
            </a:r>
            <a:r>
              <a:rPr lang="en-US" sz="2000" dirty="0" smtClean="0">
                <a:latin typeface="Segoe Print" pitchFamily="2" charset="0"/>
              </a:rPr>
              <a:t>.</a:t>
            </a:r>
            <a:endParaRPr lang="uk-UA" sz="2000" dirty="0">
              <a:latin typeface="Segoe Print" pitchFamily="2" charset="0"/>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2000" r="-10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683568" y="5013176"/>
            <a:ext cx="8136904" cy="1631216"/>
          </a:xfrm>
          <a:prstGeom prst="rect">
            <a:avLst/>
          </a:prstGeom>
          <a:solidFill>
            <a:schemeClr val="bg1">
              <a:alpha val="71000"/>
            </a:schemeClr>
          </a:solidFill>
        </p:spPr>
        <p:txBody>
          <a:bodyPr wrap="square">
            <a:spAutoFit/>
          </a:bodyPr>
          <a:lstStyle/>
          <a:p>
            <a:r>
              <a:rPr lang="uk-UA" sz="2000" dirty="0">
                <a:latin typeface="Segoe Print" pitchFamily="2" charset="0"/>
              </a:rPr>
              <a:t>За експресивністю, колоритом і парадоксальністю з готикою можна порівняти хіба що стиль бароко. У готичних творах часто відображалися божественні сюжети — це якраз був період розквіту християнства і католицтва.</a:t>
            </a:r>
            <a:r>
              <a:rPr lang="uk-UA" dirty="0">
                <a:latin typeface="Segoe Print" pitchFamily="2" charset="0"/>
              </a:rPr>
              <a:t> </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179512" y="4149080"/>
            <a:ext cx="8748464" cy="2554545"/>
          </a:xfrm>
          <a:prstGeom prst="rect">
            <a:avLst/>
          </a:prstGeom>
          <a:solidFill>
            <a:schemeClr val="bg1">
              <a:alpha val="57000"/>
            </a:schemeClr>
          </a:solidFill>
        </p:spPr>
        <p:txBody>
          <a:bodyPr wrap="square">
            <a:spAutoFit/>
          </a:bodyPr>
          <a:lstStyle/>
          <a:p>
            <a:r>
              <a:rPr lang="uk-UA" sz="2000" dirty="0">
                <a:latin typeface="Segoe Print" pitchFamily="2" charset="0"/>
              </a:rPr>
              <a:t>Стиль готика знаходить своє відображення практично в усіх видах образотворчого мистецтва — живописі, скульптурі, вітражах, фресці. Найяскравіше він проявився в архітектурі. В архітектурі готичний стиль вирізняється вертикально вигнутими вузькими вежами та колонами, гостроверхими та стрілчастими арками. Така форма будівель виражає устремління до небес, містичне тяжіння душі до невідомого і нескінченного.</a:t>
            </a: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51520" y="620688"/>
            <a:ext cx="4032448" cy="5355312"/>
          </a:xfrm>
          <a:prstGeom prst="rect">
            <a:avLst/>
          </a:prstGeom>
          <a:solidFill>
            <a:schemeClr val="bg1">
              <a:alpha val="70000"/>
            </a:schemeClr>
          </a:solidFill>
        </p:spPr>
        <p:txBody>
          <a:bodyPr wrap="square">
            <a:spAutoFit/>
          </a:bodyPr>
          <a:lstStyle/>
          <a:p>
            <a:r>
              <a:rPr lang="uk-UA" sz="1900" dirty="0">
                <a:latin typeface="Segoe Print" pitchFamily="2" charset="0"/>
              </a:rPr>
              <a:t>Готичний стиль у першу чергу знайшов своє відображення в будівництві храмів, монастирів, соборів, церков, які в той період часу, зводили у великій кількості. Фасади будинків прикрашали статуями, різьбою, рослинним орнаментом, сценами з життя селян і ремісників, вікнами великих розмірів </a:t>
            </a:r>
            <a:r>
              <a:rPr lang="uk-UA" sz="1900" dirty="0" err="1">
                <a:latin typeface="Segoe Print" pitchFamily="2" charset="0"/>
              </a:rPr>
              <a:t>вітражного</a:t>
            </a:r>
            <a:r>
              <a:rPr lang="uk-UA" sz="1900" dirty="0">
                <a:latin typeface="Segoe Print" pitchFamily="2" charset="0"/>
              </a:rPr>
              <a:t> типу з багатою палітрою кольорів. Першою архітектурною спорудою в стилі готика вважається церква монастиря Сен-Дені (Париж, 12 століття).</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4725144"/>
            <a:ext cx="8748464" cy="1938992"/>
          </a:xfrm>
          <a:prstGeom prst="rect">
            <a:avLst/>
          </a:prstGeom>
          <a:solidFill>
            <a:schemeClr val="bg1">
              <a:alpha val="70000"/>
            </a:schemeClr>
          </a:solidFill>
        </p:spPr>
        <p:txBody>
          <a:bodyPr wrap="square">
            <a:spAutoFit/>
          </a:bodyPr>
          <a:lstStyle/>
          <a:p>
            <a:r>
              <a:rPr lang="uk-UA" sz="2000" dirty="0">
                <a:latin typeface="Segoe Print" pitchFamily="2" charset="0"/>
              </a:rPr>
              <a:t>Архітектура готики відрізняється каркасною конструкцією будівель. На відміну від будівель романського стилю, де звід спирався на несучі товсті стіни, тут основне навантаження від хрестоподібного каркаса даху йде на колони. Це дозволило зменшити товщину стін і забезпечити їх великою кількістю вікон-вітражів</a:t>
            </a:r>
            <a:endParaRPr lang="uk-UA" sz="1900" dirty="0">
              <a:latin typeface="Segoe Print" pitchFamily="2" charset="0"/>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67544" y="260648"/>
            <a:ext cx="8496944" cy="1785104"/>
          </a:xfrm>
          <a:prstGeom prst="rect">
            <a:avLst/>
          </a:prstGeom>
          <a:solidFill>
            <a:schemeClr val="bg1">
              <a:alpha val="64000"/>
            </a:schemeClr>
          </a:solidFill>
        </p:spPr>
        <p:txBody>
          <a:bodyPr wrap="square">
            <a:spAutoFit/>
          </a:bodyPr>
          <a:lstStyle/>
          <a:p>
            <a:r>
              <a:rPr lang="uk-UA" sz="2200" dirty="0">
                <a:latin typeface="Segoe Print" pitchFamily="2" charset="0"/>
              </a:rPr>
              <a:t>Основні кольори, що застосовуються у вітражах, — червоний, синій, жовтий, коричневий. Крім кольорового скла застосовувалося і безбарвне. Різнокольорове світло і значна висота соборів особливо благотворно впливали на віруючих. </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43608" y="4581128"/>
            <a:ext cx="7416824" cy="1938992"/>
          </a:xfrm>
          <a:prstGeom prst="rect">
            <a:avLst/>
          </a:prstGeom>
          <a:solidFill>
            <a:schemeClr val="bg1">
              <a:alpha val="75000"/>
            </a:schemeClr>
          </a:solidFill>
        </p:spPr>
        <p:txBody>
          <a:bodyPr wrap="square">
            <a:spAutoFit/>
          </a:bodyPr>
          <a:lstStyle/>
          <a:p>
            <a:r>
              <a:rPr lang="uk-UA" sz="2000" dirty="0">
                <a:latin typeface="Segoe Print" pitchFamily="2" charset="0"/>
              </a:rPr>
              <a:t>В останні десятиліття готика також нагадує про себе — з'явився так званий стиль </a:t>
            </a:r>
            <a:r>
              <a:rPr lang="uk-UA" sz="2000" dirty="0" err="1">
                <a:latin typeface="Segoe Print" pitchFamily="2" charset="0"/>
              </a:rPr>
              <a:t>неоготика</a:t>
            </a:r>
            <a:r>
              <a:rPr lang="uk-UA" sz="2000" dirty="0">
                <a:latin typeface="Segoe Print" pitchFamily="2" charset="0"/>
              </a:rPr>
              <a:t>, який запозичує форми і зміст готичного періоду. Наприклад, арки </a:t>
            </a:r>
            <a:r>
              <a:rPr lang="uk-UA" sz="2000" dirty="0" err="1">
                <a:latin typeface="Segoe Print" pitchFamily="2" charset="0"/>
              </a:rPr>
              <a:t>Бруклінського</a:t>
            </a:r>
            <a:r>
              <a:rPr lang="uk-UA" sz="2000" dirty="0">
                <a:latin typeface="Segoe Print" pitchFamily="2" charset="0"/>
              </a:rPr>
              <a:t> моста (Нью-Йорк) дуже нагадують списоподібні вікна готичних будівель.</a:t>
            </a: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1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5661248"/>
            <a:ext cx="7920880" cy="830997"/>
          </a:xfrm>
          <a:prstGeom prst="rect">
            <a:avLst/>
          </a:prstGeom>
          <a:solidFill>
            <a:schemeClr val="bg1">
              <a:alpha val="61000"/>
            </a:schemeClr>
          </a:solidFill>
        </p:spPr>
        <p:txBody>
          <a:bodyPr wrap="square">
            <a:spAutoFit/>
          </a:bodyPr>
          <a:lstStyle/>
          <a:p>
            <a:r>
              <a:rPr lang="ru-RU" sz="2400" dirty="0" smtClean="0">
                <a:latin typeface="Segoe Print" pitchFamily="2" charset="0"/>
              </a:rPr>
              <a:t>До </a:t>
            </a:r>
            <a:r>
              <a:rPr lang="uk-UA" sz="2400" dirty="0" smtClean="0">
                <a:latin typeface="Segoe Print" pitchFamily="2" charset="0"/>
              </a:rPr>
              <a:t>стилю </a:t>
            </a:r>
            <a:r>
              <a:rPr lang="uk-UA" sz="2400" dirty="0" err="1">
                <a:latin typeface="Segoe Print" pitchFamily="2" charset="0"/>
              </a:rPr>
              <a:t>неоготики</a:t>
            </a:r>
            <a:r>
              <a:rPr lang="uk-UA" sz="2400" dirty="0">
                <a:latin typeface="Segoe Print" pitchFamily="2" charset="0"/>
              </a:rPr>
              <a:t> належить також будівля Британського парламенту (Лондон</a:t>
            </a:r>
            <a:r>
              <a:rPr lang="uk-UA" sz="2400" dirty="0" smtClean="0">
                <a:latin typeface="Segoe Print" pitchFamily="2" charset="0"/>
              </a:rPr>
              <a:t>).</a:t>
            </a:r>
            <a:endParaRPr lang="uk-UA" sz="2400" dirty="0">
              <a:latin typeface="Segoe Print" pitchFamily="2" charset="0"/>
            </a:endParaRPr>
          </a:p>
        </p:txBody>
      </p:sp>
    </p:spTree>
  </p:cSld>
  <p:clrMapOvr>
    <a:masterClrMapping/>
  </p:clrMapOvr>
  <p:transition spd="slow">
    <p:fade thruBlk="1"/>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377</Words>
  <Application>Microsoft Office PowerPoint</Application>
  <PresentationFormat>Экран (4:3)</PresentationFormat>
  <Paragraphs>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cp:revision>
  <dcterms:created xsi:type="dcterms:W3CDTF">2013-02-20T21:45:37Z</dcterms:created>
  <dcterms:modified xsi:type="dcterms:W3CDTF">2013-02-20T22:27:41Z</dcterms:modified>
</cp:coreProperties>
</file>