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60" r:id="rId2"/>
    <p:sldId id="264" r:id="rId3"/>
    <p:sldId id="258" r:id="rId4"/>
    <p:sldId id="259" r:id="rId5"/>
    <p:sldId id="262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654E6-62DD-43A8-96EC-FF5F4E36D5F6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45D8F-95D2-4709-B757-021B795AE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45D8F-95D2-4709-B757-021B795AE34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00836" y="6072206"/>
            <a:ext cx="2543164" cy="443576"/>
          </a:xfrm>
        </p:spPr>
        <p:txBody>
          <a:bodyPr/>
          <a:lstStyle/>
          <a:p>
            <a:r>
              <a:rPr lang="ru-RU" sz="1600" dirty="0" smtClean="0">
                <a:latin typeface="Comic Sans MS" pitchFamily="66" charset="0"/>
              </a:rPr>
              <a:t>Ткач Анна, 24 </a:t>
            </a:r>
            <a:r>
              <a:rPr lang="ru-RU" sz="1600" dirty="0" err="1" smtClean="0">
                <a:latin typeface="Comic Sans MS" pitchFamily="66" charset="0"/>
              </a:rPr>
              <a:t>група</a:t>
            </a:r>
            <a:endParaRPr lang="ru-RU" sz="1600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643182"/>
            <a:ext cx="6858048" cy="1928826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8900" dirty="0" smtClean="0">
                <a:latin typeface="Comic Sans MS" pitchFamily="66" charset="0"/>
              </a:rPr>
              <a:t>Борис </a:t>
            </a:r>
            <a:r>
              <a:rPr lang="en-US" sz="8900" dirty="0" smtClean="0">
                <a:latin typeface="Curlz MT" pitchFamily="82" charset="0"/>
              </a:rPr>
              <a:t>III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00px-Map_of_Bulgaria_during_WWII-R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14290"/>
            <a:ext cx="7623081" cy="5021705"/>
          </a:xfrm>
          <a:prstGeom prst="rect">
            <a:avLst/>
          </a:prstGeom>
        </p:spPr>
      </p:pic>
      <p:pic>
        <p:nvPicPr>
          <p:cNvPr id="5" name="Рисунок 4" descr="800px-Bulgaria_during_WWII_-_map_explanation-RU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5214950"/>
            <a:ext cx="7623081" cy="11148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43438" y="357166"/>
            <a:ext cx="378621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Борис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III </a:t>
            </a:r>
            <a:r>
              <a:rPr lang="en-US" sz="1600" dirty="0" smtClean="0">
                <a:latin typeface="Comic Sans MS" pitchFamily="66" charset="0"/>
              </a:rPr>
              <a:t>(30 </a:t>
            </a:r>
            <a:r>
              <a:rPr lang="ru-RU" sz="1600" dirty="0" err="1" smtClean="0">
                <a:latin typeface="Comic Sans MS" pitchFamily="66" charset="0"/>
              </a:rPr>
              <a:t>січня</a:t>
            </a:r>
            <a:r>
              <a:rPr lang="ru-RU" sz="1600" dirty="0" smtClean="0">
                <a:latin typeface="Comic Sans MS" pitchFamily="66" charset="0"/>
              </a:rPr>
              <a:t> 1894 — 28 </a:t>
            </a:r>
            <a:r>
              <a:rPr lang="ru-RU" sz="1600" dirty="0" err="1" smtClean="0">
                <a:latin typeface="Comic Sans MS" pitchFamily="66" charset="0"/>
              </a:rPr>
              <a:t>серпня</a:t>
            </a:r>
            <a:r>
              <a:rPr lang="ru-RU" sz="1600" dirty="0" smtClean="0">
                <a:latin typeface="Comic Sans MS" pitchFamily="66" charset="0"/>
              </a:rPr>
              <a:t> 1943), (</a:t>
            </a:r>
            <a:r>
              <a:rPr lang="ru-RU" sz="1600" dirty="0" err="1" smtClean="0">
                <a:latin typeface="Comic Sans MS" pitchFamily="66" charset="0"/>
              </a:rPr>
              <a:t>повне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ім'я</a:t>
            </a:r>
            <a:r>
              <a:rPr lang="ru-RU" sz="1600" dirty="0" smtClean="0">
                <a:latin typeface="Comic Sans MS" pitchFamily="66" charset="0"/>
              </a:rPr>
              <a:t> Борис </a:t>
            </a:r>
            <a:r>
              <a:rPr lang="ru-RU" sz="1600" dirty="0" err="1" smtClean="0">
                <a:latin typeface="Comic Sans MS" pitchFamily="66" charset="0"/>
              </a:rPr>
              <a:t>Клемент</a:t>
            </a:r>
            <a:r>
              <a:rPr lang="ru-RU" sz="1600" dirty="0" smtClean="0">
                <a:latin typeface="Comic Sans MS" pitchFamily="66" charset="0"/>
              </a:rPr>
              <a:t> Роберт </a:t>
            </a:r>
            <a:r>
              <a:rPr lang="ru-RU" sz="1600" dirty="0" err="1" smtClean="0">
                <a:latin typeface="Comic Sans MS" pitchFamily="66" charset="0"/>
              </a:rPr>
              <a:t>Марія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Пій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Луї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Станіслав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Ксавіє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Саксен-Кобург-Готський</a:t>
            </a:r>
            <a:r>
              <a:rPr lang="ru-RU" sz="1600" dirty="0" smtClean="0">
                <a:latin typeface="Comic Sans MS" pitchFamily="66" charset="0"/>
              </a:rPr>
              <a:t>) - </a:t>
            </a:r>
            <a:r>
              <a:rPr lang="ru-RU" sz="1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цар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Болгарії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з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3 </a:t>
            </a:r>
            <a:r>
              <a:rPr lang="ru-RU" sz="1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жовтня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1918 до 28 </a:t>
            </a:r>
            <a:r>
              <a:rPr lang="ru-RU" sz="1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серпня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1943 року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син</a:t>
            </a:r>
            <a:r>
              <a:rPr lang="ru-RU" sz="1600" dirty="0" smtClean="0">
                <a:latin typeface="Comic Sans MS" pitchFamily="66" charset="0"/>
              </a:rPr>
              <a:t> Фердинанда </a:t>
            </a:r>
            <a:r>
              <a:rPr lang="en-US" sz="1600" dirty="0" smtClean="0">
                <a:latin typeface="Comic Sans MS" pitchFamily="66" charset="0"/>
              </a:rPr>
              <a:t>I, </a:t>
            </a:r>
            <a:r>
              <a:rPr lang="ru-RU" sz="1600" dirty="0" err="1" smtClean="0">
                <a:latin typeface="Comic Sans MS" pitchFamily="66" charset="0"/>
              </a:rPr>
              <a:t>із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Саксен-Кобург-Готської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династії</a:t>
            </a:r>
            <a:r>
              <a:rPr lang="ru-RU" sz="1600" dirty="0" smtClean="0">
                <a:latin typeface="Comic Sans MS" pitchFamily="66" charset="0"/>
              </a:rPr>
              <a:t>. </a:t>
            </a:r>
            <a:r>
              <a:rPr lang="ru-RU" sz="1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Мав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чин </a:t>
            </a:r>
            <a:r>
              <a:rPr lang="ru-RU" sz="1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німецького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адмірала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(1 </a:t>
            </a:r>
            <a:r>
              <a:rPr lang="ru-RU" sz="1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вересня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1916)</a:t>
            </a:r>
            <a:r>
              <a:rPr lang="ru-RU" sz="1600" dirty="0" smtClean="0">
                <a:latin typeface="Comic Sans MS" pitchFamily="66" charset="0"/>
              </a:rPr>
              <a:t>.</a:t>
            </a:r>
          </a:p>
          <a:p>
            <a:endParaRPr lang="ru-RU" sz="1600" dirty="0" smtClean="0">
              <a:latin typeface="Comic Sans MS" pitchFamily="66" charset="0"/>
            </a:endParaRPr>
          </a:p>
          <a:p>
            <a:r>
              <a:rPr lang="ru-RU" sz="1600" dirty="0" err="1" smtClean="0">
                <a:latin typeface="Comic Sans MS" pitchFamily="66" charset="0"/>
              </a:rPr>
              <a:t>Був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надзвичайно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популярним</a:t>
            </a:r>
            <a:r>
              <a:rPr lang="ru-RU" sz="1600" dirty="0" smtClean="0">
                <a:latin typeface="Comic Sans MS" pitchFamily="66" charset="0"/>
              </a:rPr>
              <a:t> монархом та </a:t>
            </a:r>
            <a:r>
              <a:rPr lang="ru-RU" sz="1600" dirty="0" err="1" smtClean="0">
                <a:latin typeface="Comic Sans MS" pitchFamily="66" charset="0"/>
              </a:rPr>
              <a:t>є</a:t>
            </a:r>
            <a:r>
              <a:rPr lang="ru-RU" sz="1600" dirty="0" smtClean="0">
                <a:latin typeface="Comic Sans MS" pitchFamily="66" charset="0"/>
              </a:rPr>
              <a:t> одним </a:t>
            </a:r>
            <a:r>
              <a:rPr lang="ru-RU" sz="1600" dirty="0" err="1" smtClean="0">
                <a:latin typeface="Comic Sans MS" pitchFamily="66" charset="0"/>
              </a:rPr>
              <a:t>з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ключових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персонажів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балканської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історії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між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двома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світовими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війнами</a:t>
            </a:r>
            <a:r>
              <a:rPr lang="ru-RU" sz="1600" dirty="0" smtClean="0">
                <a:latin typeface="Comic Sans MS" pitchFamily="66" charset="0"/>
              </a:rPr>
              <a:t> та </a:t>
            </a:r>
            <a:r>
              <a:rPr lang="ru-RU" sz="1600" dirty="0" err="1" smtClean="0">
                <a:latin typeface="Comic Sans MS" pitchFamily="66" charset="0"/>
              </a:rPr>
              <a:t>під</a:t>
            </a:r>
            <a:r>
              <a:rPr lang="ru-RU" sz="1600" dirty="0" smtClean="0">
                <a:latin typeface="Comic Sans MS" pitchFamily="66" charset="0"/>
              </a:rPr>
              <a:t> час </a:t>
            </a:r>
            <a:r>
              <a:rPr lang="ru-RU" sz="1600" dirty="0" err="1" smtClean="0">
                <a:latin typeface="Comic Sans MS" pitchFamily="66" charset="0"/>
              </a:rPr>
              <a:t>Другої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світової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війни</a:t>
            </a:r>
            <a:endParaRPr lang="ru-RU" sz="1600" dirty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5214950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Цар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Борис </a:t>
            </a:r>
            <a:r>
              <a:rPr lang="en-US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III 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вступив </a:t>
            </a:r>
            <a:r>
              <a:rPr lang="ru-RU" sz="1600" dirty="0" smtClean="0">
                <a:latin typeface="Comic Sans MS" pitchFamily="66" charset="0"/>
              </a:rPr>
              <a:t>на </a:t>
            </a:r>
            <a:r>
              <a:rPr lang="ru-RU" sz="1600" dirty="0" err="1" smtClean="0">
                <a:latin typeface="Comic Sans MS" pitchFamily="66" charset="0"/>
              </a:rPr>
              <a:t>болгарський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престол в 1918 </a:t>
            </a:r>
            <a:r>
              <a:rPr lang="ru-RU" sz="1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році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. </a:t>
            </a:r>
            <a:r>
              <a:rPr lang="ru-RU" sz="1600" dirty="0" smtClean="0">
                <a:latin typeface="Comic Sans MS" pitchFamily="66" charset="0"/>
              </a:rPr>
              <a:t>До </a:t>
            </a:r>
            <a:r>
              <a:rPr lang="ru-RU" sz="1600" dirty="0" err="1" smtClean="0">
                <a:latin typeface="Comic Sans MS" pitchFamily="66" charset="0"/>
              </a:rPr>
              <a:t>кінця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життя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він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домігся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одноосібної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диктаторської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влади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в </a:t>
            </a:r>
            <a:r>
              <a:rPr lang="ru-RU" sz="1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країні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. Борис </a:t>
            </a:r>
            <a:r>
              <a:rPr lang="en-US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III </a:t>
            </a:r>
            <a:r>
              <a:rPr lang="ru-RU" sz="1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втягнув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Болгарію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в другу </a:t>
            </a:r>
            <a:r>
              <a:rPr lang="ru-RU" sz="1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світову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війну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на </a:t>
            </a:r>
            <a:r>
              <a:rPr lang="ru-RU" sz="1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боці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фашистських</a:t>
            </a:r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держав.</a:t>
            </a:r>
            <a:endParaRPr lang="ru-RU" sz="1600" dirty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76543-004-30BC96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357166"/>
            <a:ext cx="3041963" cy="47863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928670"/>
            <a:ext cx="385765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Comic Sans MS" pitchFamily="66" charset="0"/>
              </a:rPr>
              <a:t>Борису </a:t>
            </a:r>
            <a:r>
              <a:rPr lang="ru-RU" sz="1600" dirty="0" err="1" smtClean="0">
                <a:latin typeface="Comic Sans MS" pitchFamily="66" charset="0"/>
              </a:rPr>
              <a:t>виповнилося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24 роки</a:t>
            </a:r>
            <a:r>
              <a:rPr lang="ru-RU" sz="1600" dirty="0" smtClean="0">
                <a:latin typeface="Comic Sans MS" pitchFamily="66" charset="0"/>
              </a:rPr>
              <a:t>, коли </a:t>
            </a:r>
            <a:r>
              <a:rPr lang="ru-RU" sz="1600" dirty="0" err="1" smtClean="0">
                <a:latin typeface="Comic Sans MS" pitchFamily="66" charset="0"/>
              </a:rPr>
              <a:t>його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батько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цар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Фердинанд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підписав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зречення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від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престолу на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користь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сина</a:t>
            </a:r>
            <a:r>
              <a:rPr lang="ru-RU" sz="1600" dirty="0" smtClean="0">
                <a:latin typeface="Comic Sans MS" pitchFamily="66" charset="0"/>
              </a:rPr>
              <a:t>. Фердинанд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змушений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був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піти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з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великої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політики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після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великої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поразки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Болгарії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на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Салонікском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фронті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в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середині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вересня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1918 року</a:t>
            </a:r>
            <a:r>
              <a:rPr lang="ru-RU" sz="1600" dirty="0" smtClean="0">
                <a:latin typeface="Comic Sans MS" pitchFamily="66" charset="0"/>
              </a:rPr>
              <a:t>. </a:t>
            </a:r>
            <a:r>
              <a:rPr lang="ru-RU" sz="1600" dirty="0" err="1" smtClean="0">
                <a:latin typeface="Comic Sans MS" pitchFamily="66" charset="0"/>
              </a:rPr>
              <a:t>Ця</a:t>
            </a:r>
            <a:r>
              <a:rPr lang="ru-RU" sz="1600" dirty="0" smtClean="0">
                <a:latin typeface="Comic Sans MS" pitchFamily="66" charset="0"/>
              </a:rPr>
              <a:t> катастрофа принесла болгарам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національне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приниження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і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незліченні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лиха</a:t>
            </a:r>
            <a:r>
              <a:rPr lang="ru-RU" sz="1600" dirty="0" smtClean="0">
                <a:latin typeface="Comic Sans MS" pitchFamily="66" charset="0"/>
              </a:rPr>
              <a:t>.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Болгарське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уряд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змушений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був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підписати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з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Антантою угоду про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перемир'я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на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умовах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повної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капітуляції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  <a:endParaRPr lang="ru-RU" sz="1600" dirty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4357694"/>
            <a:ext cx="77867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Comic Sans MS" pitchFamily="66" charset="0"/>
              </a:rPr>
              <a:t>Борис </a:t>
            </a:r>
            <a:r>
              <a:rPr lang="ru-RU" sz="1600" dirty="0" err="1" smtClean="0">
                <a:latin typeface="Comic Sans MS" pitchFamily="66" charset="0"/>
              </a:rPr>
              <a:t>посів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царський</a:t>
            </a:r>
            <a:r>
              <a:rPr lang="ru-RU" sz="1600" dirty="0" smtClean="0">
                <a:latin typeface="Comic Sans MS" pitchFamily="66" charset="0"/>
              </a:rPr>
              <a:t> трон у </a:t>
            </a:r>
            <a:r>
              <a:rPr lang="ru-RU" sz="1600" dirty="0" err="1" smtClean="0">
                <a:latin typeface="Comic Sans MS" pitchFamily="66" charset="0"/>
              </a:rPr>
              <a:t>складний</a:t>
            </a:r>
            <a:r>
              <a:rPr lang="ru-RU" sz="1600" dirty="0" smtClean="0">
                <a:latin typeface="Comic Sans MS" pitchFamily="66" charset="0"/>
              </a:rPr>
              <a:t> час. </a:t>
            </a:r>
            <a:r>
              <a:rPr lang="ru-RU" sz="1600" dirty="0" err="1" smtClean="0">
                <a:latin typeface="Comic Sans MS" pitchFamily="66" charset="0"/>
              </a:rPr>
              <a:t>Він</a:t>
            </a:r>
            <a:r>
              <a:rPr lang="ru-RU" sz="1600" dirty="0" smtClean="0">
                <a:latin typeface="Comic Sans MS" pitchFamily="66" charset="0"/>
              </a:rPr>
              <a:t> уже не </a:t>
            </a:r>
            <a:r>
              <a:rPr lang="ru-RU" sz="1600" dirty="0" err="1" smtClean="0">
                <a:latin typeface="Comic Sans MS" pitchFamily="66" charset="0"/>
              </a:rPr>
              <a:t>міг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дозволити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собі</a:t>
            </a:r>
            <a:r>
              <a:rPr lang="ru-RU" sz="1600" dirty="0" smtClean="0">
                <a:latin typeface="Comic Sans MS" pitchFamily="66" charset="0"/>
              </a:rPr>
              <a:t> бути самодержцем, </a:t>
            </a:r>
            <a:r>
              <a:rPr lang="ru-RU" sz="1600" dirty="0" err="1" smtClean="0">
                <a:latin typeface="Comic Sans MS" pitchFamily="66" charset="0"/>
              </a:rPr>
              <a:t>проявляти</a:t>
            </a:r>
            <a:r>
              <a:rPr lang="ru-RU" sz="1600" dirty="0" smtClean="0">
                <a:latin typeface="Comic Sans MS" pitchFamily="66" charset="0"/>
              </a:rPr>
              <a:t> самодурство </a:t>
            </a:r>
            <a:r>
              <a:rPr lang="ru-RU" sz="1600" dirty="0" err="1" smtClean="0">
                <a:latin typeface="Comic Sans MS" pitchFamily="66" charset="0"/>
              </a:rPr>
              <a:t>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грубість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оточувати</a:t>
            </a:r>
            <a:r>
              <a:rPr lang="ru-RU" sz="1600" dirty="0" smtClean="0">
                <a:latin typeface="Comic Sans MS" pitchFamily="66" charset="0"/>
              </a:rPr>
              <a:t> себе </a:t>
            </a:r>
            <a:r>
              <a:rPr lang="ru-RU" sz="1600" dirty="0" err="1" smtClean="0">
                <a:latin typeface="Comic Sans MS" pitchFamily="66" charset="0"/>
              </a:rPr>
              <a:t>розкішшю</a:t>
            </a:r>
            <a:r>
              <a:rPr lang="ru-RU" sz="1600" dirty="0" smtClean="0">
                <a:latin typeface="Comic Sans MS" pitchFamily="66" charset="0"/>
              </a:rPr>
              <a:t>. </a:t>
            </a:r>
            <a:r>
              <a:rPr lang="ru-RU" sz="1600" dirty="0" err="1" smtClean="0">
                <a:latin typeface="Comic Sans MS" pitchFamily="66" charset="0"/>
              </a:rPr>
              <a:t>Світ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змінювався</a:t>
            </a:r>
            <a:r>
              <a:rPr lang="ru-RU" sz="1600" dirty="0" smtClean="0">
                <a:latin typeface="Comic Sans MS" pitchFamily="66" charset="0"/>
              </a:rPr>
              <a:t>. </a:t>
            </a:r>
            <a:r>
              <a:rPr lang="ru-RU" sz="1600" dirty="0" err="1" smtClean="0">
                <a:latin typeface="Comic Sans MS" pitchFamily="66" charset="0"/>
              </a:rPr>
              <a:t>Революції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знищували</a:t>
            </a:r>
            <a:r>
              <a:rPr lang="ru-RU" sz="1600" dirty="0" smtClean="0">
                <a:latin typeface="Comic Sans MS" pitchFamily="66" charset="0"/>
              </a:rPr>
              <a:t> колись </a:t>
            </a:r>
            <a:r>
              <a:rPr lang="ru-RU" sz="1600" dirty="0" err="1" smtClean="0">
                <a:latin typeface="Comic Sans MS" pitchFamily="66" charset="0"/>
              </a:rPr>
              <a:t>могутні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монархії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Романових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Габсбургів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Гогенцоллернів</a:t>
            </a:r>
            <a:r>
              <a:rPr lang="ru-RU" sz="1600" dirty="0" smtClean="0">
                <a:latin typeface="Comic Sans MS" pitchFamily="66" charset="0"/>
              </a:rPr>
              <a:t>. Борис </a:t>
            </a:r>
            <a:r>
              <a:rPr lang="ru-RU" sz="1600" dirty="0" err="1" smtClean="0">
                <a:latin typeface="Comic Sans MS" pitchFamily="66" charset="0"/>
              </a:rPr>
              <a:t>змушений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був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пристосовуватися</a:t>
            </a:r>
            <a:r>
              <a:rPr lang="ru-RU" sz="1600" dirty="0" smtClean="0">
                <a:latin typeface="Comic Sans MS" pitchFamily="66" charset="0"/>
              </a:rPr>
              <a:t> до </a:t>
            </a:r>
            <a:r>
              <a:rPr lang="ru-RU" sz="1600" dirty="0" err="1" smtClean="0">
                <a:latin typeface="Comic Sans MS" pitchFamily="66" charset="0"/>
              </a:rPr>
              <a:t>нових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історичних</a:t>
            </a:r>
            <a:r>
              <a:rPr lang="ru-RU" sz="1600" dirty="0" smtClean="0">
                <a:latin typeface="Comic Sans MS" pitchFamily="66" charset="0"/>
              </a:rPr>
              <a:t> умов. На </a:t>
            </a:r>
            <a:r>
              <a:rPr lang="ru-RU" sz="1600" dirty="0" err="1" smtClean="0">
                <a:latin typeface="Comic Sans MS" pitchFamily="66" charset="0"/>
              </a:rPr>
              <a:t>відміну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від</a:t>
            </a:r>
            <a:r>
              <a:rPr lang="ru-RU" sz="1600" dirty="0" smtClean="0">
                <a:latin typeface="Comic Sans MS" pitchFamily="66" charset="0"/>
              </a:rPr>
              <a:t> батька </a:t>
            </a:r>
            <a:r>
              <a:rPr lang="ru-RU" sz="1600" dirty="0" err="1" smtClean="0">
                <a:latin typeface="Comic Sans MS" pitchFamily="66" charset="0"/>
              </a:rPr>
              <a:t>він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вів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скромний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спосіб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життя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вважався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зразковим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сім'янином</a:t>
            </a:r>
            <a:r>
              <a:rPr lang="ru-RU" sz="1600" dirty="0" smtClean="0">
                <a:latin typeface="Comic Sans MS" pitchFamily="66" charset="0"/>
              </a:rPr>
              <a:t>, не </a:t>
            </a:r>
            <a:r>
              <a:rPr lang="ru-RU" sz="1600" dirty="0" err="1" smtClean="0">
                <a:latin typeface="Comic Sans MS" pitchFamily="66" charset="0"/>
              </a:rPr>
              <a:t>гидував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спілкуванням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з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нижчими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верствами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суспільства</a:t>
            </a:r>
            <a:r>
              <a:rPr lang="ru-RU" sz="1600" dirty="0" smtClean="0">
                <a:latin typeface="Comic Sans MS" pitchFamily="66" charset="0"/>
              </a:rPr>
              <a:t>. </a:t>
            </a:r>
            <a:r>
              <a:rPr lang="ru-RU" sz="1600" dirty="0" err="1" smtClean="0">
                <a:latin typeface="Comic Sans MS" pitchFamily="66" charset="0"/>
              </a:rPr>
              <a:t>Привівши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дитинство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юність</a:t>
            </a:r>
            <a:r>
              <a:rPr lang="ru-RU" sz="1600" dirty="0" smtClean="0">
                <a:latin typeface="Comic Sans MS" pitchFamily="66" charset="0"/>
              </a:rPr>
              <a:t> в </a:t>
            </a:r>
            <a:r>
              <a:rPr lang="ru-RU" sz="1600" dirty="0" err="1" smtClean="0">
                <a:latin typeface="Comic Sans MS" pitchFamily="66" charset="0"/>
              </a:rPr>
              <a:t>Болгарії</a:t>
            </a:r>
            <a:r>
              <a:rPr lang="ru-RU" sz="1600" dirty="0" smtClean="0">
                <a:latin typeface="Comic Sans MS" pitchFamily="66" charset="0"/>
              </a:rPr>
              <a:t>, Борис </a:t>
            </a:r>
            <a:r>
              <a:rPr lang="ru-RU" sz="1600" dirty="0" err="1" smtClean="0">
                <a:latin typeface="Comic Sans MS" pitchFamily="66" charset="0"/>
              </a:rPr>
              <a:t>краще</a:t>
            </a:r>
            <a:r>
              <a:rPr lang="ru-RU" sz="1600" dirty="0" smtClean="0">
                <a:latin typeface="Comic Sans MS" pitchFamily="66" charset="0"/>
              </a:rPr>
              <a:t> батька знав </a:t>
            </a:r>
            <a:r>
              <a:rPr lang="ru-RU" sz="1600" dirty="0" err="1" smtClean="0">
                <a:latin typeface="Comic Sans MS" pitchFamily="66" charset="0"/>
              </a:rPr>
              <a:t>життя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звичаї</a:t>
            </a:r>
            <a:r>
              <a:rPr lang="ru-RU" sz="1600" dirty="0" smtClean="0">
                <a:latin typeface="Comic Sans MS" pitchFamily="66" charset="0"/>
              </a:rPr>
              <a:t> народу.</a:t>
            </a:r>
            <a:endParaRPr lang="ru-RU" sz="1600" dirty="0">
              <a:latin typeface="Comic Sans MS" pitchFamily="66" charset="0"/>
            </a:endParaRPr>
          </a:p>
        </p:txBody>
      </p:sp>
      <p:pic>
        <p:nvPicPr>
          <p:cNvPr id="7" name="Рисунок 6" descr="Boris_III_âgé_de_5_a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57166"/>
            <a:ext cx="2438496" cy="39290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285728"/>
            <a:ext cx="41434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Comic Sans MS" pitchFamily="66" charset="0"/>
              </a:rPr>
              <a:t>Початок </a:t>
            </a:r>
            <a:r>
              <a:rPr lang="ru-RU" sz="1600" dirty="0" err="1" smtClean="0">
                <a:latin typeface="Comic Sans MS" pitchFamily="66" charset="0"/>
              </a:rPr>
              <a:t>правління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був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невдалим</a:t>
            </a:r>
            <a:r>
              <a:rPr lang="ru-RU" sz="1600" dirty="0" smtClean="0">
                <a:latin typeface="Comic Sans MS" pitchFamily="66" charset="0"/>
              </a:rPr>
              <a:t>. Борис не </a:t>
            </a:r>
            <a:r>
              <a:rPr lang="ru-RU" sz="1600" dirty="0" err="1" smtClean="0">
                <a:latin typeface="Comic Sans MS" pitchFamily="66" charset="0"/>
              </a:rPr>
              <a:t>мав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достатньо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досвіду</a:t>
            </a:r>
            <a:r>
              <a:rPr lang="ru-RU" sz="1600" dirty="0" smtClean="0">
                <a:latin typeface="Comic Sans MS" pitchFamily="66" charset="0"/>
              </a:rPr>
              <a:t> та </a:t>
            </a:r>
            <a:r>
              <a:rPr lang="ru-RU" sz="1600" dirty="0" err="1" smtClean="0">
                <a:latin typeface="Comic Sans MS" pitchFamily="66" charset="0"/>
              </a:rPr>
              <a:t>був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відірваний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від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родини</a:t>
            </a:r>
            <a:r>
              <a:rPr lang="ru-RU" sz="1600" dirty="0" smtClean="0">
                <a:latin typeface="Comic Sans MS" pitchFamily="66" charset="0"/>
              </a:rPr>
              <a:t>. Два </a:t>
            </a:r>
            <a:r>
              <a:rPr lang="ru-RU" sz="1600" dirty="0" err="1" smtClean="0">
                <a:latin typeface="Comic Sans MS" pitchFamily="66" charset="0"/>
              </a:rPr>
              <a:t>неврожаї</a:t>
            </a:r>
            <a:r>
              <a:rPr lang="ru-RU" sz="1600" dirty="0" smtClean="0">
                <a:latin typeface="Comic Sans MS" pitchFamily="66" charset="0"/>
              </a:rPr>
              <a:t> 1917 та 1918 </a:t>
            </a:r>
            <a:r>
              <a:rPr lang="ru-RU" sz="1600" dirty="0" err="1" smtClean="0">
                <a:latin typeface="Comic Sans MS" pitchFamily="66" charset="0"/>
              </a:rPr>
              <a:t>років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карткова</a:t>
            </a:r>
            <a:r>
              <a:rPr lang="ru-RU" sz="1600" dirty="0" smtClean="0">
                <a:latin typeface="Comic Sans MS" pitchFamily="66" charset="0"/>
              </a:rPr>
              <a:t> система </a:t>
            </a:r>
            <a:r>
              <a:rPr lang="ru-RU" sz="1600" dirty="0" err="1" smtClean="0">
                <a:latin typeface="Comic Sans MS" pitchFamily="66" charset="0"/>
              </a:rPr>
              <a:t>й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іноземна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окупація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спричинили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підвищену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активність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ультралівих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партій</a:t>
            </a:r>
            <a:r>
              <a:rPr lang="ru-RU" sz="1600" dirty="0" smtClean="0">
                <a:latin typeface="Comic Sans MS" pitchFamily="66" charset="0"/>
              </a:rPr>
              <a:t>: </a:t>
            </a:r>
            <a:r>
              <a:rPr lang="ru-RU" sz="1600" dirty="0" err="1" smtClean="0">
                <a:latin typeface="Comic Sans MS" pitchFamily="66" charset="0"/>
              </a:rPr>
              <a:t>Землеробського</a:t>
            </a:r>
            <a:r>
              <a:rPr lang="ru-RU" sz="1600" dirty="0" smtClean="0">
                <a:latin typeface="Comic Sans MS" pitchFamily="66" charset="0"/>
              </a:rPr>
              <a:t> союзу та </a:t>
            </a:r>
            <a:r>
              <a:rPr lang="ru-RU" sz="1600" dirty="0" err="1" smtClean="0">
                <a:latin typeface="Comic Sans MS" pitchFamily="66" charset="0"/>
              </a:rPr>
              <a:t>комуністів</a:t>
            </a:r>
            <a:r>
              <a:rPr lang="ru-RU" sz="1600" dirty="0" smtClean="0">
                <a:latin typeface="Comic Sans MS" pitchFamily="66" charset="0"/>
              </a:rPr>
              <a:t>. З </a:t>
            </a:r>
            <a:r>
              <a:rPr lang="ru-RU" sz="1600" dirty="0" err="1" smtClean="0">
                <a:latin typeface="Comic Sans MS" pitchFamily="66" charset="0"/>
              </a:rPr>
              <a:t>усіх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країн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що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програли</a:t>
            </a:r>
            <a:r>
              <a:rPr lang="ru-RU" sz="1600" dirty="0" smtClean="0">
                <a:latin typeface="Comic Sans MS" pitchFamily="66" charset="0"/>
              </a:rPr>
              <a:t> Першу </a:t>
            </a:r>
            <a:r>
              <a:rPr lang="ru-RU" sz="1600" dirty="0" err="1" smtClean="0">
                <a:latin typeface="Comic Sans MS" pitchFamily="66" charset="0"/>
              </a:rPr>
              <a:t>світову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війну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тільки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Болгарія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зберегла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монархію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Рисунок 5" descr="Boris3bulgaria18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285728"/>
            <a:ext cx="3857652" cy="578647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00034" y="3071810"/>
            <a:ext cx="40719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Comic Sans MS" pitchFamily="66" charset="0"/>
              </a:rPr>
              <a:t>1918 </a:t>
            </a:r>
            <a:r>
              <a:rPr lang="ru-RU" sz="1600" dirty="0" err="1" smtClean="0">
                <a:latin typeface="Comic Sans MS" pitchFamily="66" charset="0"/>
              </a:rPr>
              <a:t>році</a:t>
            </a:r>
            <a:r>
              <a:rPr lang="ru-RU" sz="1600" dirty="0" smtClean="0">
                <a:latin typeface="Comic Sans MS" pitchFamily="66" charset="0"/>
              </a:rPr>
              <a:t>, на початку </a:t>
            </a:r>
            <a:r>
              <a:rPr lang="ru-RU" sz="1600" dirty="0" err="1" smtClean="0">
                <a:latin typeface="Comic Sans MS" pitchFamily="66" charset="0"/>
              </a:rPr>
              <a:t>свого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правління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під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враженням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подій</a:t>
            </a:r>
            <a:r>
              <a:rPr lang="ru-RU" sz="1600" dirty="0" smtClean="0">
                <a:latin typeface="Comic Sans MS" pitchFamily="66" charset="0"/>
              </a:rPr>
              <a:t> на </a:t>
            </a:r>
            <a:r>
              <a:rPr lang="ru-RU" sz="1600" dirty="0" err="1" smtClean="0">
                <a:latin typeface="Comic Sans MS" pitchFamily="66" charset="0"/>
              </a:rPr>
              <a:t>Салонікського</a:t>
            </a:r>
            <a:r>
              <a:rPr lang="ru-RU" sz="1600" dirty="0" smtClean="0">
                <a:latin typeface="Comic Sans MS" pitchFamily="66" charset="0"/>
              </a:rPr>
              <a:t> фронту, Борис </a:t>
            </a:r>
            <a:r>
              <a:rPr lang="ru-RU" sz="1600" dirty="0" err="1" smtClean="0">
                <a:latin typeface="Comic Sans MS" pitchFamily="66" charset="0"/>
              </a:rPr>
              <a:t>заприсягся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що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жоден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болгарський</a:t>
            </a:r>
            <a:r>
              <a:rPr lang="ru-RU" sz="1600" dirty="0" smtClean="0">
                <a:latin typeface="Comic Sans MS" pitchFamily="66" charset="0"/>
              </a:rPr>
              <a:t> солдат </a:t>
            </a:r>
            <a:r>
              <a:rPr lang="ru-RU" sz="1600" dirty="0" err="1" smtClean="0">
                <a:latin typeface="Comic Sans MS" pitchFamily="66" charset="0"/>
              </a:rPr>
              <a:t>більше</a:t>
            </a:r>
            <a:r>
              <a:rPr lang="ru-RU" sz="1600" dirty="0" smtClean="0">
                <a:latin typeface="Comic Sans MS" pitchFamily="66" charset="0"/>
              </a:rPr>
              <a:t> не буде </a:t>
            </a:r>
            <a:r>
              <a:rPr lang="ru-RU" sz="1600" dirty="0" err="1" smtClean="0">
                <a:latin typeface="Comic Sans MS" pitchFamily="66" charset="0"/>
              </a:rPr>
              <a:t>залучений</a:t>
            </a:r>
            <a:r>
              <a:rPr lang="ru-RU" sz="1600" dirty="0" smtClean="0">
                <a:latin typeface="Comic Sans MS" pitchFamily="66" charset="0"/>
              </a:rPr>
              <a:t> у </a:t>
            </a:r>
            <a:r>
              <a:rPr lang="ru-RU" sz="1600" dirty="0" err="1" smtClean="0">
                <a:latin typeface="Comic Sans MS" pitchFamily="66" charset="0"/>
              </a:rPr>
              <a:t>війну</a:t>
            </a:r>
            <a:r>
              <a:rPr lang="ru-RU" sz="1600" dirty="0" smtClean="0">
                <a:latin typeface="Comic Sans MS" pitchFamily="66" charset="0"/>
              </a:rPr>
              <a:t>. </a:t>
            </a:r>
            <a:r>
              <a:rPr lang="ru-RU" sz="1600" dirty="0" err="1" smtClean="0">
                <a:latin typeface="Comic Sans MS" pitchFamily="66" charset="0"/>
              </a:rPr>
              <a:t>Ця</a:t>
            </a:r>
            <a:r>
              <a:rPr lang="ru-RU" sz="1600" dirty="0" smtClean="0">
                <a:latin typeface="Comic Sans MS" pitchFamily="66" charset="0"/>
              </a:rPr>
              <a:t> клятва являла собою </a:t>
            </a:r>
            <a:r>
              <a:rPr lang="ru-RU" sz="1600" dirty="0" err="1" smtClean="0">
                <a:latin typeface="Comic Sans MS" pitchFamily="66" charset="0"/>
              </a:rPr>
              <a:t>рідкісний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виняток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із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висловлювань</a:t>
            </a:r>
            <a:r>
              <a:rPr lang="ru-RU" sz="1600" dirty="0" smtClean="0">
                <a:latin typeface="Comic Sans MS" pitchFamily="66" charset="0"/>
              </a:rPr>
              <a:t> царя Бориса - вона </a:t>
            </a:r>
            <a:r>
              <a:rPr lang="ru-RU" sz="1600" dirty="0" err="1" smtClean="0">
                <a:latin typeface="Comic Sans MS" pitchFamily="66" charset="0"/>
              </a:rPr>
              <a:t>була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щирою</a:t>
            </a:r>
            <a:r>
              <a:rPr lang="ru-RU" sz="1600" dirty="0" smtClean="0">
                <a:latin typeface="Comic Sans MS" pitchFamily="66" charset="0"/>
              </a:rPr>
              <a:t>.</a:t>
            </a:r>
            <a:endParaRPr lang="ru-RU" sz="1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357166"/>
            <a:ext cx="55721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6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жовтня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1919 року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вибори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привели до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влади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Землеробський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Союз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цар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був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змушений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призначити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його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лідера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Олександра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Стамболійського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прем'єр-міністром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.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Б</a:t>
            </a:r>
            <a:r>
              <a:rPr lang="ru-RU" sz="1600" dirty="0" err="1" smtClean="0">
                <a:latin typeface="Comic Sans MS" pitchFamily="66" charset="0"/>
              </a:rPr>
              <a:t>олгарія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була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переважно</a:t>
            </a:r>
            <a:r>
              <a:rPr lang="ru-RU" sz="1600" dirty="0" smtClean="0">
                <a:latin typeface="Comic Sans MS" pitchFamily="66" charset="0"/>
              </a:rPr>
              <a:t> аграрною </a:t>
            </a:r>
            <a:r>
              <a:rPr lang="ru-RU" sz="1600" dirty="0" err="1" smtClean="0">
                <a:latin typeface="Comic Sans MS" pitchFamily="66" charset="0"/>
              </a:rPr>
              <a:t>країною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прем'єр-міністр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був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надзвичайно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популярним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серед</a:t>
            </a:r>
            <a:r>
              <a:rPr lang="ru-RU" sz="1600" dirty="0" smtClean="0">
                <a:latin typeface="Comic Sans MS" pitchFamily="66" charset="0"/>
              </a:rPr>
              <a:t> селян.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Він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швидко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висловив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свою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ворожість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як до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середнього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класу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й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армії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так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і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до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самої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ідеї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монархії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та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встановив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авторитарне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правління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. </a:t>
            </a:r>
            <a:r>
              <a:rPr lang="ru-RU" sz="1600" dirty="0" smtClean="0">
                <a:latin typeface="Comic Sans MS" pitchFamily="66" charset="0"/>
              </a:rPr>
              <a:t>Борис </a:t>
            </a:r>
            <a:r>
              <a:rPr lang="ru-RU" sz="1600" dirty="0" err="1" smtClean="0">
                <a:latin typeface="Comic Sans MS" pitchFamily="66" charset="0"/>
              </a:rPr>
              <a:t>неодноразово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намагався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висловити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йому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своє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невдоволення</a:t>
            </a:r>
            <a:r>
              <a:rPr lang="ru-RU" sz="1600" dirty="0" smtClean="0">
                <a:latin typeface="Comic Sans MS" pitchFamily="66" charset="0"/>
              </a:rPr>
              <a:t>, на </a:t>
            </a:r>
            <a:r>
              <a:rPr lang="ru-RU" sz="1600" dirty="0" err="1" smtClean="0">
                <a:latin typeface="Comic Sans MS" pitchFamily="66" charset="0"/>
              </a:rPr>
              <a:t>що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отримав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відповідь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що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болгарський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цар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царює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але</a:t>
            </a:r>
            <a:r>
              <a:rPr lang="ru-RU" sz="1600" dirty="0" smtClean="0">
                <a:latin typeface="Comic Sans MS" pitchFamily="66" charset="0"/>
              </a:rPr>
              <a:t> не </a:t>
            </a:r>
            <a:r>
              <a:rPr lang="ru-RU" sz="1600" dirty="0" err="1" smtClean="0">
                <a:latin typeface="Comic Sans MS" pitchFamily="66" charset="0"/>
              </a:rPr>
              <a:t>керує</a:t>
            </a:r>
            <a:r>
              <a:rPr lang="ru-RU" sz="1600" dirty="0" smtClean="0">
                <a:latin typeface="Comic Sans MS" pitchFamily="66" charset="0"/>
              </a:rPr>
              <a:t>. </a:t>
            </a:r>
            <a:endParaRPr lang="ru-RU" sz="1600" dirty="0">
              <a:latin typeface="Comic Sans MS" pitchFamily="66" charset="0"/>
            </a:endParaRPr>
          </a:p>
        </p:txBody>
      </p:sp>
      <p:pic>
        <p:nvPicPr>
          <p:cNvPr id="6" name="Рисунок 5" descr="A_Stamboliys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571480"/>
            <a:ext cx="1905000" cy="238125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214678" y="3286124"/>
            <a:ext cx="59293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9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червня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1923 року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військовий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переворот скинув уряд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Землеробського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союзу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Стамболійський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був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заарештований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та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розстріляний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. </a:t>
            </a:r>
            <a:r>
              <a:rPr lang="ru-RU" sz="1600" dirty="0" smtClean="0">
                <a:latin typeface="Comic Sans MS" pitchFamily="66" charset="0"/>
              </a:rPr>
              <a:t>Один </a:t>
            </a:r>
            <a:r>
              <a:rPr lang="ru-RU" sz="1600" dirty="0" err="1" smtClean="0">
                <a:latin typeface="Comic Sans MS" pitchFamily="66" charset="0"/>
              </a:rPr>
              <a:t>з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лідерів</a:t>
            </a:r>
            <a:r>
              <a:rPr lang="ru-RU" sz="1600" dirty="0" smtClean="0">
                <a:latin typeface="Comic Sans MS" pitchFamily="66" charset="0"/>
              </a:rPr>
              <a:t> перевороту, Александр </a:t>
            </a:r>
            <a:r>
              <a:rPr lang="ru-RU" sz="1600" dirty="0" err="1" smtClean="0">
                <a:latin typeface="Comic Sans MS" pitchFamily="66" charset="0"/>
              </a:rPr>
              <a:t>Цанков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був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призначений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прем'єр-міністром</a:t>
            </a:r>
            <a:r>
              <a:rPr lang="ru-RU" sz="1600" dirty="0" smtClean="0">
                <a:latin typeface="Comic Sans MS" pitchFamily="66" charset="0"/>
              </a:rPr>
              <a:t> нового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уряду.Переворот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став початком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тривалого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періоду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внутрішньої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нестабільності</a:t>
            </a:r>
            <a:r>
              <a:rPr lang="ru-RU" sz="1600" dirty="0" smtClean="0">
                <a:latin typeface="Comic Sans MS" pitchFamily="66" charset="0"/>
              </a:rPr>
              <a:t>. 23 </a:t>
            </a:r>
            <a:r>
              <a:rPr lang="ru-RU" sz="1600" dirty="0" err="1" smtClean="0">
                <a:latin typeface="Comic Sans MS" pitchFamily="66" charset="0"/>
              </a:rPr>
              <a:t>вересня</a:t>
            </a:r>
            <a:r>
              <a:rPr lang="ru-RU" sz="1600" dirty="0" smtClean="0">
                <a:latin typeface="Comic Sans MS" pitchFamily="66" charset="0"/>
              </a:rPr>
              <a:t> 1923 року </a:t>
            </a:r>
            <a:r>
              <a:rPr lang="ru-RU" sz="1600" dirty="0" err="1" smtClean="0">
                <a:latin typeface="Comic Sans MS" pitchFamily="66" charset="0"/>
              </a:rPr>
              <a:t>відбулось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повстання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розпочате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комуністами</a:t>
            </a:r>
            <a:r>
              <a:rPr lang="ru-RU" sz="1600" dirty="0" smtClean="0">
                <a:latin typeface="Comic Sans MS" pitchFamily="66" charset="0"/>
              </a:rPr>
              <a:t>, яке </a:t>
            </a:r>
            <a:r>
              <a:rPr lang="ru-RU" sz="1600" dirty="0" err="1" smtClean="0">
                <a:latin typeface="Comic Sans MS" pitchFamily="66" charset="0"/>
              </a:rPr>
              <a:t>тривало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кілька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днів</a:t>
            </a:r>
            <a:r>
              <a:rPr lang="ru-RU" sz="1600" dirty="0" smtClean="0">
                <a:latin typeface="Comic Sans MS" pitchFamily="66" charset="0"/>
              </a:rPr>
              <a:t>. </a:t>
            </a:r>
            <a:r>
              <a:rPr lang="ru-RU" sz="1600" dirty="0" err="1" smtClean="0">
                <a:latin typeface="Comic Sans MS" pitchFamily="66" charset="0"/>
              </a:rPr>
              <a:t>Його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було</a:t>
            </a:r>
            <a:r>
              <a:rPr lang="ru-RU" sz="1600" dirty="0" smtClean="0">
                <a:latin typeface="Comic Sans MS" pitchFamily="66" charset="0"/>
              </a:rPr>
              <a:t> придушено, </a:t>
            </a:r>
            <a:r>
              <a:rPr lang="ru-RU" sz="1600" dirty="0" err="1" smtClean="0">
                <a:latin typeface="Comic Sans MS" pitchFamily="66" charset="0"/>
              </a:rPr>
              <a:t>після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чого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почався</a:t>
            </a:r>
            <a:r>
              <a:rPr lang="ru-RU" sz="1600" dirty="0" smtClean="0">
                <a:latin typeface="Comic Sans MS" pitchFamily="66" charset="0"/>
              </a:rPr>
              <a:t> «</a:t>
            </a:r>
            <a:r>
              <a:rPr lang="ru-RU" sz="1600" dirty="0" err="1" smtClean="0">
                <a:latin typeface="Comic Sans MS" pitchFamily="66" charset="0"/>
              </a:rPr>
              <a:t>білий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терор</a:t>
            </a:r>
            <a:r>
              <a:rPr lang="ru-RU" sz="1600" dirty="0" smtClean="0">
                <a:latin typeface="Comic Sans MS" pitchFamily="66" charset="0"/>
              </a:rPr>
              <a:t>», за </a:t>
            </a:r>
            <a:r>
              <a:rPr lang="ru-RU" sz="1600" dirty="0" err="1" smtClean="0">
                <a:latin typeface="Comic Sans MS" pitchFamily="66" charset="0"/>
              </a:rPr>
              <a:t>якого</a:t>
            </a:r>
            <a:r>
              <a:rPr lang="ru-RU" sz="1600" dirty="0" smtClean="0">
                <a:latin typeface="Comic Sans MS" pitchFamily="66" charset="0"/>
              </a:rPr>
              <a:t> жертвами </a:t>
            </a:r>
            <a:r>
              <a:rPr lang="ru-RU" sz="1600" dirty="0" err="1" smtClean="0">
                <a:latin typeface="Comic Sans MS" pitchFamily="66" charset="0"/>
              </a:rPr>
              <a:t>терористичних</a:t>
            </a:r>
            <a:r>
              <a:rPr lang="ru-RU" sz="1600" dirty="0" smtClean="0">
                <a:latin typeface="Comic Sans MS" pitchFamily="66" charset="0"/>
              </a:rPr>
              <a:t> та </a:t>
            </a:r>
            <a:r>
              <a:rPr lang="ru-RU" sz="1600" dirty="0" err="1" smtClean="0">
                <a:latin typeface="Comic Sans MS" pitchFamily="66" charset="0"/>
              </a:rPr>
              <a:t>анти-терористичних</a:t>
            </a:r>
            <a:r>
              <a:rPr lang="ru-RU" sz="1600" dirty="0" smtClean="0">
                <a:latin typeface="Comic Sans MS" pitchFamily="66" charset="0"/>
              </a:rPr>
              <a:t> сил стали </a:t>
            </a:r>
            <a:r>
              <a:rPr lang="ru-RU" sz="1600" dirty="0" err="1" smtClean="0">
                <a:latin typeface="Comic Sans MS" pitchFamily="66" charset="0"/>
              </a:rPr>
              <a:t>близько</a:t>
            </a:r>
            <a:r>
              <a:rPr lang="ru-RU" sz="1600" dirty="0" smtClean="0">
                <a:latin typeface="Comic Sans MS" pitchFamily="66" charset="0"/>
              </a:rPr>
              <a:t> 20 </a:t>
            </a:r>
            <a:r>
              <a:rPr lang="ru-RU" sz="1600" dirty="0" err="1" smtClean="0">
                <a:latin typeface="Comic Sans MS" pitchFamily="66" charset="0"/>
              </a:rPr>
              <a:t>тисяч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чоловік.Тільки</a:t>
            </a:r>
            <a:r>
              <a:rPr lang="ru-RU" sz="1600" dirty="0" smtClean="0">
                <a:latin typeface="Comic Sans MS" pitchFamily="66" charset="0"/>
              </a:rPr>
              <a:t> 1924 року </a:t>
            </a:r>
            <a:r>
              <a:rPr lang="ru-RU" sz="1600" dirty="0" err="1" smtClean="0">
                <a:latin typeface="Comic Sans MS" pitchFamily="66" charset="0"/>
              </a:rPr>
              <a:t>було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скоєно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близько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двохсот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політичних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убивств</a:t>
            </a:r>
            <a:endParaRPr lang="ru-RU" sz="1600" dirty="0">
              <a:latin typeface="Comic Sans MS" pitchFamily="66" charset="0"/>
            </a:endParaRPr>
          </a:p>
        </p:txBody>
      </p:sp>
      <p:pic>
        <p:nvPicPr>
          <p:cNvPr id="8" name="Рисунок 7" descr="Altsankov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286124"/>
            <a:ext cx="2290774" cy="305616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17693"/>
            <a:ext cx="41434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Comic Sans MS" pitchFamily="66" charset="0"/>
              </a:rPr>
              <a:t>Останні</a:t>
            </a:r>
            <a:r>
              <a:rPr lang="ru-RU" sz="2000" dirty="0" smtClean="0">
                <a:latin typeface="Comic Sans MS" pitchFamily="66" charset="0"/>
              </a:rPr>
              <a:t> роки</a:t>
            </a:r>
          </a:p>
          <a:p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19 </a:t>
            </a:r>
            <a:r>
              <a:rPr lang="ru-RU" sz="1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травня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1934 </a:t>
            </a:r>
            <a:r>
              <a:rPr lang="ru-RU" sz="1600" dirty="0" smtClean="0">
                <a:latin typeface="Comic Sans MS" pitchFamily="66" charset="0"/>
              </a:rPr>
              <a:t>року </a:t>
            </a:r>
            <a:r>
              <a:rPr lang="ru-RU" sz="1600" dirty="0" err="1" smtClean="0">
                <a:latin typeface="Comic Sans MS" pitchFamily="66" charset="0"/>
              </a:rPr>
              <a:t>відбувся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військовий</a:t>
            </a:r>
            <a:r>
              <a:rPr lang="ru-RU" sz="1600" dirty="0" smtClean="0">
                <a:latin typeface="Comic Sans MS" pitchFamily="66" charset="0"/>
              </a:rPr>
              <a:t> переворот, </a:t>
            </a:r>
            <a:r>
              <a:rPr lang="ru-RU" sz="1600" dirty="0" err="1" smtClean="0">
                <a:latin typeface="Comic Sans MS" pitchFamily="66" charset="0"/>
              </a:rPr>
              <a:t>який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привів</a:t>
            </a:r>
            <a:r>
              <a:rPr lang="ru-RU" sz="1600" dirty="0" smtClean="0">
                <a:latin typeface="Comic Sans MS" pitchFamily="66" charset="0"/>
              </a:rPr>
              <a:t> до </a:t>
            </a:r>
            <a:r>
              <a:rPr lang="ru-RU" sz="1600" dirty="0" err="1" smtClean="0">
                <a:latin typeface="Comic Sans MS" pitchFamily="66" charset="0"/>
              </a:rPr>
              <a:t>особистої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диктатури</a:t>
            </a:r>
            <a:r>
              <a:rPr lang="ru-RU" sz="1600" dirty="0" smtClean="0">
                <a:latin typeface="Comic Sans MS" pitchFamily="66" charset="0"/>
              </a:rPr>
              <a:t> царя Бориса. </a:t>
            </a:r>
            <a:r>
              <a:rPr lang="ru-RU" sz="1600" dirty="0" err="1" smtClean="0">
                <a:latin typeface="Comic Sans MS" pitchFamily="66" charset="0"/>
              </a:rPr>
              <a:t>Спочатку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він</a:t>
            </a:r>
            <a:r>
              <a:rPr lang="ru-RU" sz="1600" dirty="0" smtClean="0">
                <a:latin typeface="Comic Sans MS" pitchFamily="66" charset="0"/>
              </a:rPr>
              <a:t> не </a:t>
            </a:r>
            <a:r>
              <a:rPr lang="ru-RU" sz="1600" dirty="0" err="1" smtClean="0">
                <a:latin typeface="Comic Sans MS" pitchFamily="66" charset="0"/>
              </a:rPr>
              <a:t>перешкоджав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зближенню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своїх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пронімецьких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міністрів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з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Гітлером</a:t>
            </a:r>
            <a:r>
              <a:rPr lang="ru-RU" sz="1600" dirty="0" smtClean="0">
                <a:latin typeface="Comic Sans MS" pitchFamily="66" charset="0"/>
              </a:rPr>
              <a:t> у 1930-их роках та </a:t>
            </a:r>
            <a:r>
              <a:rPr lang="ru-RU" sz="1600" dirty="0" err="1" smtClean="0">
                <a:latin typeface="Comic Sans MS" pitchFamily="66" charset="0"/>
              </a:rPr>
              <a:t>залученню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Болгарії</a:t>
            </a:r>
            <a:r>
              <a:rPr lang="ru-RU" sz="1600" dirty="0" smtClean="0">
                <a:latin typeface="Comic Sans MS" pitchFamily="66" charset="0"/>
              </a:rPr>
              <a:t> до кола </a:t>
            </a:r>
            <a:r>
              <a:rPr lang="ru-RU" sz="1600" dirty="0" err="1" smtClean="0">
                <a:latin typeface="Comic Sans MS" pitchFamily="66" charset="0"/>
              </a:rPr>
              <a:t>сателітів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Німеччини</a:t>
            </a:r>
            <a:r>
              <a:rPr lang="ru-RU" sz="1600" dirty="0" smtClean="0">
                <a:latin typeface="Comic Sans MS" pitchFamily="66" charset="0"/>
              </a:rPr>
              <a:t>. 1940 року </a:t>
            </a:r>
            <a:r>
              <a:rPr lang="ru-RU" sz="1600" dirty="0" err="1" smtClean="0">
                <a:latin typeface="Comic Sans MS" pitchFamily="66" charset="0"/>
              </a:rPr>
              <a:t>Болгарії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відійшла</a:t>
            </a:r>
            <a:r>
              <a:rPr lang="ru-RU" sz="1600" dirty="0" smtClean="0">
                <a:latin typeface="Comic Sans MS" pitchFamily="66" charset="0"/>
              </a:rPr>
              <a:t>, за </a:t>
            </a:r>
            <a:r>
              <a:rPr lang="ru-RU" sz="1600" dirty="0" err="1" smtClean="0">
                <a:latin typeface="Comic Sans MS" pitchFamily="66" charset="0"/>
              </a:rPr>
              <a:t>узгодженням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з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Німеччиною</a:t>
            </a:r>
            <a:r>
              <a:rPr lang="ru-RU" sz="1600" dirty="0" smtClean="0">
                <a:latin typeface="Comic Sans MS" pitchFamily="66" charset="0"/>
              </a:rPr>
              <a:t> та </a:t>
            </a:r>
            <a:r>
              <a:rPr lang="ru-RU" sz="1600" dirty="0" err="1" smtClean="0">
                <a:latin typeface="Comic Sans MS" pitchFamily="66" charset="0"/>
              </a:rPr>
              <a:t>Румунією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південна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Добруджа</a:t>
            </a:r>
            <a:r>
              <a:rPr lang="ru-RU" sz="1600" dirty="0" smtClean="0">
                <a:latin typeface="Comic Sans MS" pitchFamily="66" charset="0"/>
              </a:rPr>
              <a:t>, а 1941 — </a:t>
            </a:r>
            <a:r>
              <a:rPr lang="ru-RU" sz="1600" dirty="0" err="1" smtClean="0">
                <a:latin typeface="Comic Sans MS" pitchFamily="66" charset="0"/>
              </a:rPr>
              <a:t>райони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історичної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Македонії</a:t>
            </a:r>
            <a:r>
              <a:rPr lang="ru-RU" sz="1600" dirty="0" smtClean="0">
                <a:latin typeface="Comic Sans MS" pitchFamily="66" charset="0"/>
              </a:rPr>
              <a:t> (</a:t>
            </a:r>
            <a:r>
              <a:rPr lang="ru-RU" sz="1600" dirty="0" err="1" smtClean="0">
                <a:latin typeface="Comic Sans MS" pitchFamily="66" charset="0"/>
              </a:rPr>
              <a:t>включаючи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вихід</a:t>
            </a:r>
            <a:r>
              <a:rPr lang="ru-RU" sz="1600" dirty="0" smtClean="0">
                <a:latin typeface="Comic Sans MS" pitchFamily="66" charset="0"/>
              </a:rPr>
              <a:t> до </a:t>
            </a:r>
            <a:r>
              <a:rPr lang="ru-RU" sz="1600" dirty="0" err="1" smtClean="0">
                <a:latin typeface="Comic Sans MS" pitchFamily="66" charset="0"/>
              </a:rPr>
              <a:t>Егейського</a:t>
            </a:r>
            <a:r>
              <a:rPr lang="ru-RU" sz="1600" dirty="0" smtClean="0">
                <a:latin typeface="Comic Sans MS" pitchFamily="66" charset="0"/>
              </a:rPr>
              <a:t> моря), </a:t>
            </a:r>
            <a:r>
              <a:rPr lang="ru-RU" sz="1600" dirty="0" err="1" smtClean="0">
                <a:latin typeface="Comic Sans MS" pitchFamily="66" charset="0"/>
              </a:rPr>
              <a:t>втрачені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Болгарією</a:t>
            </a:r>
            <a:r>
              <a:rPr lang="ru-RU" sz="1600" dirty="0" smtClean="0">
                <a:latin typeface="Comic Sans MS" pitchFamily="66" charset="0"/>
              </a:rPr>
              <a:t> за </a:t>
            </a:r>
            <a:r>
              <a:rPr lang="ru-RU" sz="1600" dirty="0" err="1" smtClean="0">
                <a:latin typeface="Comic Sans MS" pitchFamily="66" charset="0"/>
              </a:rPr>
              <a:t>Нейїською</a:t>
            </a:r>
            <a:r>
              <a:rPr lang="ru-RU" sz="1600" dirty="0" smtClean="0">
                <a:latin typeface="Comic Sans MS" pitchFamily="66" charset="0"/>
              </a:rPr>
              <a:t> угодою 1919 року, та </a:t>
            </a:r>
            <a:r>
              <a:rPr lang="ru-RU" sz="1600" dirty="0" err="1" smtClean="0">
                <a:latin typeface="Comic Sans MS" pitchFamily="66" charset="0"/>
              </a:rPr>
              <a:t>які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між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війнами</a:t>
            </a:r>
            <a:r>
              <a:rPr lang="ru-RU" sz="1600" dirty="0" smtClean="0">
                <a:latin typeface="Comic Sans MS" pitchFamily="66" charset="0"/>
              </a:rPr>
              <a:t> входили до </a:t>
            </a:r>
            <a:r>
              <a:rPr lang="ru-RU" sz="1600" dirty="0" err="1" smtClean="0">
                <a:latin typeface="Comic Sans MS" pitchFamily="66" charset="0"/>
              </a:rPr>
              <a:t>захоплених</a:t>
            </a:r>
            <a:r>
              <a:rPr lang="ru-RU" sz="1600" dirty="0" smtClean="0">
                <a:latin typeface="Comic Sans MS" pitchFamily="66" charset="0"/>
              </a:rPr>
              <a:t> на той момент </a:t>
            </a:r>
            <a:r>
              <a:rPr lang="ru-RU" sz="1600" dirty="0" err="1" smtClean="0">
                <a:latin typeface="Comic Sans MS" pitchFamily="66" charset="0"/>
              </a:rPr>
              <a:t>німцями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Югославії</a:t>
            </a:r>
            <a:r>
              <a:rPr lang="ru-RU" sz="1600" dirty="0" smtClean="0">
                <a:latin typeface="Comic Sans MS" pitchFamily="66" charset="0"/>
              </a:rPr>
              <a:t> та </a:t>
            </a:r>
            <a:r>
              <a:rPr lang="ru-RU" sz="1600" dirty="0" err="1" smtClean="0">
                <a:latin typeface="Comic Sans MS" pitchFamily="66" charset="0"/>
              </a:rPr>
              <a:t>Греції</a:t>
            </a:r>
            <a:r>
              <a:rPr lang="ru-RU" sz="1600" dirty="0" smtClean="0">
                <a:latin typeface="Comic Sans MS" pitchFamily="66" charset="0"/>
              </a:rPr>
              <a:t>. </a:t>
            </a:r>
            <a:r>
              <a:rPr lang="ru-RU" sz="1600" dirty="0" err="1" smtClean="0">
                <a:latin typeface="Comic Sans MS" pitchFamily="66" charset="0"/>
              </a:rPr>
              <a:t>Неодноразово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зустрічався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із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Гітлером</a:t>
            </a:r>
            <a:r>
              <a:rPr lang="ru-RU" sz="1600" dirty="0" smtClean="0">
                <a:latin typeface="Comic Sans MS" pitchFamily="66" charset="0"/>
              </a:rPr>
              <a:t>, в тому </a:t>
            </a:r>
            <a:r>
              <a:rPr lang="ru-RU" sz="1600" dirty="0" err="1" smtClean="0">
                <a:latin typeface="Comic Sans MS" pitchFamily="66" charset="0"/>
              </a:rPr>
              <a:t>числі</a:t>
            </a:r>
            <a:r>
              <a:rPr lang="ru-RU" sz="1600" dirty="0" smtClean="0">
                <a:latin typeface="Comic Sans MS" pitchFamily="66" charset="0"/>
              </a:rPr>
              <a:t> в </a:t>
            </a:r>
            <a:r>
              <a:rPr lang="ru-RU" sz="1600" dirty="0" err="1" smtClean="0">
                <a:latin typeface="Comic Sans MS" pitchFamily="66" charset="0"/>
              </a:rPr>
              <a:t>його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гірській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резиденції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Бергхоф</a:t>
            </a:r>
            <a:r>
              <a:rPr lang="ru-RU" sz="1600" dirty="0" smtClean="0">
                <a:latin typeface="Comic Sans MS" pitchFamily="66" charset="0"/>
              </a:rPr>
              <a:t>.</a:t>
            </a:r>
          </a:p>
        </p:txBody>
      </p:sp>
      <p:pic>
        <p:nvPicPr>
          <p:cNvPr id="5" name="Рисунок 4" descr="3382662oh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57166"/>
            <a:ext cx="3779118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500042"/>
            <a:ext cx="51435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>
                <a:latin typeface="Comic Sans MS" pitchFamily="66" charset="0"/>
              </a:rPr>
              <a:t>Однак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враховуючі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проросійські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настрої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значної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Частина</a:t>
            </a:r>
            <a:r>
              <a:rPr lang="ru-RU" sz="1600" dirty="0" smtClean="0">
                <a:latin typeface="Comic Sans MS" pitchFamily="66" charset="0"/>
              </a:rPr>
              <a:t> народу </a:t>
            </a:r>
            <a:r>
              <a:rPr lang="ru-RU" sz="1600" dirty="0" err="1" smtClean="0">
                <a:latin typeface="Comic Sans MS" pitchFamily="66" charset="0"/>
              </a:rPr>
              <a:t>й</a:t>
            </a:r>
            <a:r>
              <a:rPr lang="ru-RU" sz="1600" dirty="0" smtClean="0">
                <a:latin typeface="Comic Sans MS" pitchFamily="66" charset="0"/>
              </a:rPr>
              <a:t> будучи </a:t>
            </a:r>
            <a:r>
              <a:rPr lang="ru-RU" sz="1600" dirty="0" err="1" smtClean="0">
                <a:latin typeface="Comic Sans MS" pitchFamily="66" charset="0"/>
              </a:rPr>
              <a:t>паціфістом</a:t>
            </a:r>
            <a:r>
              <a:rPr lang="ru-RU" sz="1600" dirty="0" smtClean="0">
                <a:latin typeface="Comic Sans MS" pitchFamily="66" charset="0"/>
              </a:rPr>
              <a:t> за </a:t>
            </a:r>
            <a:r>
              <a:rPr lang="ru-RU" sz="1600" dirty="0" err="1" smtClean="0">
                <a:latin typeface="Comic Sans MS" pitchFamily="66" charset="0"/>
              </a:rPr>
              <a:t>подивимось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Під</a:t>
            </a:r>
            <a:r>
              <a:rPr lang="ru-RU" sz="1600" dirty="0" smtClean="0">
                <a:latin typeface="Comic Sans MS" pitchFamily="66" charset="0"/>
              </a:rPr>
              <a:t> годину </a:t>
            </a:r>
            <a:r>
              <a:rPr lang="ru-RU" sz="1600" dirty="0" err="1" smtClean="0">
                <a:latin typeface="Comic Sans MS" pitchFamily="66" charset="0"/>
              </a:rPr>
              <a:t>Другої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світової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Війни</a:t>
            </a:r>
            <a:r>
              <a:rPr lang="ru-RU" sz="1600" dirty="0" smtClean="0">
                <a:latin typeface="Comic Sans MS" pitchFamily="66" charset="0"/>
              </a:rPr>
              <a:t> НЕ </a:t>
            </a:r>
            <a:r>
              <a:rPr lang="ru-RU" sz="1600" dirty="0" err="1" smtClean="0">
                <a:latin typeface="Comic Sans MS" pitchFamily="66" charset="0"/>
              </a:rPr>
              <a:t>оголошував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війну</a:t>
            </a:r>
            <a:r>
              <a:rPr lang="ru-RU" sz="1600" dirty="0" smtClean="0">
                <a:latin typeface="Comic Sans MS" pitchFamily="66" charset="0"/>
              </a:rPr>
              <a:t> СРСР </a:t>
            </a:r>
            <a:r>
              <a:rPr lang="ru-RU" sz="1600" dirty="0" err="1" smtClean="0">
                <a:latin typeface="Comic Sans MS" pitchFamily="66" charset="0"/>
              </a:rPr>
              <a:t>ї</a:t>
            </a:r>
            <a:r>
              <a:rPr lang="ru-RU" sz="1600" dirty="0" smtClean="0">
                <a:latin typeface="Comic Sans MS" pitchFamily="66" charset="0"/>
              </a:rPr>
              <a:t> не </a:t>
            </a:r>
            <a:r>
              <a:rPr lang="ru-RU" sz="1600" dirty="0" err="1" smtClean="0">
                <a:latin typeface="Comic Sans MS" pitchFamily="66" charset="0"/>
              </a:rPr>
              <a:t>відряджав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болгарські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Війська</a:t>
            </a:r>
            <a:r>
              <a:rPr lang="ru-RU" sz="1600" dirty="0" smtClean="0">
                <a:latin typeface="Comic Sans MS" pitchFamily="66" charset="0"/>
              </a:rPr>
              <a:t> на </a:t>
            </a:r>
            <a:r>
              <a:rPr lang="ru-RU" sz="1600" dirty="0" err="1" smtClean="0">
                <a:latin typeface="Comic Sans MS" pitchFamily="66" charset="0"/>
              </a:rPr>
              <a:t>Східний</a:t>
            </a:r>
            <a:r>
              <a:rPr lang="ru-RU" sz="1600" dirty="0" smtClean="0">
                <a:latin typeface="Comic Sans MS" pitchFamily="66" charset="0"/>
              </a:rPr>
              <a:t> фронт. </a:t>
            </a:r>
            <a:r>
              <a:rPr lang="ru-RU" sz="1600" dirty="0" err="1" smtClean="0">
                <a:latin typeface="Comic Sans MS" pitchFamily="66" charset="0"/>
              </a:rPr>
              <a:t>Окрім</a:t>
            </a:r>
            <a:r>
              <a:rPr lang="ru-RU" sz="1600" dirty="0" smtClean="0">
                <a:latin typeface="Comic Sans MS" pitchFamily="66" charset="0"/>
              </a:rPr>
              <a:t> того, </a:t>
            </a:r>
            <a:r>
              <a:rPr lang="ru-RU" sz="1600" dirty="0" err="1" smtClean="0">
                <a:latin typeface="Comic Sans MS" pitchFamily="66" charset="0"/>
              </a:rPr>
              <a:t>зміг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Врятувати</a:t>
            </a:r>
            <a:r>
              <a:rPr lang="ru-RU" sz="1600" dirty="0" smtClean="0">
                <a:latin typeface="Comic Sans MS" pitchFamily="66" charset="0"/>
              </a:rPr>
              <a:t> 50 </a:t>
            </a:r>
            <a:r>
              <a:rPr lang="ru-RU" sz="1600" dirty="0" err="1" smtClean="0">
                <a:latin typeface="Comic Sans MS" pitchFamily="66" charset="0"/>
              </a:rPr>
              <a:t>тисяч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болгарськіх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євреїв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мобілізувавші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їх</a:t>
            </a:r>
            <a:r>
              <a:rPr lang="ru-RU" sz="1600" dirty="0" smtClean="0">
                <a:latin typeface="Comic Sans MS" pitchFamily="66" charset="0"/>
              </a:rPr>
              <a:t> на </a:t>
            </a:r>
            <a:r>
              <a:rPr lang="ru-RU" sz="1600" dirty="0" err="1" smtClean="0">
                <a:latin typeface="Comic Sans MS" pitchFamily="66" charset="0"/>
              </a:rPr>
              <a:t>Громадські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роботи</a:t>
            </a:r>
            <a:r>
              <a:rPr lang="ru-RU" sz="1600" dirty="0" smtClean="0">
                <a:latin typeface="Comic Sans MS" pitchFamily="66" charset="0"/>
              </a:rPr>
              <a:t> (</a:t>
            </a:r>
            <a:r>
              <a:rPr lang="ru-RU" sz="1600" dirty="0" err="1" smtClean="0">
                <a:latin typeface="Comic Sans MS" pitchFamily="66" charset="0"/>
              </a:rPr>
              <a:t>Його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пам'ять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увіковічено</a:t>
            </a:r>
            <a:r>
              <a:rPr lang="ru-RU" sz="1600" dirty="0" smtClean="0">
                <a:latin typeface="Comic Sans MS" pitchFamily="66" charset="0"/>
              </a:rPr>
              <a:t> в </a:t>
            </a:r>
            <a:r>
              <a:rPr lang="ru-RU" sz="1600" dirty="0" err="1" smtClean="0">
                <a:latin typeface="Comic Sans MS" pitchFamily="66" charset="0"/>
              </a:rPr>
              <a:t>Ізраїлі</a:t>
            </a:r>
            <a:r>
              <a:rPr lang="ru-RU" sz="1600" dirty="0" smtClean="0">
                <a:latin typeface="Comic Sans MS" pitchFamily="66" charset="0"/>
              </a:rPr>
              <a:t>). </a:t>
            </a:r>
            <a:r>
              <a:rPr lang="ru-RU" sz="1600" dirty="0" err="1" smtClean="0">
                <a:latin typeface="Comic Sans MS" pitchFamily="66" charset="0"/>
              </a:rPr>
              <a:t>Німецькі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Війська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булі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прісутнімі</a:t>
            </a:r>
            <a:r>
              <a:rPr lang="ru-RU" sz="1600" dirty="0" smtClean="0">
                <a:latin typeface="Comic Sans MS" pitchFamily="66" charset="0"/>
              </a:rPr>
              <a:t> в </a:t>
            </a:r>
            <a:r>
              <a:rPr lang="ru-RU" sz="1600" dirty="0" err="1" smtClean="0">
                <a:latin typeface="Comic Sans MS" pitchFamily="66" charset="0"/>
              </a:rPr>
              <a:t>Болгарії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Тільки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вздовж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залізніці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Що</a:t>
            </a:r>
            <a:r>
              <a:rPr lang="ru-RU" sz="1600" dirty="0" smtClean="0">
                <a:latin typeface="Comic Sans MS" pitchFamily="66" charset="0"/>
              </a:rPr>
              <a:t> вела до </a:t>
            </a:r>
            <a:r>
              <a:rPr lang="ru-RU" sz="1600" dirty="0" err="1" smtClean="0">
                <a:latin typeface="Comic Sans MS" pitchFamily="66" charset="0"/>
              </a:rPr>
              <a:t>окупованої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Греції</a:t>
            </a:r>
            <a:r>
              <a:rPr lang="ru-RU" sz="1600" dirty="0" smtClean="0">
                <a:latin typeface="Comic Sans MS" pitchFamily="66" charset="0"/>
              </a:rPr>
              <a:t>. </a:t>
            </a:r>
            <a:r>
              <a:rPr lang="ru-RU" sz="1600" dirty="0" err="1" smtClean="0">
                <a:latin typeface="Comic Sans MS" pitchFamily="66" charset="0"/>
              </a:rPr>
              <a:t>Цар</a:t>
            </a:r>
            <a:r>
              <a:rPr lang="ru-RU" sz="1600" dirty="0" smtClean="0">
                <a:latin typeface="Comic Sans MS" pitchFamily="66" charset="0"/>
              </a:rPr>
              <a:t> Борис </a:t>
            </a:r>
            <a:r>
              <a:rPr lang="ru-RU" sz="1600" dirty="0" err="1" smtClean="0">
                <a:latin typeface="Comic Sans MS" pitchFamily="66" charset="0"/>
              </a:rPr>
              <a:t>несподівано</a:t>
            </a:r>
            <a:r>
              <a:rPr lang="ru-RU" sz="1600" dirty="0" smtClean="0">
                <a:latin typeface="Comic Sans MS" pitchFamily="66" charset="0"/>
              </a:rPr>
              <a:t> помер 1943 року за </a:t>
            </a:r>
            <a:r>
              <a:rPr lang="ru-RU" sz="1600" dirty="0" err="1" smtClean="0">
                <a:latin typeface="Comic Sans MS" pitchFamily="66" charset="0"/>
              </a:rPr>
              <a:t>кілька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днів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після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повернення</a:t>
            </a:r>
            <a:r>
              <a:rPr lang="ru-RU" sz="1600" dirty="0" smtClean="0">
                <a:latin typeface="Comic Sans MS" pitchFamily="66" charset="0"/>
              </a:rPr>
              <a:t> до </a:t>
            </a:r>
            <a:r>
              <a:rPr lang="ru-RU" sz="1600" dirty="0" err="1" smtClean="0">
                <a:latin typeface="Comic Sans MS" pitchFamily="66" charset="0"/>
              </a:rPr>
              <a:t>Софії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Із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зустрічі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з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Гітлером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Що</a:t>
            </a:r>
            <a:r>
              <a:rPr lang="ru-RU" sz="1600" dirty="0" smtClean="0">
                <a:latin typeface="Comic Sans MS" pitchFamily="66" charset="0"/>
              </a:rPr>
              <a:t> проходила у </a:t>
            </a:r>
            <a:r>
              <a:rPr lang="ru-RU" sz="1600" dirty="0" err="1" smtClean="0">
                <a:latin typeface="Comic Sans MS" pitchFamily="66" charset="0"/>
              </a:rPr>
              <a:t>Східній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Пруссії</a:t>
            </a:r>
            <a:r>
              <a:rPr lang="ru-RU" sz="1600" dirty="0" smtClean="0">
                <a:latin typeface="Comic Sans MS" pitchFamily="66" charset="0"/>
              </a:rPr>
              <a:t>, за </a:t>
            </a:r>
            <a:r>
              <a:rPr lang="ru-RU" sz="1600" dirty="0" err="1" smtClean="0">
                <a:latin typeface="Comic Sans MS" pitchFamily="66" charset="0"/>
              </a:rPr>
              <a:t>офіційною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версією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від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інфаркту</a:t>
            </a:r>
            <a:r>
              <a:rPr lang="ru-RU" sz="1600" dirty="0" smtClean="0">
                <a:latin typeface="Comic Sans MS" pitchFamily="66" charset="0"/>
              </a:rPr>
              <a:t>. </a:t>
            </a:r>
            <a:r>
              <a:rPr lang="ru-RU" sz="1600" dirty="0" err="1" smtClean="0">
                <a:latin typeface="Comic Sans MS" pitchFamily="66" charset="0"/>
              </a:rPr>
              <a:t>З'явились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версії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Його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отруєння</a:t>
            </a:r>
            <a:r>
              <a:rPr lang="ru-RU" sz="1600" dirty="0" smtClean="0">
                <a:latin typeface="Comic Sans MS" pitchFamily="66" charset="0"/>
              </a:rPr>
              <a:t> через </a:t>
            </a:r>
            <a:r>
              <a:rPr lang="ru-RU" sz="1600" dirty="0" err="1" smtClean="0">
                <a:latin typeface="Comic Sans MS" pitchFamily="66" charset="0"/>
              </a:rPr>
              <a:t>суперечності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з</a:t>
            </a:r>
            <a:r>
              <a:rPr lang="ru-RU" sz="1600" dirty="0" smtClean="0">
                <a:latin typeface="Comic Sans MS" pitchFamily="66" charset="0"/>
              </a:rPr>
              <a:t> фюрером (</a:t>
            </a:r>
            <a:r>
              <a:rPr lang="ru-RU" sz="1600" dirty="0" err="1" smtClean="0">
                <a:latin typeface="Comic Sans MS" pitchFamily="66" charset="0"/>
              </a:rPr>
              <a:t>зокрема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небажаних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оголошуваті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війну</a:t>
            </a:r>
            <a:r>
              <a:rPr lang="ru-RU" sz="1600" dirty="0" smtClean="0">
                <a:latin typeface="Comic Sans MS" pitchFamily="66" charset="0"/>
              </a:rPr>
              <a:t> СРСР и </a:t>
            </a:r>
            <a:r>
              <a:rPr lang="ru-RU" sz="1600" dirty="0" err="1" smtClean="0">
                <a:latin typeface="Comic Sans MS" pitchFamily="66" charset="0"/>
              </a:rPr>
              <a:t>видавати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євреїв</a:t>
            </a:r>
            <a:r>
              <a:rPr lang="ru-RU" sz="1600" dirty="0" smtClean="0">
                <a:latin typeface="Comic Sans MS" pitchFamily="66" charset="0"/>
              </a:rPr>
              <a:t>), та </a:t>
            </a:r>
            <a:r>
              <a:rPr lang="ru-RU" sz="1600" dirty="0" err="1" smtClean="0">
                <a:latin typeface="Comic Sans MS" pitchFamily="66" charset="0"/>
              </a:rPr>
              <a:t>хоча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аналіз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свідчень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сучасніків</a:t>
            </a:r>
            <a:r>
              <a:rPr lang="ru-RU" sz="1600" dirty="0" smtClean="0">
                <a:latin typeface="Comic Sans MS" pitchFamily="66" charset="0"/>
              </a:rPr>
              <a:t> и </a:t>
            </a:r>
            <a:r>
              <a:rPr lang="ru-RU" sz="1600" dirty="0" err="1" smtClean="0">
                <a:latin typeface="Comic Sans MS" pitchFamily="66" charset="0"/>
              </a:rPr>
              <a:t>забальзамованого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серця</a:t>
            </a:r>
            <a:r>
              <a:rPr lang="ru-RU" sz="1600" dirty="0" smtClean="0">
                <a:latin typeface="Comic Sans MS" pitchFamily="66" charset="0"/>
              </a:rPr>
              <a:t> Бориса, </a:t>
            </a:r>
            <a:r>
              <a:rPr lang="ru-RU" sz="1600" dirty="0" err="1" smtClean="0">
                <a:latin typeface="Comic Sans MS" pitchFamily="66" charset="0"/>
              </a:rPr>
              <a:t>виявленості</a:t>
            </a:r>
            <a:r>
              <a:rPr lang="ru-RU" sz="1600" dirty="0" smtClean="0">
                <a:latin typeface="Comic Sans MS" pitchFamily="66" charset="0"/>
              </a:rPr>
              <a:t> у 1990-их роках, </a:t>
            </a:r>
            <a:r>
              <a:rPr lang="ru-RU" sz="1600" dirty="0" err="1" smtClean="0">
                <a:latin typeface="Comic Sans MS" pitchFamily="66" charset="0"/>
              </a:rPr>
              <a:t>підтверджує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версію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Смерті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від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Серцевий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Напад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існують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Отрута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Що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імітують</a:t>
            </a:r>
            <a:r>
              <a:rPr lang="ru-RU" sz="1600" dirty="0" smtClean="0">
                <a:latin typeface="Comic Sans MS" pitchFamily="66" charset="0"/>
              </a:rPr>
              <a:t> смерть </a:t>
            </a:r>
            <a:r>
              <a:rPr lang="ru-RU" sz="1600" dirty="0" err="1" smtClean="0">
                <a:latin typeface="Comic Sans MS" pitchFamily="66" charset="0"/>
              </a:rPr>
              <a:t>з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природніх</a:t>
            </a:r>
            <a:r>
              <a:rPr lang="ru-RU" sz="1600" dirty="0" smtClean="0">
                <a:latin typeface="Comic Sans MS" pitchFamily="66" charset="0"/>
              </a:rPr>
              <a:t> причин І не </a:t>
            </a:r>
            <a:r>
              <a:rPr lang="ru-RU" sz="1600" dirty="0" err="1" smtClean="0">
                <a:latin typeface="Comic Sans MS" pitchFamily="66" charset="0"/>
              </a:rPr>
              <a:t>залішають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слідів</a:t>
            </a:r>
            <a:r>
              <a:rPr lang="ru-RU" sz="1600" dirty="0" smtClean="0">
                <a:latin typeface="Comic Sans MS" pitchFamily="66" charset="0"/>
              </a:rPr>
              <a:t>.</a:t>
            </a:r>
          </a:p>
          <a:p>
            <a:r>
              <a:rPr lang="ru-RU" sz="1600" dirty="0" err="1" smtClean="0">
                <a:latin typeface="Comic Sans MS" pitchFamily="66" charset="0"/>
              </a:rPr>
              <a:t>Наступніком</a:t>
            </a:r>
            <a:r>
              <a:rPr lang="ru-RU" sz="1600" dirty="0" smtClean="0">
                <a:latin typeface="Comic Sans MS" pitchFamily="66" charset="0"/>
              </a:rPr>
              <a:t> Бориса ставши </a:t>
            </a:r>
            <a:r>
              <a:rPr lang="ru-RU" sz="1600" dirty="0" err="1" smtClean="0">
                <a:latin typeface="Comic Sans MS" pitchFamily="66" charset="0"/>
              </a:rPr>
              <a:t>Його</a:t>
            </a:r>
            <a:r>
              <a:rPr lang="ru-RU" sz="1600" dirty="0" smtClean="0">
                <a:latin typeface="Comic Sans MS" pitchFamily="66" charset="0"/>
              </a:rPr>
              <a:t> 6-Річний </a:t>
            </a:r>
            <a:r>
              <a:rPr lang="ru-RU" sz="1600" dirty="0" err="1" smtClean="0">
                <a:latin typeface="Comic Sans MS" pitchFamily="66" charset="0"/>
              </a:rPr>
              <a:t>син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Симеон</a:t>
            </a:r>
            <a:r>
              <a:rPr lang="ru-RU" sz="1600" dirty="0" smtClean="0">
                <a:latin typeface="Comic Sans MS" pitchFamily="66" charset="0"/>
              </a:rPr>
              <a:t>, у </a:t>
            </a:r>
            <a:r>
              <a:rPr lang="ru-RU" sz="1600" dirty="0" err="1" smtClean="0">
                <a:latin typeface="Comic Sans MS" pitchFamily="66" charset="0"/>
              </a:rPr>
              <a:t>подалі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Прем'єр-міністр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Болгарії</a:t>
            </a:r>
            <a:r>
              <a:rPr lang="ru-RU" sz="1600" dirty="0" smtClean="0">
                <a:latin typeface="Comic Sans MS" pitchFamily="66" charset="0"/>
              </a:rPr>
              <a:t> (2001-2005).</a:t>
            </a:r>
            <a:endParaRPr lang="ru-RU" sz="1600" dirty="0">
              <a:latin typeface="Comic Sans MS" pitchFamily="66" charset="0"/>
            </a:endParaRPr>
          </a:p>
        </p:txBody>
      </p:sp>
      <p:pic>
        <p:nvPicPr>
          <p:cNvPr id="6" name="Рисунок 5" descr="280px-Simeon_II_of_Bulgar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857232"/>
            <a:ext cx="3060513" cy="400052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146</TotalTime>
  <Words>809</Words>
  <PresentationFormat>Экран (4:3)</PresentationFormat>
  <Paragraphs>17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Борис III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Komp</dc:creator>
  <cp:lastModifiedBy>Komp</cp:lastModifiedBy>
  <cp:revision>16</cp:revision>
  <dcterms:created xsi:type="dcterms:W3CDTF">2013-03-26T17:45:52Z</dcterms:created>
  <dcterms:modified xsi:type="dcterms:W3CDTF">2013-03-26T20:23:01Z</dcterms:modified>
</cp:coreProperties>
</file>