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D8C-F62A-4EA5-B85B-2AFBDF756FA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11A2-06C7-4C41-932E-602174ECB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D8C-F62A-4EA5-B85B-2AFBDF756FA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11A2-06C7-4C41-932E-602174ECB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D8C-F62A-4EA5-B85B-2AFBDF756FA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11A2-06C7-4C41-932E-602174ECB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D8C-F62A-4EA5-B85B-2AFBDF756FA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11A2-06C7-4C41-932E-602174ECB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D8C-F62A-4EA5-B85B-2AFBDF756FA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11A2-06C7-4C41-932E-602174ECB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D8C-F62A-4EA5-B85B-2AFBDF756FA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11A2-06C7-4C41-932E-602174ECB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D8C-F62A-4EA5-B85B-2AFBDF756FA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11A2-06C7-4C41-932E-602174ECB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D8C-F62A-4EA5-B85B-2AFBDF756FA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11A2-06C7-4C41-932E-602174ECB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D8C-F62A-4EA5-B85B-2AFBDF756FA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11A2-06C7-4C41-932E-602174ECB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D8C-F62A-4EA5-B85B-2AFBDF756FA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11A2-06C7-4C41-932E-602174ECB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4D8C-F62A-4EA5-B85B-2AFBDF756FA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411A2-06C7-4C41-932E-602174ECB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4D8C-F62A-4EA5-B85B-2AFBDF756FA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411A2-06C7-4C41-932E-602174ECB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0840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398" y="500042"/>
            <a:ext cx="5643602" cy="5643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785794"/>
            <a:ext cx="42862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 smtClean="0">
                <a:solidFill>
                  <a:schemeClr val="bg1">
                    <a:lumMod val="95000"/>
                  </a:schemeClr>
                </a:solidFill>
              </a:rPr>
              <a:t>Меркурій</a:t>
            </a:r>
            <a:r>
              <a:rPr lang="vi-VN" sz="2400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</a:rPr>
              <a:t>— найближча до Сонця велика планета Сонячної 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</a:rPr>
              <a:t>системи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середня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відстань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Сонця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0,387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астрономічних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одиниць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(58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млн.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км)</a:t>
            </a:r>
            <a:r>
              <a:rPr lang="ru-RU" sz="2400" dirty="0" smtClean="0"/>
              <a:t>)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</a:rPr>
              <a:t>Обертається 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</a:rPr>
              <a:t>навколо Сонця за 87,969 земних діб. Меркурій належить до внутрішніх планет, оскільки його орбіта лежить ближче до Сонця, ніж 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</a:rPr>
              <a:t>пояс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</a:rPr>
              <a:t>астероїдів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</a:rPr>
              <a:t>. Після 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</a:rPr>
              <a:t>позбавлення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</a:rPr>
              <a:t>Плутона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</a:rPr>
              <a:t> статусу планети, Меркурій є найменшою планетою Сонячної системи</a:t>
            </a:r>
            <a:r>
              <a:rPr lang="vi-VN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00042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Планету названо на честь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римського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бога 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Меркурія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послідовника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грецького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 Гермеса та 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вавилонського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Набу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. До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V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століття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до н. е. греки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вважали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Меркурій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видимий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вечірньому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та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вранішньому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небі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 —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два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різні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об'єкти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. У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Стародавній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Індії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Меркурій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називали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Будда (</a:t>
            </a:r>
            <a:r>
              <a:rPr lang="hi-IN" sz="2400" dirty="0" smtClean="0">
                <a:solidFill>
                  <a:schemeClr val="bg1">
                    <a:lumMod val="95000"/>
                  </a:schemeClr>
                </a:solidFill>
              </a:rPr>
              <a:t>बुध)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та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Рогінея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. У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китайській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японській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в'єтнамській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та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корейських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мовах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Меркурій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називають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sz="2400" i="1" u="sng" dirty="0" smtClean="0">
                <a:solidFill>
                  <a:schemeClr val="bg1">
                    <a:lumMod val="95000"/>
                  </a:schemeClr>
                </a:solidFill>
              </a:rPr>
              <a:t>Водяною </a:t>
            </a:r>
            <a:r>
              <a:rPr lang="ru-RU" sz="2400" i="1" u="sng" dirty="0" err="1" smtClean="0">
                <a:solidFill>
                  <a:schemeClr val="bg1">
                    <a:lumMod val="95000"/>
                  </a:schemeClr>
                </a:solidFill>
              </a:rPr>
              <a:t>зіркою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 (</a:t>
            </a:r>
            <a:r>
              <a:rPr lang="ja-JP" altLang="en-US" sz="2400" dirty="0" smtClean="0">
                <a:solidFill>
                  <a:schemeClr val="bg1">
                    <a:lumMod val="95000"/>
                  </a:schemeClr>
                </a:solidFill>
              </a:rPr>
              <a:t>水星</a:t>
            </a:r>
            <a:r>
              <a:rPr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) (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в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уявленнях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про 5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елементів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).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Рисунок 4" descr="3_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54352"/>
            <a:ext cx="9144000" cy="4803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N0108821596M_Sholem_Aleichem_crater_on_Mercury (1)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928670"/>
            <a:ext cx="81439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Маса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Меркурія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дорівнює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3,31·10</a:t>
            </a:r>
            <a:r>
              <a:rPr lang="ru-RU" sz="2400" baseline="30000" dirty="0">
                <a:solidFill>
                  <a:schemeClr val="bg1">
                    <a:lumMod val="95000"/>
                  </a:schemeClr>
                </a:solidFill>
              </a:rPr>
              <a:t>23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 кг,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приблизно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в 18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разів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менше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масу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Землі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Середня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густина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близька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земної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становить 5,44 г/см³. 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Прискорення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вільного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падіння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поблизу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поверхні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— 3,7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м/с</a:t>
            </a:r>
            <a:r>
              <a:rPr lang="ru-RU" sz="2400" baseline="30000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Температура, на </a:t>
            </a:r>
            <a:r>
              <a:rPr lang="ru-RU" sz="2400" dirty="0" err="1" smtClean="0">
                <a:solidFill>
                  <a:schemeClr val="bg1"/>
                </a:solidFill>
              </a:rPr>
              <a:t>стороні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повернено</a:t>
            </a:r>
            <a:r>
              <a:rPr lang="uk-UA" sz="2400" dirty="0">
                <a:solidFill>
                  <a:schemeClr val="bg1"/>
                </a:solidFill>
              </a:rPr>
              <a:t>ї</a:t>
            </a:r>
            <a:r>
              <a:rPr lang="ru-RU" sz="2400" dirty="0" smtClean="0">
                <a:solidFill>
                  <a:schemeClr val="bg1"/>
                </a:solidFill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</a:rPr>
              <a:t>Сонця</a:t>
            </a:r>
            <a:r>
              <a:rPr lang="ru-RU" sz="2400" dirty="0" smtClean="0">
                <a:solidFill>
                  <a:schemeClr val="bg1"/>
                </a:solidFill>
              </a:rPr>
              <a:t> дивно велика, </a:t>
            </a:r>
            <a:r>
              <a:rPr lang="ru-RU" sz="2400" dirty="0" err="1" smtClean="0">
                <a:solidFill>
                  <a:schemeClr val="bg1"/>
                </a:solidFill>
              </a:rPr>
              <a:t>близько</a:t>
            </a:r>
            <a:r>
              <a:rPr lang="ru-RU" sz="2400" dirty="0" smtClean="0">
                <a:solidFill>
                  <a:schemeClr val="bg1"/>
                </a:solidFill>
              </a:rPr>
              <a:t> 430 ° C. Але в той час на </a:t>
            </a:r>
            <a:r>
              <a:rPr lang="ru-RU" sz="2400" dirty="0" err="1" smtClean="0">
                <a:solidFill>
                  <a:schemeClr val="bg1"/>
                </a:solidFill>
              </a:rPr>
              <a:t>зворотньому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боці</a:t>
            </a:r>
            <a:r>
              <a:rPr lang="ru-RU" sz="2400" dirty="0" smtClean="0">
                <a:solidFill>
                  <a:schemeClr val="bg1"/>
                </a:solidFill>
              </a:rPr>
              <a:t> вона </a:t>
            </a:r>
            <a:r>
              <a:rPr lang="ru-RU" sz="2400" dirty="0" err="1" smtClean="0">
                <a:solidFill>
                  <a:schemeClr val="bg1"/>
                </a:solidFill>
              </a:rPr>
              <a:t>може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опускатися</a:t>
            </a:r>
            <a:r>
              <a:rPr lang="ru-RU" sz="2400" dirty="0" smtClean="0">
                <a:solidFill>
                  <a:schemeClr val="bg1"/>
                </a:solidFill>
              </a:rPr>
              <a:t> до -163 ° C. Через </a:t>
            </a:r>
            <a:r>
              <a:rPr lang="ru-RU" sz="2400" dirty="0" err="1" smtClean="0">
                <a:solidFill>
                  <a:schemeClr val="bg1"/>
                </a:solidFill>
              </a:rPr>
              <a:t>низький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нахил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осі</a:t>
            </a:r>
            <a:r>
              <a:rPr lang="ru-RU" sz="2400" dirty="0" smtClean="0">
                <a:solidFill>
                  <a:schemeClr val="bg1"/>
                </a:solidFill>
              </a:rPr>
              <a:t>, полюса </a:t>
            </a:r>
            <a:r>
              <a:rPr lang="ru-RU" sz="2400" dirty="0" err="1" smtClean="0">
                <a:solidFill>
                  <a:schemeClr val="bg1"/>
                </a:solidFill>
              </a:rPr>
              <a:t>ніколи</a:t>
            </a:r>
            <a:r>
              <a:rPr lang="ru-RU" sz="2400" dirty="0" smtClean="0">
                <a:solidFill>
                  <a:schemeClr val="bg1"/>
                </a:solidFill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</a:rPr>
              <a:t>отримують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сонячного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світла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мають</a:t>
            </a:r>
            <a:r>
              <a:rPr lang="ru-RU" sz="2400" dirty="0" smtClean="0">
                <a:solidFill>
                  <a:schemeClr val="bg1"/>
                </a:solidFill>
              </a:rPr>
              <a:t> температуру -183 ° C. </a:t>
            </a:r>
            <a:r>
              <a:rPr lang="ru-RU" sz="2400" dirty="0" err="1" smtClean="0">
                <a:solidFill>
                  <a:schemeClr val="bg1"/>
                </a:solidFill>
              </a:rPr>
              <a:t>Враховуючи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це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середня</a:t>
            </a:r>
            <a:r>
              <a:rPr lang="ru-RU" sz="2400" dirty="0" smtClean="0">
                <a:solidFill>
                  <a:schemeClr val="bg1"/>
                </a:solidFill>
              </a:rPr>
              <a:t> температура на </a:t>
            </a:r>
            <a:r>
              <a:rPr lang="ru-RU" sz="2400" dirty="0" err="1" smtClean="0">
                <a:solidFill>
                  <a:schemeClr val="bg1"/>
                </a:solidFill>
              </a:rPr>
              <a:t>планеті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дорівнює</a:t>
            </a:r>
            <a:r>
              <a:rPr lang="ru-RU" sz="2400" dirty="0" smtClean="0">
                <a:solidFill>
                  <a:schemeClr val="bg1"/>
                </a:solidFill>
              </a:rPr>
              <a:t> 179 ° C.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08_PIA1124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786214" y="142852"/>
            <a:ext cx="7572428" cy="6428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992" y="117693"/>
            <a:ext cx="48577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Над </a:t>
            </a:r>
            <a:r>
              <a:rPr lang="ru-RU" sz="2400" dirty="0" err="1">
                <a:solidFill>
                  <a:schemeClr val="bg1"/>
                </a:solidFill>
              </a:rPr>
              <a:t>поверхнею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Меркурія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сліди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дуже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розрідженої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атмосфери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містить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крім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гелію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також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водень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вуглекислий</a:t>
            </a:r>
            <a:r>
              <a:rPr lang="ru-RU" sz="2400" dirty="0">
                <a:solidFill>
                  <a:schemeClr val="bg1"/>
                </a:solidFill>
              </a:rPr>
              <a:t> газ, </a:t>
            </a:r>
            <a:r>
              <a:rPr lang="ru-RU" sz="2400" dirty="0" err="1">
                <a:solidFill>
                  <a:schemeClr val="bg1"/>
                </a:solidFill>
              </a:rPr>
              <a:t>вуглець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кисень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благородні</a:t>
            </a:r>
            <a:r>
              <a:rPr lang="ru-RU" sz="2400" dirty="0">
                <a:solidFill>
                  <a:schemeClr val="bg1"/>
                </a:solidFill>
              </a:rPr>
              <a:t> гази (аргон, неон). </a:t>
            </a:r>
            <a:r>
              <a:rPr lang="ru-RU" sz="2400" dirty="0" err="1">
                <a:solidFill>
                  <a:schemeClr val="bg1"/>
                </a:solidFill>
              </a:rPr>
              <a:t>Близькість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Сонця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зумовлює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суттєвий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вплив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Меркурій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сонячного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вітру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Завдяки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близькості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значним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припливний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вплив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Сонця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Меркурій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призводити</a:t>
            </a:r>
            <a:r>
              <a:rPr lang="ru-RU" sz="2400" dirty="0">
                <a:solidFill>
                  <a:schemeClr val="bg1"/>
                </a:solidFill>
              </a:rPr>
              <a:t> до </a:t>
            </a:r>
            <a:r>
              <a:rPr lang="ru-RU" sz="2400" dirty="0" err="1">
                <a:solidFill>
                  <a:schemeClr val="bg1"/>
                </a:solidFill>
              </a:rPr>
              <a:t>виникнення</a:t>
            </a:r>
            <a:r>
              <a:rPr lang="ru-RU" sz="2400" dirty="0">
                <a:solidFill>
                  <a:schemeClr val="bg1"/>
                </a:solidFill>
              </a:rPr>
              <a:t> над </a:t>
            </a:r>
            <a:r>
              <a:rPr lang="ru-RU" sz="2400" dirty="0" err="1">
                <a:solidFill>
                  <a:schemeClr val="bg1"/>
                </a:solidFill>
              </a:rPr>
              <a:t>поверхнею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планети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електричного</a:t>
            </a:r>
            <a:r>
              <a:rPr lang="ru-RU" sz="2400" dirty="0">
                <a:solidFill>
                  <a:schemeClr val="bg1"/>
                </a:solidFill>
              </a:rPr>
              <a:t> поля, </a:t>
            </a:r>
            <a:r>
              <a:rPr lang="ru-RU" sz="2400" dirty="0" err="1">
                <a:solidFill>
                  <a:schemeClr val="bg1"/>
                </a:solidFill>
              </a:rPr>
              <a:t>напруженість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якого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може</a:t>
            </a:r>
            <a:r>
              <a:rPr lang="ru-RU" sz="2400" dirty="0">
                <a:solidFill>
                  <a:schemeClr val="bg1"/>
                </a:solidFill>
              </a:rPr>
              <a:t> бути </a:t>
            </a:r>
            <a:r>
              <a:rPr lang="ru-RU" sz="2400" dirty="0" err="1">
                <a:solidFill>
                  <a:schemeClr val="bg1"/>
                </a:solidFill>
              </a:rPr>
              <a:t>приблизно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вдвічі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більшою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ніж</a:t>
            </a:r>
            <a:r>
              <a:rPr lang="ru-RU" sz="2400" dirty="0">
                <a:solidFill>
                  <a:schemeClr val="bg1"/>
                </a:solidFill>
              </a:rPr>
              <a:t> у «поля </a:t>
            </a:r>
            <a:r>
              <a:rPr lang="ru-RU" sz="2400" dirty="0" err="1">
                <a:solidFill>
                  <a:schemeClr val="bg1"/>
                </a:solidFill>
              </a:rPr>
              <a:t>ясної</a:t>
            </a:r>
            <a:r>
              <a:rPr lang="ru-RU" sz="2400" dirty="0">
                <a:solidFill>
                  <a:schemeClr val="bg1"/>
                </a:solidFill>
              </a:rPr>
              <a:t> погоди» над </a:t>
            </a:r>
            <a:r>
              <a:rPr lang="ru-RU" sz="2400" dirty="0" err="1">
                <a:solidFill>
                  <a:schemeClr val="bg1"/>
                </a:solidFill>
              </a:rPr>
              <a:t>поверхнею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Землі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відрізняється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останнього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порівняною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стабільністю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142984"/>
            <a:ext cx="7215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Н</a:t>
            </a:r>
            <a:r>
              <a:rPr lang="ru-RU" sz="2800" dirty="0" smtClean="0">
                <a:solidFill>
                  <a:schemeClr val="bg1"/>
                </a:solidFill>
              </a:rPr>
              <a:t>а </a:t>
            </a:r>
            <a:r>
              <a:rPr lang="ru-RU" sz="2800" dirty="0" err="1" smtClean="0">
                <a:solidFill>
                  <a:schemeClr val="bg1"/>
                </a:solidFill>
              </a:rPr>
              <a:t>відміну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від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Землі</a:t>
            </a:r>
            <a:r>
              <a:rPr lang="ru-RU" sz="2800" dirty="0" smtClean="0">
                <a:solidFill>
                  <a:schemeClr val="bg1"/>
                </a:solidFill>
              </a:rPr>
              <a:t> та </a:t>
            </a:r>
            <a:r>
              <a:rPr lang="ru-RU" sz="2800" dirty="0" err="1" smtClean="0">
                <a:solidFill>
                  <a:schemeClr val="bg1"/>
                </a:solidFill>
              </a:rPr>
              <a:t>інших</a:t>
            </a:r>
            <a:r>
              <a:rPr lang="ru-RU" sz="2800" dirty="0" smtClean="0">
                <a:solidFill>
                  <a:schemeClr val="bg1"/>
                </a:solidFill>
              </a:rPr>
              <a:t> планет </a:t>
            </a:r>
            <a:r>
              <a:rPr lang="ru-RU" sz="2800" dirty="0" err="1" smtClean="0">
                <a:solidFill>
                  <a:schemeClr val="bg1"/>
                </a:solidFill>
              </a:rPr>
              <a:t>Сонячної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системи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внутрішніми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магнітними</a:t>
            </a:r>
            <a:r>
              <a:rPr lang="ru-RU" sz="2800" dirty="0" smtClean="0">
                <a:solidFill>
                  <a:schemeClr val="bg1"/>
                </a:solidFill>
              </a:rPr>
              <a:t> полями, </a:t>
            </a:r>
            <a:r>
              <a:rPr lang="ru-RU" sz="2800" dirty="0" err="1" smtClean="0">
                <a:solidFill>
                  <a:schemeClr val="bg1"/>
                </a:solidFill>
              </a:rPr>
              <a:t>Меркурій</a:t>
            </a:r>
            <a:r>
              <a:rPr lang="ru-RU" sz="2800" dirty="0" smtClean="0">
                <a:solidFill>
                  <a:schemeClr val="bg1"/>
                </a:solidFill>
              </a:rPr>
              <a:t> не </a:t>
            </a:r>
            <a:r>
              <a:rPr lang="ru-RU" sz="2800" dirty="0" err="1" smtClean="0">
                <a:solidFill>
                  <a:schemeClr val="bg1"/>
                </a:solidFill>
              </a:rPr>
              <a:t>оточений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кільцями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заряджених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частинок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Магнітне</a:t>
            </a:r>
            <a:r>
              <a:rPr lang="ru-RU" sz="2800" dirty="0" smtClean="0">
                <a:solidFill>
                  <a:schemeClr val="bg1"/>
                </a:solidFill>
              </a:rPr>
              <a:t> поле </a:t>
            </a:r>
            <a:r>
              <a:rPr lang="ru-RU" sz="2800" dirty="0" err="1" smtClean="0">
                <a:solidFill>
                  <a:schemeClr val="bg1"/>
                </a:solidFill>
              </a:rPr>
              <a:t>Меркурія</a:t>
            </a:r>
            <a:r>
              <a:rPr lang="ru-RU" sz="2800" dirty="0" smtClean="0">
                <a:solidFill>
                  <a:schemeClr val="bg1"/>
                </a:solidFill>
              </a:rPr>
              <a:t> без </a:t>
            </a:r>
            <a:r>
              <a:rPr lang="ru-RU" sz="2800" dirty="0" err="1" smtClean="0">
                <a:solidFill>
                  <a:schemeClr val="bg1"/>
                </a:solidFill>
              </a:rPr>
              <a:t>сумніву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занадто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слабке</a:t>
            </a:r>
            <a:r>
              <a:rPr lang="ru-RU" sz="2800" dirty="0" smtClean="0">
                <a:solidFill>
                  <a:schemeClr val="bg1"/>
                </a:solidFill>
              </a:rPr>
              <a:t> для того </a:t>
            </a:r>
            <a:r>
              <a:rPr lang="ru-RU" sz="2800" dirty="0" err="1" smtClean="0">
                <a:solidFill>
                  <a:schemeClr val="bg1"/>
                </a:solidFill>
              </a:rPr>
              <a:t>щоб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утримувати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їх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Замість</a:t>
            </a:r>
            <a:r>
              <a:rPr lang="ru-RU" sz="2800" dirty="0" smtClean="0">
                <a:solidFill>
                  <a:schemeClr val="bg1"/>
                </a:solidFill>
              </a:rPr>
              <a:t> того, зонд </a:t>
            </a:r>
            <a:r>
              <a:rPr lang="ru-RU" sz="2800" dirty="0" err="1" smtClean="0">
                <a:solidFill>
                  <a:schemeClr val="bg1"/>
                </a:solidFill>
              </a:rPr>
              <a:t>зафіксував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енергійні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сплески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електронів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тривалістю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від</a:t>
            </a:r>
            <a:r>
              <a:rPr lang="ru-RU" sz="2800" dirty="0" smtClean="0">
                <a:solidFill>
                  <a:schemeClr val="bg1"/>
                </a:solidFill>
              </a:rPr>
              <a:t> секунд до годин, </a:t>
            </a:r>
            <a:r>
              <a:rPr lang="ru-RU" sz="2800" dirty="0" err="1" smtClean="0">
                <a:solidFill>
                  <a:schemeClr val="bg1"/>
                </a:solidFill>
              </a:rPr>
              <a:t>які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виникали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сторони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планети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100" y="285728"/>
            <a:ext cx="74295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Перше </a:t>
            </a:r>
            <a:r>
              <a:rPr lang="ru-RU" sz="2000" dirty="0" err="1" smtClean="0">
                <a:solidFill>
                  <a:schemeClr val="bg1"/>
                </a:solidFill>
              </a:rPr>
              <a:t>телескопічне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спостереження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Меркурія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було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зроблене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i="1" u="sng" dirty="0" err="1" smtClean="0">
                <a:solidFill>
                  <a:schemeClr val="bg1"/>
                </a:solidFill>
              </a:rPr>
              <a:t>Галілео</a:t>
            </a:r>
            <a:r>
              <a:rPr lang="ru-RU" sz="2000" i="1" u="sng" dirty="0" smtClean="0">
                <a:solidFill>
                  <a:schemeClr val="bg1"/>
                </a:solidFill>
              </a:rPr>
              <a:t> </a:t>
            </a:r>
            <a:r>
              <a:rPr lang="ru-RU" sz="2000" i="1" u="sng" dirty="0" err="1" smtClean="0">
                <a:solidFill>
                  <a:schemeClr val="bg1"/>
                </a:solidFill>
              </a:rPr>
              <a:t>Галілеєм</a:t>
            </a:r>
            <a:r>
              <a:rPr lang="ru-RU" sz="2000" dirty="0" smtClean="0">
                <a:solidFill>
                  <a:schemeClr val="bg1"/>
                </a:solidFill>
              </a:rPr>
              <a:t> на початку </a:t>
            </a:r>
            <a:r>
              <a:rPr lang="en-US" sz="2000" dirty="0" smtClean="0">
                <a:solidFill>
                  <a:schemeClr val="bg1"/>
                </a:solidFill>
              </a:rPr>
              <a:t>XVII </a:t>
            </a:r>
            <a:r>
              <a:rPr lang="ru-RU" sz="2000" dirty="0" smtClean="0">
                <a:solidFill>
                  <a:schemeClr val="bg1"/>
                </a:solidFill>
              </a:rPr>
              <a:t>ст. </a:t>
            </a:r>
            <a:r>
              <a:rPr lang="ru-RU" sz="2000" dirty="0" err="1" smtClean="0">
                <a:solidFill>
                  <a:schemeClr val="bg1"/>
                </a:solidFill>
              </a:rPr>
              <a:t>Хоча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спостерігав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фази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Венери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</a:rPr>
              <a:t> телескоп </a:t>
            </a:r>
            <a:r>
              <a:rPr lang="ru-RU" sz="2000" dirty="0" err="1" smtClean="0">
                <a:solidFill>
                  <a:schemeClr val="bg1"/>
                </a:solidFill>
              </a:rPr>
              <a:t>був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недостатньо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потужним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щоб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спостерігати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фази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Меркурія</a:t>
            </a:r>
            <a:r>
              <a:rPr lang="ru-RU" sz="2000" dirty="0" smtClean="0">
                <a:solidFill>
                  <a:schemeClr val="bg1"/>
                </a:solidFill>
              </a:rPr>
              <a:t>. 1631 року </a:t>
            </a:r>
            <a:r>
              <a:rPr lang="ru-RU" sz="2000" i="1" u="sng" dirty="0" err="1" smtClean="0">
                <a:solidFill>
                  <a:schemeClr val="bg1"/>
                </a:solidFill>
              </a:rPr>
              <a:t>П'єр</a:t>
            </a:r>
            <a:r>
              <a:rPr lang="ru-RU" sz="2000" i="1" u="sng" dirty="0" smtClean="0">
                <a:solidFill>
                  <a:schemeClr val="bg1"/>
                </a:solidFill>
              </a:rPr>
              <a:t> </a:t>
            </a:r>
            <a:r>
              <a:rPr lang="ru-RU" sz="2000" i="1" u="sng" dirty="0" err="1" smtClean="0">
                <a:solidFill>
                  <a:schemeClr val="bg1"/>
                </a:solidFill>
              </a:rPr>
              <a:t>Гассенді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здійснив</a:t>
            </a:r>
            <a:r>
              <a:rPr lang="ru-RU" sz="2000" dirty="0" smtClean="0">
                <a:solidFill>
                  <a:schemeClr val="bg1"/>
                </a:solidFill>
              </a:rPr>
              <a:t> перше </a:t>
            </a:r>
            <a:r>
              <a:rPr lang="ru-RU" sz="2000" dirty="0" err="1" smtClean="0">
                <a:solidFill>
                  <a:schemeClr val="bg1"/>
                </a:solidFill>
              </a:rPr>
              <a:t>телескопічне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спостереження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проходження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планети</a:t>
            </a:r>
            <a:r>
              <a:rPr lang="ru-RU" sz="2000" dirty="0" smtClean="0">
                <a:solidFill>
                  <a:schemeClr val="bg1"/>
                </a:solidFill>
              </a:rPr>
              <a:t> перед диском </a:t>
            </a:r>
            <a:r>
              <a:rPr lang="ru-RU" sz="2000" dirty="0" err="1" smtClean="0">
                <a:solidFill>
                  <a:schemeClr val="bg1"/>
                </a:solidFill>
              </a:rPr>
              <a:t>Сонця</a:t>
            </a:r>
            <a:r>
              <a:rPr lang="ru-RU" sz="2000" dirty="0" smtClean="0">
                <a:solidFill>
                  <a:schemeClr val="bg1"/>
                </a:solidFill>
              </a:rPr>
              <a:t>. Момент </a:t>
            </a:r>
            <a:r>
              <a:rPr lang="ru-RU" sz="2000" dirty="0" err="1" smtClean="0">
                <a:solidFill>
                  <a:schemeClr val="bg1"/>
                </a:solidFill>
              </a:rPr>
              <a:t>проходження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було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обчислено</a:t>
            </a:r>
            <a:r>
              <a:rPr lang="ru-RU" sz="2000" dirty="0" smtClean="0">
                <a:solidFill>
                  <a:schemeClr val="bg1"/>
                </a:solidFill>
              </a:rPr>
              <a:t> до того </a:t>
            </a:r>
            <a:r>
              <a:rPr lang="ru-RU" sz="2000" i="1" u="sng" dirty="0" err="1" smtClean="0">
                <a:solidFill>
                  <a:schemeClr val="bg1"/>
                </a:solidFill>
              </a:rPr>
              <a:t>Йоганном</a:t>
            </a:r>
            <a:r>
              <a:rPr lang="ru-RU" sz="2000" i="1" u="sng" dirty="0" smtClean="0">
                <a:solidFill>
                  <a:schemeClr val="bg1"/>
                </a:solidFill>
              </a:rPr>
              <a:t> Кеплером</a:t>
            </a:r>
            <a:r>
              <a:rPr lang="ru-RU" sz="2000" dirty="0" smtClean="0">
                <a:solidFill>
                  <a:schemeClr val="bg1"/>
                </a:solidFill>
              </a:rPr>
              <a:t>. 1639 року </a:t>
            </a:r>
            <a:r>
              <a:rPr lang="ru-RU" sz="2000" i="1" u="sng" dirty="0" err="1" smtClean="0">
                <a:solidFill>
                  <a:schemeClr val="bg1"/>
                </a:solidFill>
              </a:rPr>
              <a:t>Джованні</a:t>
            </a:r>
            <a:r>
              <a:rPr lang="ru-RU" sz="2000" i="1" u="sng" dirty="0" smtClean="0">
                <a:solidFill>
                  <a:schemeClr val="bg1"/>
                </a:solidFill>
              </a:rPr>
              <a:t> </a:t>
            </a:r>
            <a:r>
              <a:rPr lang="ru-RU" sz="2000" i="1" u="sng" dirty="0" err="1" smtClean="0">
                <a:solidFill>
                  <a:schemeClr val="bg1"/>
                </a:solidFill>
              </a:rPr>
              <a:t>Зупі</a:t>
            </a:r>
            <a:r>
              <a:rPr lang="ru-RU" sz="2000" dirty="0" smtClean="0">
                <a:solidFill>
                  <a:schemeClr val="bg1"/>
                </a:solidFill>
              </a:rPr>
              <a:t> за </a:t>
            </a:r>
            <a:r>
              <a:rPr lang="ru-RU" sz="2000" dirty="0" err="1" smtClean="0">
                <a:solidFill>
                  <a:schemeClr val="bg1"/>
                </a:solidFill>
              </a:rPr>
              <a:t>допомогою</a:t>
            </a:r>
            <a:r>
              <a:rPr lang="ru-RU" sz="2000" dirty="0" smtClean="0">
                <a:solidFill>
                  <a:schemeClr val="bg1"/>
                </a:solidFill>
              </a:rPr>
              <a:t> телескопа </a:t>
            </a:r>
            <a:r>
              <a:rPr lang="ru-RU" sz="2000" dirty="0" err="1" smtClean="0">
                <a:solidFill>
                  <a:schemeClr val="bg1"/>
                </a:solidFill>
              </a:rPr>
              <a:t>відкрив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орбітальні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фази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Меркурія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подібні</a:t>
            </a:r>
            <a:r>
              <a:rPr lang="ru-RU" sz="2000" dirty="0" smtClean="0">
                <a:solidFill>
                  <a:schemeClr val="bg1"/>
                </a:solidFill>
              </a:rPr>
              <a:t> фазам </a:t>
            </a:r>
            <a:r>
              <a:rPr lang="ru-RU" sz="2000" dirty="0" err="1" smtClean="0">
                <a:solidFill>
                  <a:schemeClr val="bg1"/>
                </a:solidFill>
              </a:rPr>
              <a:t>Місяця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Венери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Спостереження</a:t>
            </a:r>
            <a:r>
              <a:rPr lang="ru-RU" sz="2000" dirty="0" smtClean="0">
                <a:solidFill>
                  <a:schemeClr val="bg1"/>
                </a:solidFill>
              </a:rPr>
              <a:t> остаточно довели,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Меркурій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обертається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навколо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Сонця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204px-Galileo.arp.300pi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876"/>
            <a:ext cx="2532507" cy="3103562"/>
          </a:xfrm>
          <a:prstGeom prst="rect">
            <a:avLst/>
          </a:prstGeom>
        </p:spPr>
      </p:pic>
      <p:pic>
        <p:nvPicPr>
          <p:cNvPr id="8" name="Рисунок 7" descr="PierreGassend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3571876"/>
            <a:ext cx="2428892" cy="3091317"/>
          </a:xfrm>
          <a:prstGeom prst="rect">
            <a:avLst/>
          </a:prstGeom>
        </p:spPr>
      </p:pic>
      <p:pic>
        <p:nvPicPr>
          <p:cNvPr id="9" name="Рисунок 8" descr="Johannes_Kepler_16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3429000"/>
            <a:ext cx="2286000" cy="31394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28604"/>
            <a:ext cx="8501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err="1">
                <a:solidFill>
                  <a:schemeClr val="bg1"/>
                </a:solidFill>
              </a:rPr>
              <a:t>Меркурій</a:t>
            </a:r>
            <a:r>
              <a:rPr lang="ru-RU" sz="2000" dirty="0">
                <a:solidFill>
                  <a:schemeClr val="bg1"/>
                </a:solidFill>
              </a:rPr>
              <a:t> — </a:t>
            </a:r>
            <a:r>
              <a:rPr lang="ru-RU" sz="2000" dirty="0" err="1">
                <a:solidFill>
                  <a:schemeClr val="bg1"/>
                </a:solidFill>
              </a:rPr>
              <a:t>найшвидша</a:t>
            </a:r>
            <a:r>
              <a:rPr lang="ru-RU" sz="2000" dirty="0">
                <a:solidFill>
                  <a:schemeClr val="bg1"/>
                </a:solidFill>
              </a:rPr>
              <a:t> планета в </a:t>
            </a:r>
            <a:r>
              <a:rPr lang="ru-RU" sz="2000" dirty="0" err="1">
                <a:solidFill>
                  <a:schemeClr val="bg1"/>
                </a:solidFill>
              </a:rPr>
              <a:t>Сонячній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Системі</a:t>
            </a:r>
            <a:r>
              <a:rPr lang="ru-RU" sz="2000" dirty="0">
                <a:solidFill>
                  <a:schemeClr val="bg1"/>
                </a:solidFill>
              </a:rPr>
              <a:t>, вона </a:t>
            </a:r>
            <a:r>
              <a:rPr lang="ru-RU" sz="2000" dirty="0" err="1">
                <a:solidFill>
                  <a:schemeClr val="bg1"/>
                </a:solidFill>
              </a:rPr>
              <a:t>рухається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орбітою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навколо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Сонця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середньою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швидкістю</a:t>
            </a:r>
            <a:r>
              <a:rPr lang="ru-RU" sz="2000" dirty="0">
                <a:solidFill>
                  <a:schemeClr val="bg1"/>
                </a:solidFill>
              </a:rPr>
              <a:t> 47,87 км/с,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майже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вдвічі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більше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швидкості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Землі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Така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швидкість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</a:t>
            </a:r>
            <a:r>
              <a:rPr lang="ru-RU" sz="2000" dirty="0">
                <a:solidFill>
                  <a:schemeClr val="bg1"/>
                </a:solidFill>
              </a:rPr>
              <a:t> той факт,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Меркурій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розміщений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ближче</a:t>
            </a:r>
            <a:r>
              <a:rPr lang="ru-RU" sz="2000" dirty="0">
                <a:solidFill>
                  <a:schemeClr val="bg1"/>
                </a:solidFill>
              </a:rPr>
              <a:t> до </a:t>
            </a:r>
            <a:r>
              <a:rPr lang="ru-RU" sz="2000" dirty="0" err="1">
                <a:solidFill>
                  <a:schemeClr val="bg1"/>
                </a:solidFill>
              </a:rPr>
              <a:t>Сонця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ніж</a:t>
            </a:r>
            <a:r>
              <a:rPr lang="ru-RU" sz="2000" dirty="0">
                <a:solidFill>
                  <a:schemeClr val="bg1"/>
                </a:solidFill>
              </a:rPr>
              <a:t> Земля, </a:t>
            </a:r>
            <a:r>
              <a:rPr lang="ru-RU" sz="2000" dirty="0" err="1">
                <a:solidFill>
                  <a:schemeClr val="bg1"/>
                </a:solidFill>
              </a:rPr>
              <a:t>приводять</a:t>
            </a:r>
            <a:r>
              <a:rPr lang="ru-RU" sz="2000" dirty="0">
                <a:solidFill>
                  <a:schemeClr val="bg1"/>
                </a:solidFill>
              </a:rPr>
              <a:t> до того,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один </a:t>
            </a:r>
            <a:r>
              <a:rPr lang="ru-RU" sz="2000" dirty="0" err="1">
                <a:solidFill>
                  <a:schemeClr val="bg1"/>
                </a:solidFill>
              </a:rPr>
              <a:t>рік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Меркурії</a:t>
            </a:r>
            <a:r>
              <a:rPr lang="ru-RU" sz="2000" dirty="0">
                <a:solidFill>
                  <a:schemeClr val="bg1"/>
                </a:solidFill>
              </a:rPr>
              <a:t> (час </a:t>
            </a:r>
            <a:r>
              <a:rPr lang="ru-RU" sz="2000" dirty="0" err="1">
                <a:solidFill>
                  <a:schemeClr val="bg1"/>
                </a:solidFill>
              </a:rPr>
              <a:t>його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повного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оберту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навколо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Сонця</a:t>
            </a:r>
            <a:r>
              <a:rPr lang="ru-RU" sz="2000" dirty="0">
                <a:solidFill>
                  <a:schemeClr val="bg1"/>
                </a:solidFill>
              </a:rPr>
              <a:t>) становить </a:t>
            </a:r>
            <a:r>
              <a:rPr lang="ru-RU" sz="2000" dirty="0" err="1">
                <a:solidFill>
                  <a:schemeClr val="bg1"/>
                </a:solidFill>
              </a:rPr>
              <a:t>усього</a:t>
            </a:r>
            <a:r>
              <a:rPr lang="ru-RU" sz="2000" dirty="0">
                <a:solidFill>
                  <a:schemeClr val="bg1"/>
                </a:solidFill>
              </a:rPr>
              <a:t> 87,99 </a:t>
            </a:r>
            <a:r>
              <a:rPr lang="ru-RU" sz="2000" dirty="0" err="1">
                <a:solidFill>
                  <a:schemeClr val="bg1"/>
                </a:solidFill>
              </a:rPr>
              <a:t>днів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643182"/>
            <a:ext cx="82153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err="1" smtClean="0">
                <a:solidFill>
                  <a:schemeClr val="bg1"/>
                </a:solidFill>
              </a:rPr>
              <a:t>Меркурій</a:t>
            </a:r>
            <a:r>
              <a:rPr lang="ru-RU" sz="2000" dirty="0" smtClean="0">
                <a:solidFill>
                  <a:schemeClr val="bg1"/>
                </a:solidFill>
              </a:rPr>
              <a:t> — вельми </a:t>
            </a:r>
            <a:r>
              <a:rPr lang="ru-RU" sz="2000" dirty="0" err="1" smtClean="0">
                <a:solidFill>
                  <a:schemeClr val="bg1"/>
                </a:solidFill>
              </a:rPr>
              <a:t>складний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об'єкт</a:t>
            </a:r>
            <a:r>
              <a:rPr lang="ru-RU" sz="2000" dirty="0" smtClean="0">
                <a:solidFill>
                  <a:schemeClr val="bg1"/>
                </a:solidFill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</a:rPr>
              <a:t>спостереження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високих</a:t>
            </a:r>
            <a:r>
              <a:rPr lang="ru-RU" sz="2000" dirty="0" smtClean="0">
                <a:solidFill>
                  <a:schemeClr val="bg1"/>
                </a:solidFill>
              </a:rPr>
              <a:t> широтах </a:t>
            </a:r>
            <a:r>
              <a:rPr lang="ru-RU" sz="2000" dirty="0" err="1" smtClean="0">
                <a:solidFill>
                  <a:schemeClr val="bg1"/>
                </a:solidFill>
              </a:rPr>
              <a:t>Землі</a:t>
            </a:r>
            <a:r>
              <a:rPr lang="ru-RU" sz="2000" dirty="0" smtClean="0">
                <a:solidFill>
                  <a:schemeClr val="bg1"/>
                </a:solidFill>
              </a:rPr>
              <a:t> через те,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завжди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спостерігається</a:t>
            </a:r>
            <a:r>
              <a:rPr lang="ru-RU" sz="2000" dirty="0" smtClean="0">
                <a:solidFill>
                  <a:schemeClr val="bg1"/>
                </a:solidFill>
              </a:rPr>
              <a:t> при </a:t>
            </a:r>
            <a:r>
              <a:rPr lang="ru-RU" sz="2000" dirty="0" err="1" smtClean="0">
                <a:solidFill>
                  <a:schemeClr val="bg1"/>
                </a:solidFill>
              </a:rPr>
              <a:t>сході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заході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Сонця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досить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низько</a:t>
            </a:r>
            <a:r>
              <a:rPr lang="ru-RU" sz="2000" dirty="0" smtClean="0">
                <a:solidFill>
                  <a:schemeClr val="bg1"/>
                </a:solidFill>
              </a:rPr>
              <a:t> над горизонтом (особливо в </a:t>
            </a:r>
            <a:r>
              <a:rPr lang="ru-RU" sz="2000" dirty="0" err="1" smtClean="0">
                <a:solidFill>
                  <a:schemeClr val="bg1"/>
                </a:solidFill>
              </a:rPr>
              <a:t>північних</a:t>
            </a:r>
            <a:r>
              <a:rPr lang="ru-RU" sz="2000" dirty="0" smtClean="0">
                <a:solidFill>
                  <a:schemeClr val="bg1"/>
                </a:solidFill>
              </a:rPr>
              <a:t> широтах). </a:t>
            </a:r>
            <a:r>
              <a:rPr lang="ru-RU" sz="2000" dirty="0" err="1" smtClean="0">
                <a:solidFill>
                  <a:schemeClr val="bg1"/>
                </a:solidFill>
              </a:rPr>
              <a:t>Період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найкращої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видимості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настає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декілька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разів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рік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триває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близько</a:t>
            </a:r>
            <a:r>
              <a:rPr lang="ru-RU" sz="2000" dirty="0" smtClean="0">
                <a:solidFill>
                  <a:schemeClr val="bg1"/>
                </a:solidFill>
              </a:rPr>
              <a:t> 10 </a:t>
            </a:r>
            <a:r>
              <a:rPr lang="ru-RU" sz="2000" dirty="0" err="1" smtClean="0">
                <a:solidFill>
                  <a:schemeClr val="bg1"/>
                </a:solidFill>
              </a:rPr>
              <a:t>днів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Проте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навіть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ці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періоди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побачити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Меркурій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неозброєним</a:t>
            </a:r>
            <a:r>
              <a:rPr lang="ru-RU" sz="2000" dirty="0" smtClean="0">
                <a:solidFill>
                  <a:schemeClr val="bg1"/>
                </a:solidFill>
              </a:rPr>
              <a:t> оком непросто (</a:t>
            </a:r>
            <a:r>
              <a:rPr lang="ru-RU" sz="2000" dirty="0" err="1" smtClean="0">
                <a:solidFill>
                  <a:schemeClr val="bg1"/>
                </a:solidFill>
              </a:rPr>
              <a:t>неяскрава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зірка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досить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світлому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фоні</a:t>
            </a:r>
            <a:r>
              <a:rPr lang="ru-RU" sz="2000" dirty="0" smtClean="0">
                <a:solidFill>
                  <a:schemeClr val="bg1"/>
                </a:solidFill>
              </a:rPr>
              <a:t> неба). </a:t>
            </a:r>
            <a:r>
              <a:rPr lang="ru-RU" sz="2000" dirty="0" err="1" smtClean="0">
                <a:solidFill>
                  <a:schemeClr val="bg1"/>
                </a:solidFill>
              </a:rPr>
              <a:t>Існує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історія</a:t>
            </a:r>
            <a:r>
              <a:rPr lang="ru-RU" sz="2000" dirty="0" smtClean="0">
                <a:solidFill>
                  <a:schemeClr val="bg1"/>
                </a:solidFill>
              </a:rPr>
              <a:t> про те,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Миколай</a:t>
            </a:r>
            <a:r>
              <a:rPr lang="ru-RU" sz="2000" dirty="0" smtClean="0">
                <a:solidFill>
                  <a:schemeClr val="bg1"/>
                </a:solidFill>
              </a:rPr>
              <a:t> Коперник, </a:t>
            </a:r>
            <a:r>
              <a:rPr lang="ru-RU" sz="2000" dirty="0" err="1" smtClean="0">
                <a:solidFill>
                  <a:schemeClr val="bg1"/>
                </a:solidFill>
              </a:rPr>
              <a:t>спостерігаючи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астрономічні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об'єкти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умовах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північних</a:t>
            </a:r>
            <a:r>
              <a:rPr lang="ru-RU" sz="2000" dirty="0" smtClean="0">
                <a:solidFill>
                  <a:schemeClr val="bg1"/>
                </a:solidFill>
              </a:rPr>
              <a:t> широт та туманного </a:t>
            </a:r>
            <a:r>
              <a:rPr lang="ru-RU" sz="2000" dirty="0" err="1" smtClean="0">
                <a:solidFill>
                  <a:schemeClr val="bg1"/>
                </a:solidFill>
              </a:rPr>
              <a:t>клімату</a:t>
            </a:r>
            <a:r>
              <a:rPr lang="ru-RU" sz="2000" dirty="0" smtClean="0">
                <a:solidFill>
                  <a:schemeClr val="bg1"/>
                </a:solidFill>
              </a:rPr>
              <a:t> Прибалтики, </a:t>
            </a:r>
            <a:r>
              <a:rPr lang="ru-RU" sz="2000" dirty="0" err="1" smtClean="0">
                <a:solidFill>
                  <a:schemeClr val="bg1"/>
                </a:solidFill>
              </a:rPr>
              <a:t>жалкував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за все </a:t>
            </a:r>
            <a:r>
              <a:rPr lang="ru-RU" sz="2000" dirty="0" err="1" smtClean="0">
                <a:solidFill>
                  <a:schemeClr val="bg1"/>
                </a:solidFill>
              </a:rPr>
              <a:t>життя</a:t>
            </a:r>
            <a:r>
              <a:rPr lang="ru-RU" sz="2000" dirty="0" smtClean="0">
                <a:solidFill>
                  <a:schemeClr val="bg1"/>
                </a:solidFill>
              </a:rPr>
              <a:t> так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не </a:t>
            </a:r>
            <a:r>
              <a:rPr lang="ru-RU" sz="2000" dirty="0" err="1" smtClean="0">
                <a:solidFill>
                  <a:schemeClr val="bg1"/>
                </a:solidFill>
              </a:rPr>
              <a:t>побачив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Меркурія</a:t>
            </a:r>
            <a:r>
              <a:rPr lang="ru-RU" sz="2000" dirty="0" smtClean="0">
                <a:solidFill>
                  <a:schemeClr val="bg1"/>
                </a:solidFill>
              </a:rPr>
              <a:t>. У </a:t>
            </a:r>
            <a:r>
              <a:rPr lang="ru-RU" sz="2000" dirty="0" err="1" smtClean="0">
                <a:solidFill>
                  <a:schemeClr val="bg1"/>
                </a:solidFill>
              </a:rPr>
              <a:t>низьких</a:t>
            </a:r>
            <a:r>
              <a:rPr lang="ru-RU" sz="2000" dirty="0" smtClean="0">
                <a:solidFill>
                  <a:schemeClr val="bg1"/>
                </a:solidFill>
              </a:rPr>
              <a:t> широтах </a:t>
            </a:r>
            <a:r>
              <a:rPr lang="ru-RU" sz="2000" dirty="0" err="1" smtClean="0">
                <a:solidFill>
                  <a:schemeClr val="bg1"/>
                </a:solidFill>
              </a:rPr>
              <a:t>Меркурій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спостерігається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краще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357298"/>
            <a:ext cx="41434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Навіть теоретично життя на </a:t>
            </a:r>
            <a:r>
              <a:rPr lang="uk-UA" sz="2000" dirty="0" err="1" smtClean="0">
                <a:solidFill>
                  <a:schemeClr val="bg1"/>
                </a:solidFill>
              </a:rPr>
              <a:t>Меркурії-</a:t>
            </a:r>
            <a:r>
              <a:rPr lang="uk-UA" sz="2000" dirty="0" smtClean="0">
                <a:solidFill>
                  <a:schemeClr val="bg1"/>
                </a:solidFill>
              </a:rPr>
              <a:t> не можливе!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Адже, </a:t>
            </a:r>
            <a:r>
              <a:rPr lang="ru-RU" sz="2000" dirty="0" smtClean="0">
                <a:solidFill>
                  <a:schemeClr val="bg1"/>
                </a:solidFill>
              </a:rPr>
              <a:t>практично </a:t>
            </a:r>
            <a:r>
              <a:rPr lang="ru-RU" sz="2000" dirty="0" err="1" smtClean="0">
                <a:solidFill>
                  <a:schemeClr val="bg1"/>
                </a:solidFill>
              </a:rPr>
              <a:t>повна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відсутність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атмосфери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надзвичайна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близькість</a:t>
            </a:r>
            <a:r>
              <a:rPr lang="ru-RU" sz="2000" dirty="0" smtClean="0">
                <a:solidFill>
                  <a:schemeClr val="bg1"/>
                </a:solidFill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</a:rPr>
              <a:t>Сонця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більша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тривалість</a:t>
            </a:r>
            <a:r>
              <a:rPr lang="ru-RU" sz="2000" dirty="0" smtClean="0">
                <a:solidFill>
                  <a:schemeClr val="bg1"/>
                </a:solidFill>
              </a:rPr>
              <a:t> дня (176 </a:t>
            </a:r>
            <a:r>
              <a:rPr lang="ru-RU" sz="2000" dirty="0" err="1" smtClean="0">
                <a:solidFill>
                  <a:schemeClr val="bg1"/>
                </a:solidFill>
              </a:rPr>
              <a:t>земних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днів</a:t>
            </a:r>
            <a:r>
              <a:rPr lang="ru-RU" sz="2000" dirty="0" smtClean="0">
                <a:solidFill>
                  <a:schemeClr val="bg1"/>
                </a:solidFill>
              </a:rPr>
              <a:t>) </a:t>
            </a:r>
            <a:r>
              <a:rPr lang="ru-RU" sz="2000" dirty="0" err="1" smtClean="0">
                <a:solidFill>
                  <a:schemeClr val="bg1"/>
                </a:solidFill>
              </a:rPr>
              <a:t>можуть</a:t>
            </a:r>
            <a:r>
              <a:rPr lang="ru-RU" sz="2000" dirty="0" smtClean="0">
                <a:solidFill>
                  <a:schemeClr val="bg1"/>
                </a:solidFill>
              </a:rPr>
              <a:t> стати </a:t>
            </a:r>
            <a:r>
              <a:rPr lang="ru-RU" sz="2000" dirty="0" err="1" smtClean="0">
                <a:solidFill>
                  <a:schemeClr val="bg1"/>
                </a:solidFill>
              </a:rPr>
              <a:t>серйозними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перешкодами</a:t>
            </a:r>
            <a:r>
              <a:rPr lang="ru-RU" sz="2000" dirty="0" smtClean="0">
                <a:solidFill>
                  <a:schemeClr val="bg1"/>
                </a:solidFill>
              </a:rPr>
              <a:t> на шляху </a:t>
            </a:r>
            <a:r>
              <a:rPr lang="ru-RU" sz="2000" dirty="0" err="1" smtClean="0">
                <a:solidFill>
                  <a:schemeClr val="bg1"/>
                </a:solidFill>
              </a:rPr>
              <a:t>заселення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Меркурія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Навіть</a:t>
            </a:r>
            <a:r>
              <a:rPr lang="ru-RU" sz="2000" dirty="0" smtClean="0">
                <a:solidFill>
                  <a:schemeClr val="bg1"/>
                </a:solidFill>
              </a:rPr>
              <a:t> при </a:t>
            </a:r>
            <a:r>
              <a:rPr lang="ru-RU" sz="2000" dirty="0" err="1" smtClean="0">
                <a:solidFill>
                  <a:schemeClr val="bg1"/>
                </a:solidFill>
              </a:rPr>
              <a:t>наявності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льоду</a:t>
            </a:r>
            <a:r>
              <a:rPr lang="ru-RU" sz="2000" dirty="0" smtClean="0">
                <a:solidFill>
                  <a:schemeClr val="bg1"/>
                </a:solidFill>
              </a:rPr>
              <a:t> на полюсах </a:t>
            </a:r>
            <a:r>
              <a:rPr lang="ru-RU" sz="2000" dirty="0" err="1" smtClean="0">
                <a:solidFill>
                  <a:schemeClr val="bg1"/>
                </a:solidFill>
              </a:rPr>
              <a:t>планети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наявність</a:t>
            </a:r>
            <a:r>
              <a:rPr lang="ru-RU" sz="2000" dirty="0" smtClean="0">
                <a:solidFill>
                  <a:schemeClr val="bg1"/>
                </a:solidFill>
              </a:rPr>
              <a:t> легких </a:t>
            </a:r>
            <a:r>
              <a:rPr lang="ru-RU" sz="2000" dirty="0" err="1" smtClean="0">
                <a:solidFill>
                  <a:schemeClr val="bg1"/>
                </a:solidFill>
              </a:rPr>
              <a:t>елементів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необхідних</a:t>
            </a:r>
            <a:r>
              <a:rPr lang="ru-RU" sz="2000" dirty="0" smtClean="0">
                <a:solidFill>
                  <a:schemeClr val="bg1"/>
                </a:solidFill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</a:rPr>
              <a:t>існування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життя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представляється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дуже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малоймовірним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223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</dc:creator>
  <cp:lastModifiedBy>Victor</cp:lastModifiedBy>
  <cp:revision>13</cp:revision>
  <dcterms:created xsi:type="dcterms:W3CDTF">2015-01-28T14:27:58Z</dcterms:created>
  <dcterms:modified xsi:type="dcterms:W3CDTF">2015-02-09T19:32:01Z</dcterms:modified>
</cp:coreProperties>
</file>