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1" r:id="rId4"/>
    <p:sldId id="257" r:id="rId5"/>
    <p:sldId id="258" r:id="rId6"/>
    <p:sldId id="259" r:id="rId7"/>
    <p:sldId id="260" r:id="rId8"/>
    <p:sldId id="276" r:id="rId9"/>
    <p:sldId id="261" r:id="rId10"/>
    <p:sldId id="278" r:id="rId11"/>
    <p:sldId id="262" r:id="rId12"/>
    <p:sldId id="279" r:id="rId13"/>
    <p:sldId id="263" r:id="rId14"/>
    <p:sldId id="277" r:id="rId15"/>
    <p:sldId id="264" r:id="rId16"/>
    <p:sldId id="280" r:id="rId17"/>
    <p:sldId id="272" r:id="rId18"/>
    <p:sldId id="265" r:id="rId19"/>
    <p:sldId id="283" r:id="rId20"/>
    <p:sldId id="284" r:id="rId21"/>
    <p:sldId id="286" r:id="rId22"/>
    <p:sldId id="282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01" autoAdjust="0"/>
    <p:restoredTop sz="86396" autoAdjust="0"/>
  </p:normalViewPr>
  <p:slideViewPr>
    <p:cSldViewPr>
      <p:cViewPr>
        <p:scale>
          <a:sx n="93" d="100"/>
          <a:sy n="93" d="100"/>
        </p:scale>
        <p:origin x="-71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2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0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gif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475656" y="866018"/>
            <a:ext cx="6400800" cy="864096"/>
          </a:xfrm>
        </p:spPr>
        <p:txBody>
          <a:bodyPr>
            <a:noAutofit/>
          </a:bodyPr>
          <a:lstStyle/>
          <a:p>
            <a:r>
              <a:rPr lang="uk-UA" sz="4400" dirty="0" smtClean="0">
                <a:latin typeface="Comic Sans MS" pitchFamily="66" charset="0"/>
              </a:rPr>
              <a:t>Правильні многогранники</a:t>
            </a:r>
            <a:endParaRPr lang="ru-RU" sz="4400" noProof="0" dirty="0">
              <a:latin typeface="Comic Sans MS" pitchFamily="66" charset="0"/>
            </a:endParaRPr>
          </a:p>
        </p:txBody>
      </p:sp>
      <p:pic>
        <p:nvPicPr>
          <p:cNvPr id="8" name="Рисунок 7" descr="1_big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2967">
            <a:off x="323528" y="1772816"/>
            <a:ext cx="196215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_big5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5278">
            <a:off x="1979712" y="4221088"/>
            <a:ext cx="1914525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_big8748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3780">
            <a:off x="7164288" y="1484784"/>
            <a:ext cx="172157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69859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9446">
            <a:off x="5999432" y="4050762"/>
            <a:ext cx="1895475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Правильний ікосаедр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noProof="0" dirty="0" smtClean="0"/>
              <a:t>                               </a:t>
            </a:r>
            <a:r>
              <a:rPr lang="uk-UA" sz="2000" noProof="0" dirty="0" smtClean="0">
                <a:latin typeface="Comic Sans MS" pitchFamily="66" charset="0"/>
              </a:rPr>
              <a:t>                   складений з дванадцяти 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              рівносторонніх трикутників;</a:t>
            </a: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  кожна вершина ікосаедра є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вершиною п</a:t>
            </a:r>
            <a:r>
              <a:rPr lang="en-US" sz="2000" dirty="0" smtClean="0">
                <a:latin typeface="Comic Sans MS" pitchFamily="66" charset="0"/>
              </a:rPr>
              <a:t>’</a:t>
            </a:r>
            <a:r>
              <a:rPr lang="uk-UA" sz="2000" dirty="0" err="1" smtClean="0">
                <a:latin typeface="Comic Sans MS" pitchFamily="66" charset="0"/>
              </a:rPr>
              <a:t>яти</a:t>
            </a:r>
            <a:r>
              <a:rPr lang="uk-UA" sz="2000" dirty="0" smtClean="0">
                <a:latin typeface="Comic Sans MS" pitchFamily="66" charset="0"/>
              </a:rPr>
              <a:t> трикутників.</a:t>
            </a:r>
            <a:br>
              <a:rPr lang="uk-UA" sz="2000" dirty="0" smtClean="0">
                <a:latin typeface="Comic Sans MS" pitchFamily="66" charset="0"/>
              </a:rPr>
            </a:b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000" noProof="0" dirty="0" smtClean="0">
                <a:latin typeface="Comic Sans MS" pitchFamily="66" charset="0"/>
              </a:rPr>
              <a:t>         </a:t>
            </a: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Отже, сума плоских кутів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при кожній вершині рівна 300.</a:t>
            </a:r>
            <a:endParaRPr lang="uk-UA" sz="2000" noProof="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/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   </a:t>
            </a:r>
          </a:p>
        </p:txBody>
      </p:sp>
      <p:pic>
        <p:nvPicPr>
          <p:cNvPr id="4" name="Рисунок 3" descr="ic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338437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omic Sans MS" pitchFamily="66" charset="0"/>
              </a:rPr>
              <a:t>Кристал бору має форму </a:t>
            </a:r>
            <a:r>
              <a:rPr lang="uk-UA" dirty="0" err="1" smtClean="0">
                <a:latin typeface="Comic Sans MS" pitchFamily="66" charset="0"/>
              </a:rPr>
              <a:t>ікасаедра</a:t>
            </a:r>
            <a:endParaRPr lang="uk-UA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У </a:t>
            </a:r>
            <a:r>
              <a:rPr lang="ru-RU" dirty="0" err="1" smtClean="0">
                <a:latin typeface="Comic Sans MS" pitchFamily="66" charset="0"/>
              </a:rPr>
              <a:t>біології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німецький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біолог</a:t>
            </a:r>
            <a:r>
              <a:rPr lang="ru-RU" dirty="0" smtClean="0">
                <a:latin typeface="Comic Sans MS" pitchFamily="66" charset="0"/>
              </a:rPr>
              <a:t> початку ХХ </a:t>
            </a:r>
            <a:r>
              <a:rPr lang="ru-RU" dirty="0" err="1" smtClean="0">
                <a:latin typeface="Comic Sans MS" pitchFamily="66" charset="0"/>
              </a:rPr>
              <a:t>століття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Еге</a:t>
            </a:r>
            <a:r>
              <a:rPr lang="ru-RU" dirty="0" smtClean="0">
                <a:latin typeface="Comic Sans MS" pitchFamily="66" charset="0"/>
              </a:rPr>
              <a:t> Геккель </a:t>
            </a:r>
            <a:r>
              <a:rPr lang="ru-RU" dirty="0" err="1" smtClean="0">
                <a:latin typeface="Comic Sans MS" pitchFamily="66" charset="0"/>
              </a:rPr>
              <a:t>дослідив,що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одноклітинні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 – </a:t>
            </a:r>
            <a:r>
              <a:rPr lang="ru-RU" dirty="0" err="1" smtClean="0">
                <a:latin typeface="Comic Sans MS" pitchFamily="66" charset="0"/>
              </a:rPr>
              <a:t>феодарії</a:t>
            </a:r>
            <a:r>
              <a:rPr lang="ru-RU" dirty="0" smtClean="0">
                <a:latin typeface="Comic Sans MS" pitchFamily="66" charset="0"/>
              </a:rPr>
              <a:t>, точно </a:t>
            </a:r>
            <a:r>
              <a:rPr lang="ru-RU" dirty="0" err="1" smtClean="0">
                <a:latin typeface="Comic Sans MS" pitchFamily="66" charset="0"/>
              </a:rPr>
              <a:t>передають</a:t>
            </a:r>
            <a:r>
              <a:rPr lang="ru-RU" dirty="0" smtClean="0">
                <a:latin typeface="Comic Sans MS" pitchFamily="66" charset="0"/>
              </a:rPr>
              <a:t> форму </a:t>
            </a:r>
            <a:r>
              <a:rPr lang="ru-RU" dirty="0" err="1" smtClean="0">
                <a:latin typeface="Comic Sans MS" pitchFamily="66" charset="0"/>
              </a:rPr>
              <a:t>ікосаедра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У </a:t>
            </a:r>
            <a:r>
              <a:rPr lang="ru-RU" dirty="0" err="1" smtClean="0">
                <a:latin typeface="Comic Sans MS" pitchFamily="66" charset="0"/>
              </a:rPr>
              <a:t>фізиці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капсиди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багатьох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вірусів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бактеріофаги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мімівірус</a:t>
            </a:r>
            <a:r>
              <a:rPr lang="ru-RU" dirty="0" smtClean="0">
                <a:latin typeface="Comic Sans MS" pitchFamily="66" charset="0"/>
              </a:rPr>
              <a:t>)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 </a:t>
            </a:r>
            <a:r>
              <a:rPr lang="uk-UA" dirty="0" smtClean="0">
                <a:solidFill>
                  <a:schemeClr val="bg2"/>
                </a:solidFill>
              </a:rPr>
              <a:t>Ікосаедр в природі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noProof="0" dirty="0" smtClean="0">
                <a:solidFill>
                  <a:schemeClr val="bg2"/>
                </a:solidFill>
              </a:rPr>
              <a:t>Правильний гексаедр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000" noProof="0" dirty="0" smtClean="0">
                <a:latin typeface="Comic Sans MS" pitchFamily="66" charset="0"/>
              </a:rPr>
              <a:t>                                                     складений з  шести 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                   квадратів;</a:t>
            </a: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</a:t>
            </a:r>
            <a:endParaRPr lang="uk-UA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noProof="0" dirty="0" smtClean="0">
                <a:latin typeface="Comic Sans MS" pitchFamily="66" charset="0"/>
              </a:rPr>
              <a:t>                                     </a:t>
            </a:r>
            <a:r>
              <a:rPr lang="uk-UA" sz="2000" noProof="0" dirty="0" smtClean="0">
                <a:latin typeface="Comic Sans MS" pitchFamily="66" charset="0"/>
              </a:rPr>
              <a:t>кожна вершина куба є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</a:t>
            </a:r>
            <a:r>
              <a:rPr lang="uk-UA" sz="2000" dirty="0" smtClean="0">
                <a:latin typeface="Comic Sans MS" pitchFamily="66" charset="0"/>
              </a:rPr>
              <a:t>                  </a:t>
            </a:r>
            <a:r>
              <a:rPr lang="uk-UA" sz="2000" noProof="0" dirty="0" smtClean="0">
                <a:latin typeface="Comic Sans MS" pitchFamily="66" charset="0"/>
              </a:rPr>
              <a:t>вершиною трьох квадратів.</a:t>
            </a: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000" noProof="0" dirty="0" smtClean="0">
                <a:latin typeface="Comic Sans MS" pitchFamily="66" charset="0"/>
              </a:rPr>
              <a:t>                                                    Отже, </a:t>
            </a:r>
            <a:r>
              <a:rPr lang="uk-UA" sz="2000" dirty="0" smtClean="0">
                <a:latin typeface="Comic Sans MS" pitchFamily="66" charset="0"/>
              </a:rPr>
              <a:t>сума плоских кутів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при кожній вершині рівна 270.</a:t>
            </a:r>
            <a:endParaRPr lang="ru-RU" sz="2000" noProof="0" dirty="0">
              <a:latin typeface="Comic Sans MS" pitchFamily="66" charset="0"/>
            </a:endParaRPr>
          </a:p>
        </p:txBody>
      </p:sp>
      <p:pic>
        <p:nvPicPr>
          <p:cNvPr id="4" name="Рисунок 3" descr="6-Гексаэдр-ку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34139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           </a:t>
            </a:r>
            <a:r>
              <a:rPr lang="uk-UA" dirty="0" smtClean="0">
                <a:latin typeface="Comic Sans MS" pitchFamily="66" charset="0"/>
              </a:rPr>
              <a:t>Кристалічна решітка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                             повареної солі</a:t>
            </a: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                      </a:t>
            </a:r>
            <a:r>
              <a:rPr lang="uk-UA" dirty="0" err="1" smtClean="0">
                <a:latin typeface="Comic Sans MS" pitchFamily="66" charset="0"/>
              </a:rPr>
              <a:t>гранецентрова</a:t>
            </a:r>
            <a:r>
              <a:rPr lang="uk-UA" dirty="0" smtClean="0">
                <a:latin typeface="Comic Sans MS" pitchFamily="66" charset="0"/>
              </a:rPr>
              <a:t> кубічна решітка</a:t>
            </a:r>
          </a:p>
          <a:p>
            <a:pPr>
              <a:buNone/>
            </a:pPr>
            <a:endParaRPr lang="uk-UA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1800" dirty="0" smtClean="0">
                <a:latin typeface="Comic Sans MS" pitchFamily="66" charset="0"/>
              </a:rPr>
              <a:t>      Форму куба мають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smtClean="0">
                <a:latin typeface="Comic Sans MS" pitchFamily="66" charset="0"/>
              </a:rPr>
              <a:t>кристалічні решітки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smtClean="0">
                <a:latin typeface="Comic Sans MS" pitchFamily="66" charset="0"/>
              </a:rPr>
              <a:t>багатьох металів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smtClean="0">
                <a:latin typeface="Comic Sans MS" pitchFamily="66" charset="0"/>
              </a:rPr>
              <a:t> 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     Куб в природі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7257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2232248" cy="2074213"/>
          </a:xfrm>
          <a:prstGeom prst="rect">
            <a:avLst/>
          </a:prstGeom>
        </p:spPr>
      </p:pic>
      <p:pic>
        <p:nvPicPr>
          <p:cNvPr id="5" name="Рисунок 4" descr="245613_html_5c606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077072"/>
            <a:ext cx="2190750" cy="2095500"/>
          </a:xfrm>
          <a:prstGeom prst="rect">
            <a:avLst/>
          </a:prstGeom>
        </p:spPr>
      </p:pic>
      <p:pic>
        <p:nvPicPr>
          <p:cNvPr id="6" name="Рисунок 5" descr="T22002_01_Cubic-Surface-Centered-Latt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437112"/>
            <a:ext cx="1760984" cy="176098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noProof="0" dirty="0" smtClean="0">
                <a:solidFill>
                  <a:schemeClr val="bg2"/>
                </a:solidFill>
              </a:rPr>
              <a:t>Правильний додекаедр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091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                   </a:t>
            </a:r>
            <a:r>
              <a:rPr lang="uk-UA" sz="2000" dirty="0" smtClean="0">
                <a:latin typeface="Comic Sans MS" pitchFamily="66" charset="0"/>
              </a:rPr>
              <a:t>складений з дванадцяти 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        правильних п</a:t>
            </a:r>
            <a:r>
              <a:rPr lang="en-US" sz="2000" dirty="0" smtClean="0">
                <a:latin typeface="Comic Sans MS" pitchFamily="66" charset="0"/>
              </a:rPr>
              <a:t>’</a:t>
            </a:r>
            <a:r>
              <a:rPr lang="uk-UA" sz="2000" dirty="0" err="1" smtClean="0">
                <a:latin typeface="Comic Sans MS" pitchFamily="66" charset="0"/>
              </a:rPr>
              <a:t>ятикутників</a:t>
            </a:r>
            <a:r>
              <a:rPr lang="uk-UA" sz="2000" dirty="0" smtClean="0">
                <a:latin typeface="Comic Sans MS" pitchFamily="66" charset="0"/>
              </a:rPr>
              <a:t>;</a:t>
            </a:r>
          </a:p>
          <a:p>
            <a:pPr>
              <a:buNone/>
            </a:pPr>
            <a:endParaRPr lang="uk-UA" sz="2000" noProof="0" dirty="0" smtClean="0"/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            кожна вершина додекаедра є</a:t>
            </a: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            вершиною  трьох правильних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          п</a:t>
            </a:r>
            <a:r>
              <a:rPr lang="en-US" sz="2000" dirty="0" smtClean="0">
                <a:latin typeface="Comic Sans MS" pitchFamily="66" charset="0"/>
              </a:rPr>
              <a:t>’</a:t>
            </a:r>
            <a:r>
              <a:rPr lang="uk-UA" sz="2000" dirty="0" err="1" smtClean="0">
                <a:latin typeface="Comic Sans MS" pitchFamily="66" charset="0"/>
              </a:rPr>
              <a:t>ятикутників</a:t>
            </a:r>
            <a:r>
              <a:rPr lang="uk-UA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                                                          </a:t>
            </a:r>
            <a:r>
              <a:rPr lang="uk-UA" sz="2000" dirty="0" smtClean="0">
                <a:latin typeface="Comic Sans MS" pitchFamily="66" charset="0"/>
              </a:rPr>
              <a:t>Отже, сума плоских кутів при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          при кожній вершині рівна 324.</a:t>
            </a:r>
            <a:endParaRPr lang="ru-RU" sz="2000" noProof="0" dirty="0">
              <a:latin typeface="Comic Sans MS" pitchFamily="66" charset="0"/>
            </a:endParaRPr>
          </a:p>
        </p:txBody>
      </p:sp>
      <p:pic>
        <p:nvPicPr>
          <p:cNvPr id="4" name="Рисунок 3" descr="12-Додекаэдр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3691947" cy="3820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r">
              <a:buNone/>
            </a:pPr>
            <a:endParaRPr lang="uk-UA" dirty="0" smtClean="0"/>
          </a:p>
          <a:p>
            <a:pPr algn="r">
              <a:buNone/>
            </a:pPr>
            <a:endParaRPr lang="uk-UA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uk-UA" dirty="0" smtClean="0">
                <a:latin typeface="Comic Sans MS" pitchFamily="66" charset="0"/>
              </a:rPr>
              <a:t>Вірус поліомієліту </a:t>
            </a:r>
            <a:r>
              <a:rPr lang="ru-RU" dirty="0" smtClean="0">
                <a:latin typeface="Comic Sans MS" pitchFamily="66" charset="0"/>
              </a:rPr>
              <a:t>       </a:t>
            </a:r>
            <a:r>
              <a:rPr lang="ru-RU" dirty="0" err="1" smtClean="0">
                <a:latin typeface="Comic Sans MS" pitchFamily="66" charset="0"/>
              </a:rPr>
              <a:t>Репродукція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картини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С.Далі</a:t>
            </a:r>
            <a:r>
              <a:rPr lang="ru-RU" dirty="0" smtClean="0">
                <a:latin typeface="Comic Sans MS" pitchFamily="66" charset="0"/>
              </a:rPr>
              <a:t> «Тайна вечеря»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Додекаедр в природі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polio_c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2592288" cy="2592288"/>
          </a:xfrm>
          <a:prstGeom prst="rect">
            <a:avLst/>
          </a:prstGeom>
        </p:spPr>
      </p:pic>
      <p:pic>
        <p:nvPicPr>
          <p:cNvPr id="5" name="Рисунок 4" descr="d204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3665862" cy="23762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noProof="0" dirty="0" smtClean="0">
                <a:solidFill>
                  <a:schemeClr val="bg2"/>
                </a:solidFill>
              </a:rPr>
              <a:t>Тіла Архімеда 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69160"/>
          </a:xfrm>
        </p:spPr>
        <p:txBody>
          <a:bodyPr/>
          <a:lstStyle/>
          <a:p>
            <a:pPr algn="ctr">
              <a:buNone/>
            </a:pPr>
            <a:endParaRPr lang="uk-UA" sz="2400" noProof="0" dirty="0" smtClean="0"/>
          </a:p>
          <a:p>
            <a:pPr algn="ctr">
              <a:buNone/>
            </a:pPr>
            <a:endParaRPr lang="uk-UA" sz="2400" dirty="0" smtClean="0"/>
          </a:p>
          <a:p>
            <a:pPr algn="ctr">
              <a:buNone/>
            </a:pPr>
            <a:endParaRPr lang="uk-UA" sz="2400" noProof="0" dirty="0" smtClean="0"/>
          </a:p>
          <a:p>
            <a:pPr algn="ctr">
              <a:buNone/>
            </a:pPr>
            <a:r>
              <a:rPr lang="uk-UA" sz="2400" noProof="0" dirty="0" smtClean="0"/>
              <a:t> </a:t>
            </a:r>
            <a:r>
              <a:rPr lang="ru-RU" sz="2400" dirty="0" err="1" smtClean="0">
                <a:latin typeface="Comic Sans MS" pitchFamily="66" charset="0"/>
              </a:rPr>
              <a:t>Архімедові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тіла</a:t>
            </a:r>
            <a:r>
              <a:rPr lang="ru-RU" sz="2400" dirty="0" smtClean="0">
                <a:latin typeface="Comic Sans MS" pitchFamily="66" charset="0"/>
              </a:rPr>
              <a:t> – </a:t>
            </a:r>
            <a:r>
              <a:rPr lang="ru-RU" sz="2400" dirty="0" err="1" smtClean="0">
                <a:latin typeface="Comic Sans MS" pitchFamily="66" charset="0"/>
              </a:rPr>
              <a:t>напівправильні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опуклі</a:t>
            </a:r>
            <a:r>
              <a:rPr lang="ru-RU" sz="2400" dirty="0" smtClean="0">
                <a:latin typeface="Comic Sans MS" pitchFamily="66" charset="0"/>
              </a:rPr>
              <a:t> многогранники, в </a:t>
            </a:r>
            <a:r>
              <a:rPr lang="ru-RU" sz="2400" dirty="0" err="1" smtClean="0">
                <a:latin typeface="Comic Sans MS" pitchFamily="66" charset="0"/>
              </a:rPr>
              <a:t>яких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всі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двогранні</a:t>
            </a:r>
            <a:r>
              <a:rPr lang="ru-RU" sz="2400" dirty="0" smtClean="0">
                <a:latin typeface="Comic Sans MS" pitchFamily="66" charset="0"/>
              </a:rPr>
              <a:t> кути </a:t>
            </a:r>
            <a:r>
              <a:rPr lang="ru-RU" sz="2400" dirty="0" err="1" smtClean="0">
                <a:latin typeface="Comic Sans MS" pitchFamily="66" charset="0"/>
              </a:rPr>
              <a:t>рівні</a:t>
            </a:r>
            <a:r>
              <a:rPr lang="ru-RU" sz="2400" dirty="0" smtClean="0">
                <a:latin typeface="Comic Sans MS" pitchFamily="66" charset="0"/>
              </a:rPr>
              <a:t> , а </a:t>
            </a:r>
            <a:r>
              <a:rPr lang="ru-RU" sz="2400" dirty="0" err="1" smtClean="0">
                <a:latin typeface="Comic Sans MS" pitchFamily="66" charset="0"/>
              </a:rPr>
              <a:t>грані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правильні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многокутники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різних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типів</a:t>
            </a:r>
            <a:r>
              <a:rPr lang="ru-RU" dirty="0" smtClean="0">
                <a:latin typeface="Comic Sans MS" pitchFamily="66" charset="0"/>
              </a:rPr>
              <a:t> </a:t>
            </a:r>
            <a:endParaRPr lang="ru-RU" noProof="0" dirty="0">
              <a:latin typeface="Comic Sans MS" pitchFamily="66" charset="0"/>
            </a:endParaRPr>
          </a:p>
        </p:txBody>
      </p:sp>
      <p:pic>
        <p:nvPicPr>
          <p:cNvPr id="4" name="Рисунок 3" descr="p13_ikosododekaye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1944215" cy="1944215"/>
          </a:xfrm>
          <a:prstGeom prst="rect">
            <a:avLst/>
          </a:prstGeom>
        </p:spPr>
      </p:pic>
      <p:pic>
        <p:nvPicPr>
          <p:cNvPr id="5" name="Рисунок 4" descr="p13_usechku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556792"/>
            <a:ext cx="1406649" cy="1406649"/>
          </a:xfrm>
          <a:prstGeom prst="rect">
            <a:avLst/>
          </a:prstGeom>
        </p:spPr>
      </p:pic>
      <p:pic>
        <p:nvPicPr>
          <p:cNvPr id="6" name="Рисунок 5" descr="p13_usechok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437112"/>
            <a:ext cx="1944216" cy="1944216"/>
          </a:xfrm>
          <a:prstGeom prst="rect">
            <a:avLst/>
          </a:prstGeom>
        </p:spPr>
      </p:pic>
      <p:pic>
        <p:nvPicPr>
          <p:cNvPr id="7" name="Рисунок 6" descr="p13_us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1628800"/>
            <a:ext cx="1512168" cy="1512168"/>
          </a:xfrm>
          <a:prstGeom prst="rect">
            <a:avLst/>
          </a:prstGeom>
        </p:spPr>
      </p:pic>
      <p:pic>
        <p:nvPicPr>
          <p:cNvPr id="8" name="Рисунок 7" descr="5524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0"/>
            <a:ext cx="1891928" cy="2520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 smtClean="0"/>
              <a:t>        </a:t>
            </a:r>
            <a:r>
              <a:rPr lang="uk-UA" dirty="0" smtClean="0">
                <a:solidFill>
                  <a:schemeClr val="bg2"/>
                </a:solidFill>
              </a:rPr>
              <a:t>Т</a:t>
            </a:r>
            <a:r>
              <a:rPr lang="uk-UA" noProof="0" dirty="0" err="1" smtClean="0">
                <a:solidFill>
                  <a:schemeClr val="bg2"/>
                </a:solidFill>
              </a:rPr>
              <a:t>іла</a:t>
            </a:r>
            <a:r>
              <a:rPr lang="uk-UA" noProof="0" dirty="0" smtClean="0">
                <a:solidFill>
                  <a:schemeClr val="bg2"/>
                </a:solidFill>
              </a:rPr>
              <a:t> Пуансона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37803" y="1268760"/>
            <a:ext cx="8579296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noProof="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sz="2000" noProof="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1800" noProof="0" dirty="0" smtClean="0">
                <a:latin typeface="Comic Sans MS" pitchFamily="66" charset="0"/>
              </a:rPr>
              <a:t>Малий зірковий</a:t>
            </a:r>
            <a:br>
              <a:rPr lang="uk-UA" sz="1800" noProof="0" dirty="0" smtClean="0">
                <a:latin typeface="Comic Sans MS" pitchFamily="66" charset="0"/>
              </a:rPr>
            </a:br>
            <a:r>
              <a:rPr lang="uk-UA" sz="1800" noProof="0" dirty="0" smtClean="0">
                <a:latin typeface="Comic Sans MS" pitchFamily="66" charset="0"/>
              </a:rPr>
              <a:t>додекаедр                 </a:t>
            </a:r>
          </a:p>
          <a:p>
            <a:pPr>
              <a:buNone/>
            </a:pPr>
            <a:r>
              <a:rPr lang="uk-UA" sz="1800" dirty="0" smtClean="0">
                <a:latin typeface="Comic Sans MS" pitchFamily="66" charset="0"/>
              </a:rPr>
              <a:t>                                       </a:t>
            </a:r>
            <a:r>
              <a:rPr lang="uk-UA" sz="1800" noProof="0" dirty="0" smtClean="0">
                <a:latin typeface="Comic Sans MS" pitchFamily="66" charset="0"/>
              </a:rPr>
              <a:t>  Великий зірковий</a:t>
            </a:r>
            <a:br>
              <a:rPr lang="uk-UA" sz="1800" noProof="0" dirty="0" smtClean="0">
                <a:latin typeface="Comic Sans MS" pitchFamily="66" charset="0"/>
              </a:rPr>
            </a:br>
            <a:r>
              <a:rPr lang="uk-UA" sz="1800" noProof="0" dirty="0" smtClean="0">
                <a:latin typeface="Comic Sans MS" pitchFamily="66" charset="0"/>
              </a:rPr>
              <a:t>                                        додекаедр</a:t>
            </a:r>
          </a:p>
          <a:p>
            <a:pPr>
              <a:buNone/>
            </a:pPr>
            <a:endParaRPr lang="uk-UA" sz="1800" dirty="0" smtClean="0">
              <a:latin typeface="Comic Sans MS" pitchFamily="66" charset="0"/>
            </a:endParaRPr>
          </a:p>
          <a:p>
            <a:pPr>
              <a:buNone/>
            </a:pPr>
            <a:endParaRPr lang="uk-UA" sz="1800" noProof="0" dirty="0" smtClean="0">
              <a:latin typeface="Comic Sans MS" pitchFamily="66" charset="0"/>
            </a:endParaRPr>
          </a:p>
          <a:p>
            <a:pPr>
              <a:buNone/>
            </a:pPr>
            <a:endParaRPr lang="uk-UA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1800" dirty="0" smtClean="0">
                <a:latin typeface="Comic Sans MS" pitchFamily="66" charset="0"/>
              </a:rPr>
              <a:t>                                                                                     Великий ікосаедр</a:t>
            </a:r>
          </a:p>
          <a:p>
            <a:pPr>
              <a:buNone/>
            </a:pPr>
            <a:r>
              <a:rPr lang="uk-UA" sz="1800" noProof="0" dirty="0" smtClean="0">
                <a:latin typeface="Comic Sans MS" pitchFamily="66" charset="0"/>
              </a:rPr>
              <a:t>Великий додекаедр</a:t>
            </a:r>
          </a:p>
          <a:p>
            <a:pPr>
              <a:buNone/>
            </a:pPr>
            <a:endParaRPr lang="ru-RU" sz="1800" noProof="0" dirty="0">
              <a:latin typeface="Comic Sans MS" pitchFamily="66" charset="0"/>
            </a:endParaRPr>
          </a:p>
        </p:txBody>
      </p:sp>
      <p:pic>
        <p:nvPicPr>
          <p:cNvPr id="8" name="Рисунок 7" descr="img18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61105"/>
            <a:ext cx="2193404" cy="1985695"/>
          </a:xfrm>
          <a:prstGeom prst="rect">
            <a:avLst/>
          </a:prstGeom>
        </p:spPr>
      </p:pic>
      <p:pic>
        <p:nvPicPr>
          <p:cNvPr id="4" name="Рисунок 3" descr="img18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2016224" cy="2016224"/>
          </a:xfrm>
          <a:prstGeom prst="rect">
            <a:avLst/>
          </a:prstGeom>
        </p:spPr>
      </p:pic>
      <p:pic>
        <p:nvPicPr>
          <p:cNvPr id="6" name="Рисунок 5" descr="img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589004"/>
            <a:ext cx="2088232" cy="2138350"/>
          </a:xfrm>
          <a:prstGeom prst="rect">
            <a:avLst/>
          </a:prstGeom>
        </p:spPr>
      </p:pic>
      <p:pic>
        <p:nvPicPr>
          <p:cNvPr id="7" name="Рисунок 6" descr="img18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140968"/>
            <a:ext cx="2352675" cy="2409825"/>
          </a:xfrm>
          <a:prstGeom prst="rect">
            <a:avLst/>
          </a:prstGeom>
        </p:spPr>
      </p:pic>
      <p:pic>
        <p:nvPicPr>
          <p:cNvPr id="9" name="Рисунок 8" descr="img18 (1)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260648"/>
            <a:ext cx="2428875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архітектур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5234" y="907598"/>
            <a:ext cx="2702104" cy="2902699"/>
            <a:chOff x="285720" y="928670"/>
            <a:chExt cx="2702104" cy="2902699"/>
          </a:xfrm>
        </p:grpSpPr>
        <p:pic>
          <p:nvPicPr>
            <p:cNvPr id="5" name="Picture 3" descr="D:\Irina\картинки\математика\6931751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5720" y="928670"/>
              <a:ext cx="2283819" cy="257176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85720" y="3000372"/>
              <a:ext cx="2702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Галикарнаський</a:t>
              </a:r>
              <a:r>
                <a:rPr lang="ru-RU" sz="2400" b="1" dirty="0" smtClean="0"/>
                <a:t> мавзолей</a:t>
              </a:r>
              <a:endParaRPr lang="ru-RU" sz="2400" b="1" dirty="0"/>
            </a:p>
          </p:txBody>
        </p:sp>
      </p:grpSp>
      <p:pic>
        <p:nvPicPr>
          <p:cNvPr id="7" name="Picture 5" descr="arxit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71802" y="907598"/>
            <a:ext cx="2500330" cy="1660525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6072198" y="907598"/>
            <a:ext cx="2786082" cy="3402765"/>
            <a:chOff x="6072198" y="928670"/>
            <a:chExt cx="2786082" cy="3402765"/>
          </a:xfrm>
        </p:grpSpPr>
        <p:pic>
          <p:nvPicPr>
            <p:cNvPr id="9" name="Picture 2" descr="D:\Irina\картинки\математика\0010-010-Nikolskij-sobor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86512" y="928670"/>
              <a:ext cx="2357454" cy="257986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072198" y="3500438"/>
              <a:ext cx="2786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 smtClean="0"/>
                <a:t>Нікольский</a:t>
              </a:r>
              <a:r>
                <a:rPr lang="ru-RU" sz="2400" b="1" dirty="0" smtClean="0"/>
                <a:t> </a:t>
              </a:r>
              <a:r>
                <a:rPr lang="ru-RU" sz="2400" b="1" dirty="0" smtClean="0"/>
                <a:t>собор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5234" y="3810297"/>
            <a:ext cx="2357454" cy="3071810"/>
            <a:chOff x="285720" y="3786190"/>
            <a:chExt cx="2357454" cy="3071810"/>
          </a:xfrm>
        </p:grpSpPr>
        <p:pic>
          <p:nvPicPr>
            <p:cNvPr id="12" name="Picture 5" descr="D:\Irina\картинки\математика\0009-009-Mechet-Kul-SHarif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20" y="3786190"/>
              <a:ext cx="2221072" cy="2714644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85720" y="6027003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Мечеть </a:t>
              </a:r>
            </a:p>
            <a:p>
              <a:pPr algn="ctr"/>
              <a:r>
                <a:rPr lang="ru-RU" sz="2400" b="1" dirty="0" err="1" smtClean="0"/>
                <a:t>Кул-Шаріф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178959" y="3212976"/>
            <a:ext cx="2286016" cy="3708282"/>
            <a:chOff x="3071802" y="3071810"/>
            <a:chExt cx="2286016" cy="3708282"/>
          </a:xfrm>
        </p:grpSpPr>
        <p:pic>
          <p:nvPicPr>
            <p:cNvPr id="15" name="Picture 4" descr="D:\Irina\картинки\математика\Башня Сююмбике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71802" y="3071810"/>
              <a:ext cx="2286016" cy="3460292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071802" y="6072206"/>
              <a:ext cx="2214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Башня </a:t>
              </a:r>
              <a:r>
                <a:rPr lang="ru-RU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Сююмб</a:t>
              </a:r>
              <a:r>
                <a:rPr lang="uk-UA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і</a:t>
              </a:r>
              <a:r>
                <a:rPr lang="ru-RU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ке</a:t>
              </a:r>
              <a:endPara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7" descr="arxit7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65051" y="4272011"/>
            <a:ext cx="3000375" cy="2000250"/>
          </a:xfrm>
          <a:prstGeom prst="rect">
            <a:avLst/>
          </a:prstGeom>
          <a:noFill/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102763" y="2410344"/>
            <a:ext cx="2438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Велика </a:t>
            </a:r>
            <a:r>
              <a:rPr lang="ru-RU" sz="2400" b="1" dirty="0" err="1" smtClean="0"/>
              <a:t>піраміда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err="1" smtClean="0"/>
              <a:t>Гізі</a:t>
            </a:r>
            <a:endParaRPr lang="ru-RU" sz="2400" b="1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801534" y="5869166"/>
            <a:ext cx="3163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/>
              <a:t>Александрійский</a:t>
            </a:r>
            <a:r>
              <a:rPr lang="ru-RU" sz="2400" b="1" dirty="0" smtClean="0"/>
              <a:t> </a:t>
            </a:r>
            <a:r>
              <a:rPr lang="ru-RU" sz="2400" b="1" dirty="0"/>
              <a:t>маяк</a:t>
            </a:r>
          </a:p>
        </p:txBody>
      </p:sp>
    </p:spTree>
    <p:extLst>
      <p:ext uri="{BB962C8B-B14F-4D97-AF65-F5344CB8AC3E}">
        <p14:creationId xmlns:p14="http://schemas.microsoft.com/office/powerpoint/2010/main" val="34441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житті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D:\Irina\картинки\математика\3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747254" y="5198817"/>
            <a:ext cx="2235891" cy="1498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8" descr="Картинка 199 из 2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938" y="4315602"/>
            <a:ext cx="3179911" cy="2106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D:\Irina\картинки\математика\платье из многогра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074" y="1229155"/>
            <a:ext cx="3204775" cy="2703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" descr="D:\Irina\картинки\математика\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3831" y="1131442"/>
            <a:ext cx="2509151" cy="3763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5" descr="D:\Irina\картинки\математика\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1155361"/>
            <a:ext cx="2870869" cy="2606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6" descr="D:\Irina\картинки\математика\3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9079" y="3947638"/>
            <a:ext cx="2365061" cy="2842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4127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2" cstate="email"/>
          <a:srcRect r="44141"/>
          <a:stretch>
            <a:fillRect/>
          </a:stretch>
        </p:blipFill>
        <p:spPr bwMode="auto">
          <a:xfrm>
            <a:off x="5423139" y="2132856"/>
            <a:ext cx="2922118" cy="319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/>
              <a:t>Плоскі</a:t>
            </a:r>
            <a:r>
              <a:rPr lang="ru-RU" sz="2000" dirty="0"/>
              <a:t> </a:t>
            </a:r>
            <a:r>
              <a:rPr lang="ru-RU" sz="2000" dirty="0" err="1"/>
              <a:t>многоугокутники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 err="1"/>
              <a:t>називаются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C00000"/>
                </a:solidFill>
              </a:rPr>
              <a:t>гранями </a:t>
            </a:r>
            <a:r>
              <a:rPr lang="ru-RU" sz="2000" dirty="0"/>
              <a:t>многогранника </a:t>
            </a:r>
          </a:p>
          <a:p>
            <a:endParaRPr lang="ru-RU" sz="1100" dirty="0"/>
          </a:p>
          <a:p>
            <a:pPr>
              <a:buNone/>
            </a:pPr>
            <a:r>
              <a:rPr lang="ru-RU" sz="2000" dirty="0" err="1" smtClean="0"/>
              <a:t>сторони</a:t>
            </a:r>
            <a:r>
              <a:rPr lang="ru-RU" sz="2000" dirty="0" smtClean="0"/>
              <a:t> </a:t>
            </a:r>
            <a:r>
              <a:rPr lang="ru-RU" sz="2000" dirty="0" err="1"/>
              <a:t>многокутника</a:t>
            </a:r>
            <a:r>
              <a:rPr lang="ru-RU" sz="2000" dirty="0"/>
              <a:t> – </a:t>
            </a:r>
          </a:p>
          <a:p>
            <a:pPr>
              <a:buNone/>
            </a:pPr>
            <a:r>
              <a:rPr lang="ru-RU" sz="2000" dirty="0">
                <a:solidFill>
                  <a:srgbClr val="00B050"/>
                </a:solidFill>
              </a:rPr>
              <a:t>ребрами</a:t>
            </a:r>
            <a:r>
              <a:rPr lang="ru-RU" sz="2000" dirty="0"/>
              <a:t> многогранника </a:t>
            </a:r>
          </a:p>
          <a:p>
            <a:endParaRPr lang="ru-RU" sz="1100" dirty="0"/>
          </a:p>
          <a:p>
            <a:pPr>
              <a:buNone/>
            </a:pPr>
            <a:r>
              <a:rPr lang="ru-RU" sz="2000" dirty="0" err="1" smtClean="0"/>
              <a:t>вершини</a:t>
            </a:r>
            <a:r>
              <a:rPr lang="ru-RU" sz="2000" dirty="0" smtClean="0"/>
              <a:t> </a:t>
            </a:r>
            <a:r>
              <a:rPr lang="ru-RU" sz="2000" dirty="0" err="1"/>
              <a:t>многокутника</a:t>
            </a:r>
            <a:r>
              <a:rPr lang="ru-RU" sz="2000" dirty="0"/>
              <a:t> – </a:t>
            </a:r>
          </a:p>
          <a:p>
            <a:pPr>
              <a:buNone/>
            </a:pPr>
            <a:r>
              <a:rPr lang="ru-RU" sz="2000" dirty="0">
                <a:solidFill>
                  <a:srgbClr val="7030A0"/>
                </a:solidFill>
              </a:rPr>
              <a:t>вершинами</a:t>
            </a:r>
            <a:r>
              <a:rPr lang="ru-RU" sz="2000" dirty="0"/>
              <a:t> многогранника. </a:t>
            </a:r>
            <a:endParaRPr lang="ru-RU" sz="1200" dirty="0"/>
          </a:p>
          <a:p>
            <a:endParaRPr lang="ru-RU" sz="2000" dirty="0"/>
          </a:p>
        </p:txBody>
      </p:sp>
      <p:pic>
        <p:nvPicPr>
          <p:cNvPr id="16" name="Picture 2" descr="D:\Irina\картинки\математика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133121"/>
            <a:ext cx="1224136" cy="1197796"/>
          </a:xfrm>
          <a:prstGeom prst="rect">
            <a:avLst/>
          </a:prstGeom>
          <a:noFill/>
        </p:spPr>
      </p:pic>
      <p:sp>
        <p:nvSpPr>
          <p:cNvPr id="4" name="Равнобедренный треугольник 3"/>
          <p:cNvSpPr/>
          <p:nvPr/>
        </p:nvSpPr>
        <p:spPr>
          <a:xfrm rot="19701543">
            <a:off x="6130944" y="2121750"/>
            <a:ext cx="1233731" cy="296263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12263" y="2315102"/>
            <a:ext cx="1108193" cy="2843190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5584584" y="2148896"/>
            <a:ext cx="428628" cy="369332"/>
            <a:chOff x="6143636" y="5929330"/>
            <a:chExt cx="428628" cy="369332"/>
          </a:xfrm>
        </p:grpSpPr>
        <p:sp>
          <p:nvSpPr>
            <p:cNvPr id="8" name="Овал 7"/>
            <p:cNvSpPr/>
            <p:nvPr/>
          </p:nvSpPr>
          <p:spPr>
            <a:xfrm>
              <a:off x="6429388" y="6000768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43636" y="592933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С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5" name="Picture 3" descr="D:\Irina\картинки\математика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40352" y="106781"/>
            <a:ext cx="1224136" cy="12241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Многогранник – </a:t>
            </a:r>
            <a:r>
              <a:rPr lang="ru-RU" sz="3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геометричне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тіло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обмежене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плоскими </a:t>
            </a:r>
            <a:r>
              <a:rPr lang="ru-RU" sz="3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многокутниками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7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 135"/>
          <p:cNvSpPr/>
          <p:nvPr/>
        </p:nvSpPr>
        <p:spPr>
          <a:xfrm>
            <a:off x="539552" y="1988840"/>
            <a:ext cx="3528392" cy="3816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2174610"/>
            <a:ext cx="4176464" cy="269289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Ребро правильного октаедра дорівнює а. Знайти відстань між двома протилежними вершинами октаедра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Приклади Задач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933830" y="2461642"/>
            <a:ext cx="1771650" cy="1943100"/>
          </a:xfrm>
          <a:prstGeom prst="triangle">
            <a:avLst>
              <a:gd name="adj" fmla="val 71869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 rot="19319359">
            <a:off x="2005722" y="2359134"/>
            <a:ext cx="1250536" cy="1834887"/>
          </a:xfrm>
          <a:prstGeom prst="triangle">
            <a:avLst>
              <a:gd name="adj" fmla="val 64502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907704" y="3604642"/>
            <a:ext cx="763538" cy="80010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932230" y="3604642"/>
            <a:ext cx="2697175" cy="779831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4381" y="2473094"/>
            <a:ext cx="56470" cy="1408085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289473" y="3880867"/>
            <a:ext cx="15189" cy="1401334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60" idx="2"/>
          </p:cNvCxnSpPr>
          <p:nvPr/>
        </p:nvCxnSpPr>
        <p:spPr>
          <a:xfrm>
            <a:off x="933830" y="4404742"/>
            <a:ext cx="1370832" cy="87745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61" idx="4"/>
          </p:cNvCxnSpPr>
          <p:nvPr/>
        </p:nvCxnSpPr>
        <p:spPr>
          <a:xfrm flipH="1">
            <a:off x="2304662" y="3614382"/>
            <a:ext cx="1383944" cy="168074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endCxn id="61" idx="0"/>
          </p:cNvCxnSpPr>
          <p:nvPr/>
        </p:nvCxnSpPr>
        <p:spPr>
          <a:xfrm flipV="1">
            <a:off x="1907704" y="2442049"/>
            <a:ext cx="301204" cy="1172333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61" idx="2"/>
          </p:cNvCxnSpPr>
          <p:nvPr/>
        </p:nvCxnSpPr>
        <p:spPr>
          <a:xfrm flipH="1">
            <a:off x="2304662" y="4384473"/>
            <a:ext cx="398651" cy="9106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907704" y="3614382"/>
            <a:ext cx="396958" cy="1680743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60" idx="2"/>
          </p:cNvCxnSpPr>
          <p:nvPr/>
        </p:nvCxnSpPr>
        <p:spPr>
          <a:xfrm flipV="1">
            <a:off x="933830" y="3604643"/>
            <a:ext cx="973874" cy="800099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>
            <a:stCxn id="61" idx="4"/>
          </p:cNvCxnSpPr>
          <p:nvPr/>
        </p:nvCxnSpPr>
        <p:spPr>
          <a:xfrm flipH="1">
            <a:off x="1907704" y="3614382"/>
            <a:ext cx="1780902" cy="1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629405" y="3276577"/>
            <a:ext cx="36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dirty="0"/>
          </a:p>
        </p:txBody>
      </p:sp>
      <p:sp>
        <p:nvSpPr>
          <p:cNvPr id="130" name="TextBox 129"/>
          <p:cNvSpPr txBox="1"/>
          <p:nvPr/>
        </p:nvSpPr>
        <p:spPr>
          <a:xfrm>
            <a:off x="2058306" y="2092310"/>
            <a:ext cx="44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ru-RU" dirty="0"/>
          </a:p>
        </p:txBody>
      </p:sp>
      <p:sp>
        <p:nvSpPr>
          <p:cNvPr id="131" name="TextBox 130"/>
          <p:cNvSpPr txBox="1"/>
          <p:nvPr/>
        </p:nvSpPr>
        <p:spPr>
          <a:xfrm>
            <a:off x="539552" y="427008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ru-RU" dirty="0"/>
          </a:p>
        </p:txBody>
      </p:sp>
      <p:sp>
        <p:nvSpPr>
          <p:cNvPr id="132" name="TextBox 131"/>
          <p:cNvSpPr txBox="1"/>
          <p:nvPr/>
        </p:nvSpPr>
        <p:spPr>
          <a:xfrm>
            <a:off x="2705480" y="3929487"/>
            <a:ext cx="21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ru-RU" dirty="0"/>
          </a:p>
        </p:txBody>
      </p:sp>
      <p:sp>
        <p:nvSpPr>
          <p:cNvPr id="133" name="TextBox 132"/>
          <p:cNvSpPr txBox="1"/>
          <p:nvPr/>
        </p:nvSpPr>
        <p:spPr>
          <a:xfrm>
            <a:off x="1619246" y="329874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304662" y="3645909"/>
            <a:ext cx="10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ru-RU" dirty="0"/>
          </a:p>
        </p:txBody>
      </p:sp>
      <p:sp>
        <p:nvSpPr>
          <p:cNvPr id="135" name="TextBox 134"/>
          <p:cNvSpPr txBox="1"/>
          <p:nvPr/>
        </p:nvSpPr>
        <p:spPr>
          <a:xfrm>
            <a:off x="2159370" y="5295125"/>
            <a:ext cx="651278" cy="36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ru-RU" dirty="0"/>
          </a:p>
        </p:txBody>
      </p:sp>
      <p:pic>
        <p:nvPicPr>
          <p:cNvPr id="27906" name="Picture 258" descr="slide0093_image1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4271371"/>
            <a:ext cx="1246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30" descr="BS0055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96" y="188640"/>
            <a:ext cx="140138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08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Математика - </a:t>
            </a:r>
            <a:r>
              <a:rPr lang="ru-RU" sz="3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гімнастика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для </a:t>
            </a:r>
            <a:r>
              <a:rPr lang="ru-RU" sz="3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розуму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СТЕРЕОМЕТРіЯ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 </a:t>
            </a:r>
            <a:r>
              <a:rPr lang="ru-RU" sz="3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витамін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3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мозку</a:t>
            </a:r>
            <a:r>
              <a:rPr lang="ru-RU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D:\Irina\картинки\кусудамы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711004"/>
            <a:ext cx="3766530" cy="482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D:\Irina\картинки\кусудамы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90058" y="1792522"/>
            <a:ext cx="2420926" cy="181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D:\Irina\картинки\математика\2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32176" y="1628800"/>
            <a:ext cx="214314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D:\Irina\картинки\кусудамы\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7983" y="4006204"/>
            <a:ext cx="250033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:\Irina\картинки\кусудамы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86906" y="4006204"/>
            <a:ext cx="250033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3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481262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8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1" descr="D:\Irina\анимашки\книги\saityak_(5).pn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3356992"/>
            <a:ext cx="1872208" cy="2733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2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7504" y="0"/>
            <a:ext cx="8686800" cy="1301006"/>
          </a:xfrm>
        </p:spPr>
        <p:txBody>
          <a:bodyPr>
            <a:normAutofit fontScale="90000"/>
          </a:bodyPr>
          <a:lstStyle/>
          <a:p>
            <a:r>
              <a:rPr lang="uk-UA" noProof="0" dirty="0" smtClean="0">
                <a:solidFill>
                  <a:schemeClr val="bg2"/>
                </a:solidFill>
              </a:rPr>
              <a:t>  Правильний многогранник  - це…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357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…</a:t>
            </a:r>
            <a:r>
              <a:rPr lang="uk-UA" sz="2400" noProof="0" dirty="0" smtClean="0">
                <a:latin typeface="Comic Sans MS" pitchFamily="66" charset="0"/>
              </a:rPr>
              <a:t> опуклий многогранник, грані якого є правильними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однаковою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кількістю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сторін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кожній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вершині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якого</a:t>
            </a:r>
            <a:r>
              <a:rPr lang="ru-RU" sz="2400" dirty="0" smtClean="0">
                <a:latin typeface="Comic Sans MS" pitchFamily="66" charset="0"/>
              </a:rPr>
              <a:t> сходиться </a:t>
            </a:r>
            <a:r>
              <a:rPr lang="ru-RU" sz="2400" dirty="0" err="1" smtClean="0">
                <a:latin typeface="Comic Sans MS" pitchFamily="66" charset="0"/>
              </a:rPr>
              <a:t>однакова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кількість</a:t>
            </a:r>
            <a:r>
              <a:rPr lang="ru-RU" sz="2400" dirty="0" smtClean="0">
                <a:latin typeface="Comic Sans MS" pitchFamily="66" charset="0"/>
              </a:rPr>
              <a:t> ребер.</a:t>
            </a: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Тетраедр                          Октаедр                        Ікосаедр</a:t>
            </a: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                    Гексаедр                         Додекаедр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noProof="0" dirty="0">
              <a:latin typeface="Comic Sans MS" pitchFamily="66" charset="0"/>
            </a:endParaRPr>
          </a:p>
        </p:txBody>
      </p:sp>
      <p:pic>
        <p:nvPicPr>
          <p:cNvPr id="4" name="Рисунок 3" descr="0005-003-Pravilnyj-ikosae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082202"/>
            <a:ext cx="1469896" cy="1605059"/>
          </a:xfrm>
          <a:prstGeom prst="rect">
            <a:avLst/>
          </a:prstGeom>
        </p:spPr>
      </p:pic>
      <p:pic>
        <p:nvPicPr>
          <p:cNvPr id="5" name="Рисунок 4" descr="atan1011resh1-2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68960"/>
            <a:ext cx="1598947" cy="1512168"/>
          </a:xfrm>
          <a:prstGeom prst="rect">
            <a:avLst/>
          </a:prstGeom>
        </p:spPr>
      </p:pic>
      <p:pic>
        <p:nvPicPr>
          <p:cNvPr id="6" name="Рисунок 5" descr="0006-004-Sostavlen-iz-shesti-kvadrat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797152"/>
            <a:ext cx="1512168" cy="1496384"/>
          </a:xfrm>
          <a:prstGeom prst="rect">
            <a:avLst/>
          </a:prstGeom>
        </p:spPr>
      </p:pic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068960"/>
            <a:ext cx="1567433" cy="1597384"/>
          </a:xfrm>
          <a:prstGeom prst="rect">
            <a:avLst/>
          </a:prstGeom>
        </p:spPr>
      </p:pic>
      <p:pic>
        <p:nvPicPr>
          <p:cNvPr id="8" name="Рисунок 7" descr="0007-005-Pravilnyj-dodekaed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4869160"/>
            <a:ext cx="1450646" cy="151216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</a:t>
            </a:r>
            <a:r>
              <a:rPr lang="uk-UA" dirty="0" smtClean="0">
                <a:solidFill>
                  <a:schemeClr val="bg2"/>
                </a:solidFill>
              </a:rPr>
              <a:t>Назва многогранника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noProof="0" dirty="0" smtClean="0"/>
              <a:t>        </a:t>
            </a:r>
            <a:r>
              <a:rPr lang="en-US" sz="3200" noProof="0" dirty="0" smtClean="0">
                <a:latin typeface="Comic Sans MS" pitchFamily="66" charset="0"/>
              </a:rPr>
              <a:t>I </a:t>
            </a:r>
            <a:r>
              <a:rPr lang="uk-UA" sz="3200" noProof="0" dirty="0" smtClean="0">
                <a:latin typeface="Comic Sans MS" pitchFamily="66" charset="0"/>
              </a:rPr>
              <a:t> частина                        </a:t>
            </a:r>
            <a:r>
              <a:rPr lang="en-US" sz="3200" noProof="0" dirty="0" smtClean="0">
                <a:latin typeface="Comic Sans MS" pitchFamily="66" charset="0"/>
              </a:rPr>
              <a:t>II </a:t>
            </a:r>
            <a:r>
              <a:rPr lang="uk-UA" sz="3200" noProof="0" dirty="0" smtClean="0">
                <a:latin typeface="Comic Sans MS" pitchFamily="66" charset="0"/>
              </a:rPr>
              <a:t> частина</a:t>
            </a:r>
          </a:p>
          <a:p>
            <a:pPr>
              <a:buNone/>
            </a:pPr>
            <a:r>
              <a:rPr lang="uk-UA" sz="3200" dirty="0" smtClean="0">
                <a:latin typeface="Comic Sans MS" pitchFamily="66" charset="0"/>
              </a:rPr>
              <a:t>      “тетра”-4</a:t>
            </a:r>
          </a:p>
          <a:p>
            <a:pPr>
              <a:buNone/>
            </a:pPr>
            <a:r>
              <a:rPr lang="uk-UA" sz="3200" noProof="0" dirty="0" smtClean="0">
                <a:latin typeface="Comic Sans MS" pitchFamily="66" charset="0"/>
              </a:rPr>
              <a:t>      “гекса”-6                           </a:t>
            </a:r>
            <a:r>
              <a:rPr lang="uk-UA" sz="3200" noProof="0" dirty="0" err="1" smtClean="0">
                <a:latin typeface="Comic Sans MS" pitchFamily="66" charset="0"/>
              </a:rPr>
              <a:t>“едра”-</a:t>
            </a:r>
            <a:r>
              <a:rPr lang="uk-UA" sz="3200" noProof="0" dirty="0" smtClean="0">
                <a:latin typeface="Comic Sans MS" pitchFamily="66" charset="0"/>
              </a:rPr>
              <a:t> грань</a:t>
            </a:r>
          </a:p>
          <a:p>
            <a:pPr>
              <a:buNone/>
            </a:pPr>
            <a:r>
              <a:rPr lang="uk-UA" sz="3200" dirty="0" smtClean="0">
                <a:latin typeface="Comic Sans MS" pitchFamily="66" charset="0"/>
              </a:rPr>
              <a:t>      “окта”-8</a:t>
            </a:r>
          </a:p>
          <a:p>
            <a:pPr>
              <a:buNone/>
            </a:pPr>
            <a:r>
              <a:rPr lang="uk-UA" sz="3200" noProof="0" dirty="0" smtClean="0">
                <a:latin typeface="Comic Sans MS" pitchFamily="66" charset="0"/>
              </a:rPr>
              <a:t>      </a:t>
            </a:r>
            <a:r>
              <a:rPr lang="uk-UA" sz="3200" noProof="0" dirty="0" err="1" smtClean="0">
                <a:latin typeface="Comic Sans MS" pitchFamily="66" charset="0"/>
              </a:rPr>
              <a:t>“додека</a:t>
            </a:r>
            <a:r>
              <a:rPr lang="uk-UA" sz="3200" dirty="0" smtClean="0">
                <a:latin typeface="Comic Sans MS" pitchFamily="66" charset="0"/>
              </a:rPr>
              <a:t>”-12</a:t>
            </a:r>
          </a:p>
          <a:p>
            <a:pPr>
              <a:buNone/>
            </a:pPr>
            <a:r>
              <a:rPr lang="uk-UA" sz="3200" dirty="0" smtClean="0">
                <a:latin typeface="Comic Sans MS" pitchFamily="66" charset="0"/>
              </a:rPr>
              <a:t>      “ікоса”-20</a:t>
            </a:r>
          </a:p>
          <a:p>
            <a:pPr>
              <a:buNone/>
            </a:pPr>
            <a:endParaRPr lang="uk-UA" noProof="0" dirty="0" smtClean="0"/>
          </a:p>
          <a:p>
            <a:pPr>
              <a:buNone/>
            </a:pPr>
            <a:endParaRPr lang="ru-RU" noProof="0" dirty="0"/>
          </a:p>
        </p:txBody>
      </p:sp>
      <p:pic>
        <p:nvPicPr>
          <p:cNvPr id="4" name="Picture 3" descr="D:\Irina\анимашки\математика\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4365104"/>
            <a:ext cx="1817089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Платонові тіла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           </a:t>
            </a:r>
            <a:r>
              <a:rPr lang="uk-UA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uk-UA" dirty="0" smtClean="0"/>
              <a:t>    </a:t>
            </a:r>
            <a:r>
              <a:rPr lang="uk-UA" dirty="0" smtClean="0">
                <a:latin typeface="Comic Sans MS" pitchFamily="66" charset="0"/>
              </a:rPr>
              <a:t>тетраедр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</a:t>
            </a:r>
          </a:p>
          <a:p>
            <a:pPr>
              <a:buNone/>
            </a:pPr>
            <a:r>
              <a:rPr lang="uk-UA" dirty="0" smtClean="0"/>
              <a:t>                 </a:t>
            </a:r>
            <a:r>
              <a:rPr lang="uk-UA" dirty="0" smtClean="0">
                <a:solidFill>
                  <a:schemeClr val="accent2"/>
                </a:solidFill>
              </a:rPr>
              <a:t> </a:t>
            </a:r>
            <a:r>
              <a:rPr lang="uk-UA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uk-UA" i="1" dirty="0" smtClean="0">
                <a:solidFill>
                  <a:schemeClr val="accent2"/>
                </a:solidFill>
              </a:rPr>
              <a:t> </a:t>
            </a:r>
            <a:r>
              <a:rPr lang="uk-UA" dirty="0" smtClean="0">
                <a:solidFill>
                  <a:schemeClr val="accent2"/>
                </a:solidFill>
              </a:rPr>
              <a:t>      </a:t>
            </a:r>
            <a:r>
              <a:rPr lang="uk-UA" dirty="0" smtClean="0">
                <a:latin typeface="Comic Sans MS" pitchFamily="66" charset="0"/>
              </a:rPr>
              <a:t>ікосаедр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</a:t>
            </a:r>
          </a:p>
          <a:p>
            <a:pPr>
              <a:buNone/>
            </a:pPr>
            <a:r>
              <a:rPr lang="uk-UA" dirty="0" smtClean="0"/>
              <a:t>                  </a:t>
            </a:r>
            <a:r>
              <a:rPr lang="uk-UA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uk-UA" dirty="0" smtClean="0"/>
              <a:t>    </a:t>
            </a:r>
            <a:r>
              <a:rPr lang="uk-UA" dirty="0" smtClean="0">
                <a:latin typeface="Comic Sans MS" pitchFamily="66" charset="0"/>
              </a:rPr>
              <a:t>октаедр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</a:t>
            </a:r>
          </a:p>
          <a:p>
            <a:pPr>
              <a:buNone/>
            </a:pPr>
            <a:r>
              <a:rPr lang="uk-UA" dirty="0" smtClean="0"/>
              <a:t>                 </a:t>
            </a:r>
            <a:r>
              <a:rPr lang="uk-UA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uk-UA" dirty="0" smtClean="0"/>
              <a:t>      </a:t>
            </a:r>
            <a:r>
              <a:rPr lang="uk-UA" dirty="0" smtClean="0">
                <a:latin typeface="Comic Sans MS" pitchFamily="66" charset="0"/>
              </a:rPr>
              <a:t>гексаедр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</a:t>
            </a:r>
          </a:p>
          <a:p>
            <a:pPr>
              <a:buNone/>
            </a:pPr>
            <a:r>
              <a:rPr lang="uk-UA" dirty="0" smtClean="0"/>
              <a:t>                          </a:t>
            </a:r>
            <a:br>
              <a:rPr lang="uk-UA" dirty="0" smtClean="0"/>
            </a:br>
            <a:r>
              <a:rPr lang="uk-UA" dirty="0" smtClean="0"/>
              <a:t>              </a:t>
            </a:r>
            <a:r>
              <a:rPr lang="uk-UA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uk-UA" dirty="0" smtClean="0"/>
              <a:t>    </a:t>
            </a:r>
            <a:r>
              <a:rPr lang="uk-UA" dirty="0" smtClean="0">
                <a:latin typeface="Comic Sans MS" pitchFamily="66" charset="0"/>
              </a:rPr>
              <a:t>додекаедр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" name="Рисунок 13" descr="img_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1224136" cy="918102"/>
          </a:xfrm>
          <a:prstGeom prst="rect">
            <a:avLst/>
          </a:prstGeom>
        </p:spPr>
      </p:pic>
      <p:pic>
        <p:nvPicPr>
          <p:cNvPr id="15" name="Рисунок 14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564904"/>
            <a:ext cx="1224136" cy="918102"/>
          </a:xfrm>
          <a:prstGeom prst="rect">
            <a:avLst/>
          </a:prstGeom>
        </p:spPr>
      </p:pic>
      <p:pic>
        <p:nvPicPr>
          <p:cNvPr id="17" name="Рисунок 16" descr="earth_apollo17_big.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509120"/>
            <a:ext cx="1224136" cy="1080120"/>
          </a:xfrm>
          <a:prstGeom prst="rect">
            <a:avLst/>
          </a:prstGeom>
        </p:spPr>
      </p:pic>
      <p:pic>
        <p:nvPicPr>
          <p:cNvPr id="18" name="Рисунок 17" descr="1355615237_5a891444e32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733256"/>
            <a:ext cx="1224136" cy="980728"/>
          </a:xfrm>
          <a:prstGeom prst="rect">
            <a:avLst/>
          </a:prstGeom>
        </p:spPr>
      </p:pic>
      <p:pic>
        <p:nvPicPr>
          <p:cNvPr id="19" name="Рисунок 18" descr="6505_orig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3008" y="0"/>
            <a:ext cx="1840992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m25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1052736"/>
            <a:ext cx="1157548" cy="127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2276872"/>
            <a:ext cx="1057275" cy="1171575"/>
          </a:xfrm>
          <a:prstGeom prst="rect">
            <a:avLst/>
          </a:prstGeom>
        </p:spPr>
      </p:pic>
      <p:pic>
        <p:nvPicPr>
          <p:cNvPr id="22" name="Рисунок 21" descr="m3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3429000"/>
            <a:ext cx="1080120" cy="1022971"/>
          </a:xfrm>
          <a:prstGeom prst="rect">
            <a:avLst/>
          </a:prstGeom>
        </p:spPr>
      </p:pic>
      <p:pic>
        <p:nvPicPr>
          <p:cNvPr id="23" name="Рисунок 22" descr="2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60032" y="4221088"/>
            <a:ext cx="1405458" cy="1296144"/>
          </a:xfrm>
          <a:prstGeom prst="rect">
            <a:avLst/>
          </a:prstGeom>
        </p:spPr>
      </p:pic>
      <p:pic>
        <p:nvPicPr>
          <p:cNvPr id="24" name="Рисунок 23" descr="m5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56176" y="5373216"/>
            <a:ext cx="1274175" cy="1296144"/>
          </a:xfrm>
          <a:prstGeom prst="rect">
            <a:avLst/>
          </a:prstGeom>
        </p:spPr>
      </p:pic>
      <p:pic>
        <p:nvPicPr>
          <p:cNvPr id="25" name="Picture 3" descr="D:\Irina\анимашки\природа\10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9909" y="3601983"/>
            <a:ext cx="1211373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Правильний тетраедр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200" noProof="0" dirty="0" smtClean="0"/>
              <a:t>                                     </a:t>
            </a:r>
            <a:r>
              <a:rPr lang="uk-UA" sz="2000" noProof="0" dirty="0" smtClean="0">
                <a:latin typeface="Comic Sans MS" pitchFamily="66" charset="0"/>
              </a:rPr>
              <a:t>складений з чотирьох 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                      рівносторонніх трикутників;</a:t>
            </a:r>
            <a:br>
              <a:rPr lang="uk-UA" sz="2000" noProof="0" dirty="0" smtClean="0">
                <a:latin typeface="Comic Sans MS" pitchFamily="66" charset="0"/>
              </a:rPr>
            </a:br>
            <a:endParaRPr lang="uk-UA" sz="2000" noProof="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1800" dirty="0" smtClean="0">
                <a:latin typeface="Comic Sans MS" pitchFamily="66" charset="0"/>
              </a:rPr>
              <a:t>                                                              </a:t>
            </a:r>
            <a:r>
              <a:rPr lang="uk-UA" sz="2000" dirty="0" smtClean="0">
                <a:latin typeface="Comic Sans MS" pitchFamily="66" charset="0"/>
              </a:rPr>
              <a:t>кожна його вершина є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        вершиною трьох трикутників</a:t>
            </a:r>
            <a:r>
              <a:rPr lang="uk-UA" sz="1800" dirty="0" smtClean="0">
                <a:latin typeface="Comic Sans MS" pitchFamily="66" charset="0"/>
              </a:rPr>
              <a:t>.</a:t>
            </a:r>
            <a:br>
              <a:rPr lang="uk-UA" sz="1800" dirty="0" smtClean="0">
                <a:latin typeface="Comic Sans MS" pitchFamily="66" charset="0"/>
              </a:rPr>
            </a:br>
            <a:endParaRPr lang="uk-UA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1800" noProof="0" dirty="0" smtClean="0">
                <a:latin typeface="Comic Sans MS" pitchFamily="66" charset="0"/>
              </a:rPr>
              <a:t>                                  </a:t>
            </a:r>
          </a:p>
          <a:p>
            <a:pPr>
              <a:buNone/>
            </a:pPr>
            <a:r>
              <a:rPr lang="uk-UA" sz="1800" dirty="0" smtClean="0">
                <a:latin typeface="Comic Sans MS" pitchFamily="66" charset="0"/>
              </a:rPr>
              <a:t>                                                          </a:t>
            </a:r>
            <a:r>
              <a:rPr lang="uk-UA" sz="2000" dirty="0" smtClean="0">
                <a:latin typeface="Comic Sans MS" pitchFamily="66" charset="0"/>
              </a:rPr>
              <a:t>Отже, сума плоских кутів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  при кожній вершині дорівнює 180</a:t>
            </a:r>
            <a:endParaRPr lang="ru-RU" sz="1600" noProof="0" dirty="0">
              <a:latin typeface="Comic Sans MS" pitchFamily="66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4-Тетраэдр-пирамид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3361009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Кристал білого фосфору</a:t>
            </a: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</a:t>
            </a: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Будова решітки                    Кристалічна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кристалу алмаза                   решітка метану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Тетраедр в природі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image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1657350" cy="1828800"/>
          </a:xfrm>
          <a:prstGeom prst="rect">
            <a:avLst/>
          </a:prstGeom>
        </p:spPr>
      </p:pic>
      <p:pic>
        <p:nvPicPr>
          <p:cNvPr id="5" name="Рисунок 4" descr="Мал._18._Схематичне_зображення_атомних_кристалічних_ґраток_алмаз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645024"/>
            <a:ext cx="1722686" cy="1601907"/>
          </a:xfrm>
          <a:prstGeom prst="rect">
            <a:avLst/>
          </a:prstGeom>
        </p:spPr>
      </p:pic>
      <p:pic>
        <p:nvPicPr>
          <p:cNvPr id="6" name="Рисунок 5" descr="g3_7_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556792"/>
            <a:ext cx="2073008" cy="1967855"/>
          </a:xfrm>
          <a:prstGeom prst="rect">
            <a:avLst/>
          </a:prstGeom>
        </p:spPr>
      </p:pic>
      <p:pic>
        <p:nvPicPr>
          <p:cNvPr id="7" name="Рисунок 6" descr="img00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645024"/>
            <a:ext cx="1533525" cy="16287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noProof="0" dirty="0" smtClean="0">
                <a:solidFill>
                  <a:schemeClr val="bg2"/>
                </a:solidFill>
              </a:rPr>
              <a:t>Правильний октаедр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noProof="0" dirty="0" smtClean="0">
                <a:latin typeface="Comic Sans MS" pitchFamily="66" charset="0"/>
              </a:rPr>
              <a:t>                                 </a:t>
            </a:r>
            <a:r>
              <a:rPr lang="uk-UA" sz="2000" noProof="0" dirty="0" smtClean="0">
                <a:latin typeface="Comic Sans MS" pitchFamily="66" charset="0"/>
              </a:rPr>
              <a:t>складений з восьми рівносторонніх 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             трикутників;</a:t>
            </a: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</a:t>
            </a:r>
          </a:p>
          <a:p>
            <a:pPr>
              <a:buNone/>
            </a:pPr>
            <a:r>
              <a:rPr lang="uk-UA" sz="2000" noProof="0" dirty="0" smtClean="0">
                <a:latin typeface="Comic Sans MS" pitchFamily="66" charset="0"/>
              </a:rPr>
              <a:t>                                               кожна вершина октаедра є 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             вершиною чотирьох трикутників;</a:t>
            </a:r>
            <a:br>
              <a:rPr lang="uk-UA" sz="2000" noProof="0" dirty="0" smtClean="0">
                <a:latin typeface="Comic Sans MS" pitchFamily="66" charset="0"/>
              </a:rPr>
            </a:br>
            <a:endParaRPr lang="uk-UA" sz="2000" noProof="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 Отже, сума плоских кутів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при кожній вершині 240.</a:t>
            </a:r>
            <a:endParaRPr lang="ru-RU" noProof="0" dirty="0">
              <a:latin typeface="Comic Sans MS" pitchFamily="66" charset="0"/>
            </a:endParaRPr>
          </a:p>
        </p:txBody>
      </p:sp>
      <p:pic>
        <p:nvPicPr>
          <p:cNvPr id="4" name="Рисунок 3" descr="8-Октаэдр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397397" cy="332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                            </a:t>
            </a: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                             Вуглець С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                             характеризується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                             структурою октаедра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Октаедр в природі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Diam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168352" cy="4558419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16596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87B8FD-33DA-4A14-B764-96DB17189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TS010165961</Template>
  <TotalTime>0</TotalTime>
  <Words>304</Words>
  <Application>Microsoft Office PowerPoint</Application>
  <PresentationFormat>Экран (4:3)</PresentationFormat>
  <Paragraphs>150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TS010165961</vt:lpstr>
      <vt:lpstr>Презентация PowerPoint</vt:lpstr>
      <vt:lpstr>Многогранник – це геометричне тіло, обмежене плоскими многокутниками. </vt:lpstr>
      <vt:lpstr>  Правильний многогранник  - це…</vt:lpstr>
      <vt:lpstr>        Назва многогранника</vt:lpstr>
      <vt:lpstr>Платонові тіла</vt:lpstr>
      <vt:lpstr>Правильний тетраедр</vt:lpstr>
      <vt:lpstr>Тетраедр в природі</vt:lpstr>
      <vt:lpstr>Правильний октаедр</vt:lpstr>
      <vt:lpstr>Октаедр в природі</vt:lpstr>
      <vt:lpstr>Правильний ікосаедр</vt:lpstr>
      <vt:lpstr>   Ікосаедр в природі</vt:lpstr>
      <vt:lpstr>Правильний гексаедр</vt:lpstr>
      <vt:lpstr>     Куб в природі</vt:lpstr>
      <vt:lpstr>Правильний додекаедр</vt:lpstr>
      <vt:lpstr>Додекаедр в природі</vt:lpstr>
      <vt:lpstr>Тіла Архімеда </vt:lpstr>
      <vt:lpstr>        Тіла Пуансона</vt:lpstr>
      <vt:lpstr>Многогранники в архітектурі. </vt:lpstr>
      <vt:lpstr>Многогранники в житті</vt:lpstr>
      <vt:lpstr>Приклади Задач</vt:lpstr>
      <vt:lpstr>Математика - гімнастика для розуму, СТЕРЕОМЕТРіЯ - витамін для мозку. </vt:lpstr>
      <vt:lpstr>Дякую за увагу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2014-02-02T10:15:25Z</dcterms:created>
  <dcterms:modified xsi:type="dcterms:W3CDTF">2015-02-15T21:24:51Z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