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</p:sldMasterIdLst>
  <p:sldIdLst>
    <p:sldId id="258" r:id="rId5"/>
    <p:sldId id="259" r:id="rId6"/>
    <p:sldId id="257" r:id="rId7"/>
    <p:sldId id="260" r:id="rId8"/>
    <p:sldId id="261" r:id="rId9"/>
    <p:sldId id="265" r:id="rId10"/>
    <p:sldId id="262" r:id="rId11"/>
    <p:sldId id="264" r:id="rId12"/>
    <p:sldId id="269" r:id="rId13"/>
    <p:sldId id="267" r:id="rId14"/>
    <p:sldId id="263" r:id="rId15"/>
    <p:sldId id="271" r:id="rId16"/>
    <p:sldId id="266" r:id="rId17"/>
    <p:sldId id="26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9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uk-UA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4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6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3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5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6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07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0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16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9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3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07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8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1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80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8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5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5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62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54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1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8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64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00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0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8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2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9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77000" y="6461125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E989F0C6-7520-4006-833E-55A43BD88D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7580F93D-94C7-4BD8-A801-96F15CE12102}" type="datetimeFigureOut">
              <a:rPr lang="ru-RU" smtClean="0"/>
              <a:t>11.03.2014</a:t>
            </a:fld>
            <a:endParaRPr lang="ru-RU"/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90500"/>
            <a:ext cx="11350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32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6002CA97-77C6-4B67-A3D2-B8436AE1C8F5}" type="datetimeFigureOut">
              <a:rPr lang="ru-RU" smtClean="0">
                <a:solidFill>
                  <a:srgbClr val="969696"/>
                </a:solidFill>
              </a:rPr>
              <a:pPr/>
              <a:t>11.03.2014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>
              <a:solidFill>
                <a:srgbClr val="96969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1E6AE7A-C4D3-40E3-96E4-58D0E4F378AB}" type="slidenum">
              <a:rPr lang="ru-RU" smtClean="0">
                <a:solidFill>
                  <a:srgbClr val="969696"/>
                </a:solidFill>
              </a:rPr>
              <a:pPr/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4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3AFF-355A-4974-BAA2-DCA90D65A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0CB7-45CA-4B88-BB4B-D8F342BE2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6480720" cy="108012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15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запитання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632848" cy="487363"/>
          </a:xfrm>
        </p:spPr>
        <p:txBody>
          <a:bodyPr/>
          <a:lstStyle/>
          <a:p>
            <a:r>
              <a:rPr lang="uk-UA" sz="4800" i="1" dirty="0">
                <a:ln w="24500" cmpd="dbl">
                  <a:solidFill>
                    <a:srgbClr val="E3892F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Недоліки соціальних мереж для журналіста: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11313"/>
            <a:ext cx="8329364" cy="471328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sz="3200" dirty="0" smtClean="0">
                <a:latin typeface="Comic Sans MS" panose="030F0702030302020204" pitchFamily="66" charset="0"/>
              </a:rPr>
              <a:t>Інформація може бути неправдивою, а журналіст, який цього не знав, може використати її, цим самим він поширює хибну інформацію серед певної групи людей.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04465"/>
            <a:ext cx="2880320" cy="2310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257550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668344" cy="1080120"/>
          </a:xfrm>
        </p:spPr>
        <p:txBody>
          <a:bodyPr/>
          <a:lstStyle/>
          <a:p>
            <a:r>
              <a:rPr lang="uk-UA" sz="4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Ризики використання матеріалів </a:t>
            </a:r>
            <a:r>
              <a:rPr lang="uk-UA" sz="4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соцмереж</a:t>
            </a:r>
            <a:endParaRPr lang="ru-RU" sz="4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2" y="1628800"/>
            <a:ext cx="8964488" cy="46237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Журналістам треба бути обережними з будь-якими переходами за зовнішніми посиланнями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якщо ціллю атаки є конкретний журналіст, зловмисники можуть спеціально підробити відомий сайт, якому довіряють, як-от </a:t>
            </a:r>
            <a:r>
              <a:rPr lang="uk-UA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pravdda.com.ua</a:t>
            </a:r>
            <a:r>
              <a:rPr lang="uk-UA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koreespondent.net</a:t>
            </a:r>
            <a:r>
              <a:rPr lang="uk-UA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кожен одразу помітить зайві літери, а перехід за таким посиланням поселить на ваш комп’ютер троянський вірус, який зможе викрасти будь-які документи, всі ваші паролі, видалити якісь дані чи змінити їх. При цьому журналіст може навіть не здогадуватися про такого «гостя» на своєму комп’ютері.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334305"/>
            <a:ext cx="3240360" cy="37492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4159" cy="330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4" y="3423805"/>
            <a:ext cx="70485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34608" cy="90832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ВИСНОВК</a:t>
            </a:r>
            <a:r>
              <a:rPr lang="uk-UA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9685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мережа</a:t>
            </a:r>
            <a:r>
              <a:rPr lang="ru-RU" dirty="0"/>
              <a:t> – </a:t>
            </a:r>
            <a:r>
              <a:rPr lang="ru-RU" dirty="0" err="1"/>
              <a:t>соціальна</a:t>
            </a:r>
            <a:r>
              <a:rPr lang="ru-RU" dirty="0"/>
              <a:t> структура,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індивідами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.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Має свої позитивні і негативні сторони.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Журналіст має право користуватися </a:t>
            </a:r>
            <a:r>
              <a:rPr lang="uk-UA" dirty="0" err="1" smtClean="0"/>
              <a:t>соцмережами</a:t>
            </a:r>
            <a:r>
              <a:rPr lang="uk-UA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Є ризики щодо використання соціальних мереж.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Соціальна мережа для журналіста, на нашу думку, - добро, адже тут можна </a:t>
            </a:r>
            <a:r>
              <a:rPr lang="uk-UA" dirty="0"/>
              <a:t>шукати теми для публікацій, майбутніх героїв сюжетів, популяризувати свої роботи, просувати своє ім’я й т. д. 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73565"/>
            <a:ext cx="1907704" cy="184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6486872" cy="471328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dirty="0"/>
              <a:t>Попри всі небезпеки та ризики, пов’язані з використанням соціальних мереж, ніхто з нас від них уже не відмовиться. Тому важливо дотримуватися елементарних правил безпеки, стежити, щоб антивіруси на пристроях, із яких ви заходите в свої </a:t>
            </a:r>
            <a:r>
              <a:rPr lang="uk-UA" dirty="0" err="1"/>
              <a:t>аккаунти</a:t>
            </a:r>
            <a:r>
              <a:rPr lang="uk-UA" dirty="0"/>
              <a:t>, регулярно </a:t>
            </a:r>
            <a:r>
              <a:rPr lang="uk-UA" dirty="0" err="1"/>
              <a:t>оновлюва</a:t>
            </a:r>
            <a:r>
              <a:rPr lang="ru-RU" dirty="0"/>
              <a:t>ли</a:t>
            </a:r>
            <a:r>
              <a:rPr lang="uk-UA" dirty="0"/>
              <a:t>ся, й тоді теоретично ви будете більш-менш у безпеці.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0785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1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178698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5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348880"/>
            <a:ext cx="8511480" cy="3747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i="1" dirty="0">
                <a:solidFill>
                  <a:schemeClr val="bg1"/>
                </a:solidFill>
              </a:rPr>
              <a:t>15.Соціальні мережі: добро чи зло? Чи можуть вони бути корисні для журналіста й якими є ризики використання матеріалів </a:t>
            </a:r>
            <a:r>
              <a:rPr lang="uk-UA" sz="4400" b="1" i="1" dirty="0" err="1">
                <a:solidFill>
                  <a:schemeClr val="bg1"/>
                </a:solidFill>
              </a:rPr>
              <a:t>соцмереж</a:t>
            </a:r>
            <a:r>
              <a:rPr lang="uk-UA" sz="4400" b="1" i="1" dirty="0">
                <a:solidFill>
                  <a:schemeClr val="bg1"/>
                </a:solidFill>
              </a:rPr>
              <a:t>?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7560840" cy="4873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 </a:t>
            </a:r>
            <a:r>
              <a:rPr lang="ru-RU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таке</a:t>
            </a:r>
            <a:r>
              <a:rPr lang="ru-RU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</a:t>
            </a:r>
            <a:r>
              <a:rPr lang="uk-UA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ьна</a:t>
            </a:r>
            <a:r>
              <a:rPr lang="uk-UA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мережа?</a:t>
            </a:r>
            <a:endParaRPr lang="ru-RU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772816"/>
            <a:ext cx="5364088" cy="4551784"/>
          </a:xfrm>
        </p:spPr>
        <p:txBody>
          <a:bodyPr/>
          <a:lstStyle/>
          <a:p>
            <a:pPr algn="ctr"/>
            <a:r>
              <a:rPr lang="ru-RU" b="1" u="sng" dirty="0" err="1"/>
              <a:t>Соціальна</a:t>
            </a:r>
            <a:r>
              <a:rPr lang="ru-RU" b="1" u="sng" dirty="0"/>
              <a:t> </a:t>
            </a:r>
            <a:r>
              <a:rPr lang="ru-RU" b="1" u="sng" dirty="0" err="1"/>
              <a:t>мережа</a:t>
            </a:r>
            <a:r>
              <a:rPr lang="ru-RU" dirty="0"/>
              <a:t> – </a:t>
            </a:r>
            <a:r>
              <a:rPr lang="ru-RU" dirty="0" err="1"/>
              <a:t>соціальна</a:t>
            </a:r>
            <a:r>
              <a:rPr lang="ru-RU" dirty="0"/>
              <a:t> структура,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індивідами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. Вона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розмаїтні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через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знайомств</a:t>
            </a:r>
            <a:r>
              <a:rPr lang="ru-RU" dirty="0"/>
              <a:t> і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тісними</a:t>
            </a:r>
            <a:r>
              <a:rPr lang="ru-RU" dirty="0"/>
              <a:t> </a:t>
            </a:r>
            <a:r>
              <a:rPr lang="ru-RU" dirty="0" err="1"/>
              <a:t>родинними</a:t>
            </a:r>
            <a:r>
              <a:rPr lang="ru-RU" dirty="0"/>
              <a:t> </a:t>
            </a:r>
            <a:r>
              <a:rPr lang="ru-RU" dirty="0" err="1"/>
              <a:t>зв’язками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risunok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627487" cy="33811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32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487363"/>
          </a:xfrm>
        </p:spPr>
        <p:txBody>
          <a:bodyPr/>
          <a:lstStyle/>
          <a:p>
            <a:r>
              <a:rPr lang="uk-UA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Переваги соціальних мереж</a:t>
            </a:r>
            <a:endParaRPr lang="ru-RU" sz="5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191500" cy="426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соціальних мережах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однодумців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вас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ділитися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085184"/>
            <a:ext cx="1638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400800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Переваги  соціальних мереж  для журналіста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352928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Активність у соціальних мережах дає журналісту багато очевидних переваг. Тут можна шукати теми для публікацій, майбутніх героїв сюжетів, популяризувати свої роботи, просувати своє ім’я й т. д.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Журналіст може взяти </a:t>
            </a:r>
            <a:r>
              <a:rPr lang="uk-UA" dirty="0" err="1" smtClean="0"/>
              <a:t>інтерв</a:t>
            </a:r>
            <a:r>
              <a:rPr lang="en-US" dirty="0" smtClean="0"/>
              <a:t>’</a:t>
            </a:r>
            <a:r>
              <a:rPr lang="ru-RU" dirty="0" smtClean="0"/>
              <a:t>ю</a:t>
            </a:r>
            <a:r>
              <a:rPr lang="uk-UA" dirty="0" smtClean="0"/>
              <a:t> без особистої зустрічі, а через  соціальну мережу. Це швидше.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92" y="4846712"/>
            <a:ext cx="2749808" cy="201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96154"/>
            <a:ext cx="2608745" cy="191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5544616"/>
          </a:xfrm>
        </p:spPr>
        <p:txBody>
          <a:bodyPr/>
          <a:lstStyle/>
          <a:p>
            <a:r>
              <a:rPr lang="uk-UA" i="1" dirty="0">
                <a:solidFill>
                  <a:schemeClr val="tx2"/>
                </a:solidFill>
              </a:rPr>
              <a:t>Публічність і справді може бути корисною в таких випадках. Наприклад, нещодавно журналіст газети «</a:t>
            </a:r>
            <a:r>
              <a:rPr lang="uk-UA" i="1" dirty="0" err="1">
                <a:solidFill>
                  <a:schemeClr val="tx2"/>
                </a:solidFill>
              </a:rPr>
              <a:t>Коммерсантъ</a:t>
            </a:r>
            <a:r>
              <a:rPr lang="uk-UA" i="1" dirty="0">
                <a:solidFill>
                  <a:schemeClr val="tx2"/>
                </a:solidFill>
              </a:rPr>
              <a:t>» Артем Скоропадський оприлюднив на своїй сторінці в </a:t>
            </a:r>
            <a:r>
              <a:rPr lang="uk-UA" i="1" dirty="0" err="1">
                <a:solidFill>
                  <a:schemeClr val="tx2"/>
                </a:solidFill>
              </a:rPr>
              <a:t>Facebook</a:t>
            </a:r>
            <a:r>
              <a:rPr lang="uk-UA" i="1" dirty="0">
                <a:solidFill>
                  <a:schemeClr val="tx2"/>
                </a:solidFill>
              </a:rPr>
              <a:t> інформацію, що за ним уже четвертий день ведуть спостереження невідомі чоловіки. Пізніше журналіст повідомив, що після того, як він почав розповсюджувати цю інформацію, стеження припинилося.</a:t>
            </a:r>
            <a:endParaRPr lang="ru-RU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1" y="-354422"/>
            <a:ext cx="4032448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487363"/>
          </a:xfrm>
        </p:spPr>
        <p:txBody>
          <a:bodyPr/>
          <a:lstStyle/>
          <a:p>
            <a:r>
              <a:rPr lang="uk-UA" sz="48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sna" panose="02000504080000020003" pitchFamily="2" charset="0"/>
              </a:rPr>
              <a:t>Недоліки соціальних мереж (звичайний користувач):</a:t>
            </a:r>
            <a:endParaRPr lang="ru-RU" sz="480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sna" panose="0200050408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91500" cy="455178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Нестримний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спам.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Насилля.</a:t>
            </a:r>
          </a:p>
          <a:p>
            <a:pPr>
              <a:buBlip>
                <a:blip r:embed="rId2"/>
              </a:buBlip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окультизм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Аморальність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бездуховність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08" y="40005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12" y="1354578"/>
            <a:ext cx="2207691" cy="264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45388" cy="5415880"/>
          </a:xfrm>
        </p:spPr>
        <p:txBody>
          <a:bodyPr/>
          <a:lstStyle/>
          <a:p>
            <a:r>
              <a:rPr lang="uk-UA" sz="3200" b="1" dirty="0" smtClean="0">
                <a:latin typeface="Monotype Corsiva" panose="03010101010201010101" pitchFamily="66" charset="0"/>
              </a:rPr>
              <a:t>Статуси в соціальних мережах можуть як наражати журналіста на небезпеку, так і певною мірою захищати. Якщо у вас є якась резонансна інформація, яку ви поки що не готові опублікувати, але бачите, що є спроби перешкодити вам у розслідуванні, потрібно писати про це (бажано) в </a:t>
            </a:r>
            <a:r>
              <a:rPr lang="uk-UA" sz="3200" b="1" dirty="0" err="1" smtClean="0">
                <a:latin typeface="Monotype Corsiva" panose="03010101010201010101" pitchFamily="66" charset="0"/>
              </a:rPr>
              <a:t>Facebook</a:t>
            </a:r>
            <a:r>
              <a:rPr lang="uk-UA" sz="3200" b="1" dirty="0" smtClean="0">
                <a:latin typeface="Monotype Corsiva" panose="03010101010201010101" pitchFamily="66" charset="0"/>
              </a:rPr>
              <a:t>  приблизно такими словами: «Я готую до публікації резонансний матеріал на тему … (якщо можна вказати), почуваюся нормально, не в депресії, не в запої, наркотиків не приймаю, проблем зі здоров'ям і в сім'ї не маю».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68344" cy="1080120"/>
          </a:xfrm>
        </p:spPr>
        <p:txBody>
          <a:bodyPr/>
          <a:lstStyle/>
          <a:p>
            <a:r>
              <a:rPr lang="uk-UA" sz="4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Недоліки соціальних мереж для журналіста:</a:t>
            </a:r>
            <a:endParaRPr lang="ru-RU" sz="4800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5">
  <a:themeElements>
    <a:clrScheme name="Оформление по умолчанию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38">
  <a:themeElements>
    <a:clrScheme name="Тема Office 11">
      <a:dk1>
        <a:srgbClr val="336699"/>
      </a:dk1>
      <a:lt1>
        <a:srgbClr val="969696"/>
      </a:lt1>
      <a:dk2>
        <a:srgbClr val="000000"/>
      </a:dk2>
      <a:lt2>
        <a:srgbClr val="517FA1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B84308"/>
      </a:accent6>
      <a:hlink>
        <a:srgbClr val="D4B224"/>
      </a:hlink>
      <a:folHlink>
        <a:srgbClr val="D58E56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38">
  <a:themeElements>
    <a:clrScheme name="Тема Office 11">
      <a:dk1>
        <a:srgbClr val="336699"/>
      </a:dk1>
      <a:lt1>
        <a:srgbClr val="969696"/>
      </a:lt1>
      <a:dk2>
        <a:srgbClr val="000000"/>
      </a:dk2>
      <a:lt2>
        <a:srgbClr val="517FA1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B84308"/>
      </a:accent6>
      <a:hlink>
        <a:srgbClr val="D4B224"/>
      </a:hlink>
      <a:folHlink>
        <a:srgbClr val="D58E56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8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риятная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Тема155</Template>
  <TotalTime>73</TotalTime>
  <Words>633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Тема155</vt:lpstr>
      <vt:lpstr>Тема138</vt:lpstr>
      <vt:lpstr>1_Тема138</vt:lpstr>
      <vt:lpstr>Тема89</vt:lpstr>
      <vt:lpstr>Image</vt:lpstr>
      <vt:lpstr>15 запитання</vt:lpstr>
      <vt:lpstr>Презентация PowerPoint</vt:lpstr>
      <vt:lpstr>Що ж таке соціальна мережа?</vt:lpstr>
      <vt:lpstr>Переваги соціальних мереж</vt:lpstr>
      <vt:lpstr>Переваги  соціальних мереж  для журналіста</vt:lpstr>
      <vt:lpstr>Презентация PowerPoint</vt:lpstr>
      <vt:lpstr>Недоліки соціальних мереж (звичайний користувач):</vt:lpstr>
      <vt:lpstr>Недоліки соціальних мереж для журналіста:</vt:lpstr>
      <vt:lpstr>Презентация PowerPoint</vt:lpstr>
      <vt:lpstr>Недоліки соціальних мереж для журналіста:</vt:lpstr>
      <vt:lpstr>Ризики використання матеріалів соцмереж</vt:lpstr>
      <vt:lpstr>Презентация PowerPoint</vt:lpstr>
      <vt:lpstr>ВИСНОВКИ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запитання</dc:title>
  <dc:creator>Администратор</dc:creator>
  <cp:lastModifiedBy>Администратор</cp:lastModifiedBy>
  <cp:revision>7</cp:revision>
  <dcterms:created xsi:type="dcterms:W3CDTF">2014-03-11T16:07:39Z</dcterms:created>
  <dcterms:modified xsi:type="dcterms:W3CDTF">2014-03-11T17:21:23Z</dcterms:modified>
</cp:coreProperties>
</file>