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5357850" cy="1285860"/>
          </a:xfrm>
        </p:spPr>
        <p:txBody>
          <a:bodyPr>
            <a:normAutofit/>
          </a:bodyPr>
          <a:lstStyle/>
          <a:p>
            <a:r>
              <a:rPr lang="uk-UA" sz="6600" dirty="0" smtClean="0">
                <a:latin typeface="Impact" pitchFamily="34" charset="0"/>
              </a:rPr>
              <a:t>Імунітет</a:t>
            </a:r>
            <a:endParaRPr lang="ru-RU" sz="6600" dirty="0">
              <a:latin typeface="Impac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48276"/>
            <a:ext cx="4186222" cy="1609724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By </a:t>
            </a:r>
            <a:r>
              <a:rPr lang="en-US" b="1" i="1" dirty="0" err="1" smtClean="0">
                <a:solidFill>
                  <a:schemeClr val="bg1"/>
                </a:solidFill>
              </a:rPr>
              <a:t>Danil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Churlin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28625" y="1357313"/>
            <a:ext cx="8258175" cy="514350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/>
              <a:t>Розрізняють клітинний і гуморальний механізми імунітету.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/>
              <a:t>   Механізм клітинного імунітету </a:t>
            </a:r>
            <a:r>
              <a:rPr lang="uk-UA" sz="2800" dirty="0" smtClean="0"/>
              <a:t>– знищення шкідливих чинників клітинами-фагоцитами і                         Т-лімфоцитами.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/>
              <a:t>   Механізм гуморального імунітету </a:t>
            </a:r>
            <a:r>
              <a:rPr lang="uk-UA" sz="2800" dirty="0" smtClean="0"/>
              <a:t>– це знищення шкідливих чинників спеціальними речовинами-білками, які містяться в крові – антитілами та інтерфероном.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/>
              <a:t>   Отже, фагоцити і Т-лімфоцити забезпечують клітинний імунітет, а антитіла та інтерферон – гуморальний.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 rot="5400000">
            <a:off x="3428992" y="-1857412"/>
            <a:ext cx="1285884" cy="4714908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Механізми імунітету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229600" cy="45259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Антигени</a:t>
            </a:r>
            <a:r>
              <a:rPr lang="ru-RU" dirty="0" smtClean="0"/>
              <a:t> – </a:t>
            </a:r>
            <a:r>
              <a:rPr lang="ru-RU" dirty="0" err="1" smtClean="0"/>
              <a:t>чужорідні</a:t>
            </a:r>
            <a:r>
              <a:rPr lang="ru-RU" dirty="0" smtClean="0"/>
              <a:t> для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живі</a:t>
            </a:r>
            <a:r>
              <a:rPr lang="ru-RU" dirty="0" smtClean="0"/>
              <a:t> </a:t>
            </a:r>
            <a:r>
              <a:rPr lang="ru-RU" dirty="0" err="1" smtClean="0"/>
              <a:t>організми</a:t>
            </a:r>
            <a:r>
              <a:rPr lang="ru-RU" dirty="0" smtClean="0"/>
              <a:t> - </a:t>
            </a:r>
            <a:r>
              <a:rPr lang="ru-RU" dirty="0" err="1" smtClean="0"/>
              <a:t>бактерії</a:t>
            </a:r>
            <a:r>
              <a:rPr lang="ru-RU" dirty="0" smtClean="0"/>
              <a:t>, </a:t>
            </a:r>
            <a:r>
              <a:rPr lang="ru-RU" dirty="0" err="1" smtClean="0"/>
              <a:t>віруси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токсини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спричинити</a:t>
            </a:r>
            <a:r>
              <a:rPr lang="ru-RU" dirty="0" smtClean="0"/>
              <a:t> </a:t>
            </a:r>
            <a:r>
              <a:rPr lang="ru-RU" dirty="0" err="1" smtClean="0"/>
              <a:t>імунну</a:t>
            </a:r>
            <a:r>
              <a:rPr lang="ru-RU" dirty="0" smtClean="0"/>
              <a:t> </a:t>
            </a:r>
            <a:r>
              <a:rPr lang="ru-RU" dirty="0" err="1" smtClean="0"/>
              <a:t>реакцію</a:t>
            </a:r>
            <a:r>
              <a:rPr lang="ru-RU" dirty="0" smtClean="0"/>
              <a:t>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Антитіла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переродилися</a:t>
            </a:r>
            <a:r>
              <a:rPr lang="ru-RU" dirty="0" smtClean="0"/>
              <a:t>, – </a:t>
            </a:r>
            <a:r>
              <a:rPr lang="ru-RU" dirty="0" err="1" smtClean="0"/>
              <a:t>молекули</a:t>
            </a:r>
            <a:r>
              <a:rPr lang="ru-RU" dirty="0" smtClean="0"/>
              <a:t> </a:t>
            </a:r>
            <a:r>
              <a:rPr lang="ru-RU" dirty="0" err="1" smtClean="0"/>
              <a:t>білка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синтезуються</a:t>
            </a:r>
            <a:r>
              <a:rPr lang="ru-RU" dirty="0" smtClean="0"/>
              <a:t> у </a:t>
            </a:r>
            <a:r>
              <a:rPr lang="ru-RU" dirty="0" err="1" smtClean="0"/>
              <a:t>відповідь</a:t>
            </a:r>
            <a:r>
              <a:rPr lang="ru-RU" dirty="0" smtClean="0"/>
              <a:t> на </a:t>
            </a:r>
            <a:r>
              <a:rPr lang="ru-RU" dirty="0" err="1" smtClean="0"/>
              <a:t>присутність</a:t>
            </a:r>
            <a:r>
              <a:rPr lang="ru-RU" dirty="0" smtClean="0"/>
              <a:t> антигена. </a:t>
            </a:r>
            <a:r>
              <a:rPr lang="ru-RU" dirty="0" err="1" smtClean="0"/>
              <a:t>Кожне</a:t>
            </a:r>
            <a:r>
              <a:rPr lang="ru-RU" dirty="0" smtClean="0"/>
              <a:t> </a:t>
            </a:r>
            <a:r>
              <a:rPr lang="ru-RU" dirty="0" err="1" smtClean="0"/>
              <a:t>антитіло</a:t>
            </a:r>
            <a:r>
              <a:rPr lang="ru-RU" dirty="0" smtClean="0"/>
              <a:t> </a:t>
            </a:r>
            <a:r>
              <a:rPr lang="ru-RU" dirty="0" err="1" smtClean="0"/>
              <a:t>розпізнає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антиген.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143512"/>
            <a:ext cx="321471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143512"/>
            <a:ext cx="314327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Імунна система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Імунна система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6438" y="1114425"/>
            <a:ext cx="3249612" cy="55292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uk-UA" dirty="0" smtClean="0"/>
              <a:t>Імунна система об'єднує органи і тканини, що забезпечують захист організму від генетично чужорідних клітин або речовин, що поступають </a:t>
            </a:r>
            <a:r>
              <a:rPr lang="uk-UA" dirty="0" err="1" smtClean="0"/>
              <a:t>іззовні</a:t>
            </a:r>
            <a:r>
              <a:rPr lang="uk-UA" dirty="0" smtClean="0"/>
              <a:t> або, що утворюються в організмі.</a:t>
            </a:r>
            <a:endParaRPr lang="uk-UA"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41438"/>
            <a:ext cx="3462337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2571750"/>
            <a:ext cx="46942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3"/>
          <p:cNvSpPr>
            <a:spLocks noChangeArrowheads="1"/>
          </p:cNvSpPr>
          <p:nvPr/>
        </p:nvSpPr>
        <p:spPr bwMode="auto">
          <a:xfrm>
            <a:off x="3643313" y="2500313"/>
            <a:ext cx="2425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Calibri" pitchFamily="34" charset="0"/>
              </a:rPr>
              <a:t>Центральні органи -</a:t>
            </a:r>
          </a:p>
          <a:p>
            <a:r>
              <a:rPr lang="uk-UA" b="1" dirty="0">
                <a:solidFill>
                  <a:schemeClr val="bg1"/>
                </a:solidFill>
                <a:latin typeface="Calibri" pitchFamily="34" charset="0"/>
              </a:rPr>
              <a:t>червоний кістковий  </a:t>
            </a:r>
          </a:p>
          <a:p>
            <a:r>
              <a:rPr lang="uk-UA" b="1" dirty="0">
                <a:solidFill>
                  <a:schemeClr val="bg1"/>
                </a:solidFill>
                <a:latin typeface="Calibri" pitchFamily="34" charset="0"/>
              </a:rPr>
              <a:t>мозок,  </a:t>
            </a:r>
            <a:r>
              <a:rPr lang="uk-UA" b="1" dirty="0" err="1">
                <a:solidFill>
                  <a:schemeClr val="bg1"/>
                </a:solidFill>
                <a:latin typeface="Calibri" pitchFamily="34" charset="0"/>
              </a:rPr>
              <a:t>тимус</a:t>
            </a:r>
            <a:endParaRPr lang="uk-UA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63" y="3929063"/>
            <a:ext cx="328612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Прямоугольник 4"/>
          <p:cNvSpPr>
            <a:spLocks noChangeArrowheads="1"/>
          </p:cNvSpPr>
          <p:nvPr/>
        </p:nvSpPr>
        <p:spPr bwMode="auto">
          <a:xfrm>
            <a:off x="3786188" y="3857625"/>
            <a:ext cx="2520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bg1"/>
                </a:solidFill>
                <a:latin typeface="Calibri" pitchFamily="34" charset="0"/>
              </a:rPr>
              <a:t>Периферичні органи - лімфатичні вузли,  мигдалини, селезінка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071546"/>
            <a:ext cx="5357812" cy="544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Схема дії імунної системи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88" y="1143000"/>
            <a:ext cx="5786437" cy="542925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Мигдалини розташовані кільцем в слизистій оболонці глотки, оточуючи місце входу в організм повітря і їжі.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Лімфатичні вузлики розташовані на кордонах із зовнішнім середовищем - в слизистих оболонках дихальних, травних, сечових і статевих доріг, а також в шкірі.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Лімфоцити, що знаходяться в селезінці, розпізнають чужорідні об'єкти в крові, яка «фільтрується» в цьому органі.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071546"/>
            <a:ext cx="1712912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286125"/>
            <a:ext cx="17192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4786313"/>
            <a:ext cx="1719263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956" cy="796908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Периферична імунна система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142984"/>
            <a:ext cx="8364538" cy="935037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uk-UA" dirty="0" smtClean="0"/>
              <a:t>Активний імунітет (природний, штучний) формується самим організмом у відповідь на введення </a:t>
            </a:r>
            <a:r>
              <a:rPr lang="uk-UA" dirty="0" err="1" smtClean="0"/>
              <a:t>антигена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/>
          </a:blip>
          <a:srcRect/>
          <a:stretch>
            <a:fillRect/>
          </a:stretch>
        </p:blipFill>
        <p:spPr bwMode="auto">
          <a:xfrm>
            <a:off x="1500188" y="2143125"/>
            <a:ext cx="60785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323850" y="5661025"/>
            <a:ext cx="8280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Calibri" pitchFamily="34" charset="0"/>
              </a:rPr>
              <a:t>Природний активний імунітет виникає після перенесеного інфекційного захворювання.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Активний імунітет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47000"/>
          </a:blip>
          <a:srcRect/>
          <a:stretch>
            <a:fillRect/>
          </a:stretch>
        </p:blipFill>
        <p:spPr>
          <a:xfrm>
            <a:off x="827088" y="1484313"/>
            <a:ext cx="6888184" cy="3341687"/>
          </a:xfrm>
        </p:spPr>
      </p:pic>
      <p:sp>
        <p:nvSpPr>
          <p:cNvPr id="29698" name="Прямоугольник 3"/>
          <p:cNvSpPr>
            <a:spLocks noChangeArrowheads="1"/>
          </p:cNvSpPr>
          <p:nvPr/>
        </p:nvSpPr>
        <p:spPr bwMode="auto">
          <a:xfrm>
            <a:off x="500063" y="5589588"/>
            <a:ext cx="7929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Calibri" pitchFamily="34" charset="0"/>
              </a:rPr>
              <a:t>Штучний активний імунітет виникає після введення вакцин.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Активний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імунітет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" y="1143000"/>
            <a:ext cx="8362950" cy="1285875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</a:t>
            </a:r>
            <a:r>
              <a:rPr lang="uk-UA" sz="3300" dirty="0" smtClean="0"/>
              <a:t>Пасивний імунітет (природний, штучний) створюється за рахунок готових антитіл, отриманих від іншого організму.</a:t>
            </a:r>
            <a:endParaRPr lang="uk-UA" sz="33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lum bright="37000"/>
          </a:blip>
          <a:srcRect/>
          <a:stretch>
            <a:fillRect/>
          </a:stretch>
        </p:blipFill>
        <p:spPr bwMode="auto">
          <a:xfrm>
            <a:off x="1928813" y="2571744"/>
            <a:ext cx="5214937" cy="308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Прямоугольник 3"/>
          <p:cNvSpPr>
            <a:spLocks noChangeArrowheads="1"/>
          </p:cNvSpPr>
          <p:nvPr/>
        </p:nvSpPr>
        <p:spPr bwMode="auto">
          <a:xfrm>
            <a:off x="428625" y="5715000"/>
            <a:ext cx="83581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Calibri" pitchFamily="34" charset="0"/>
              </a:rPr>
              <a:t>Природний пасивний імунітет створюється антитілами, що передаються від матері до дитини.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Пасивний імунітет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47000"/>
          </a:blip>
          <a:srcRect/>
          <a:stretch>
            <a:fillRect/>
          </a:stretch>
        </p:blipFill>
        <p:spPr>
          <a:xfrm>
            <a:off x="1439863" y="1268413"/>
            <a:ext cx="6119812" cy="3457575"/>
          </a:xfrm>
        </p:spPr>
      </p:pic>
      <p:sp>
        <p:nvSpPr>
          <p:cNvPr id="32770" name="Прямоугольник 3"/>
          <p:cNvSpPr>
            <a:spLocks noChangeArrowheads="1"/>
          </p:cNvSpPr>
          <p:nvPr/>
        </p:nvSpPr>
        <p:spPr bwMode="auto">
          <a:xfrm>
            <a:off x="428625" y="5229225"/>
            <a:ext cx="82867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Calibri" pitchFamily="34" charset="0"/>
              </a:rPr>
              <a:t>Штучний пасивний імунітет виникає після введення лікувальних сироваток або в результаті об'ємного переливання крові.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Пасивний імунітет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5000"/>
          </a:blip>
          <a:srcRect/>
          <a:stretch>
            <a:fillRect/>
          </a:stretch>
        </p:blipFill>
        <p:spPr>
          <a:xfrm>
            <a:off x="1143000" y="1285875"/>
            <a:ext cx="6929462" cy="3814763"/>
          </a:xfrm>
        </p:spPr>
      </p:pic>
      <p:sp>
        <p:nvSpPr>
          <p:cNvPr id="33794" name="Прямоугольник 3"/>
          <p:cNvSpPr>
            <a:spLocks noChangeArrowheads="1"/>
          </p:cNvSpPr>
          <p:nvPr/>
        </p:nvSpPr>
        <p:spPr bwMode="auto">
          <a:xfrm>
            <a:off x="428625" y="5214938"/>
            <a:ext cx="83581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Calibri" pitchFamily="34" charset="0"/>
              </a:rPr>
              <a:t>Особливість імунної системи - здатність її       головних клітин - лімфоцитів  </a:t>
            </a:r>
          </a:p>
          <a:p>
            <a:pPr algn="ctr"/>
            <a:r>
              <a:rPr lang="uk-UA" sz="2800">
                <a:latin typeface="Calibri" pitchFamily="34" charset="0"/>
              </a:rPr>
              <a:t>розпізнавати генетично «своє» і «чуже».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Робота імунної системи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53"/>
            <a:ext cx="8143932" cy="23574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    </a:t>
            </a:r>
            <a:r>
              <a:rPr lang="ru-RU" b="1" dirty="0" err="1" smtClean="0"/>
              <a:t>Імунітет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властивість</a:t>
            </a:r>
            <a:r>
              <a:rPr lang="ru-RU" dirty="0" smtClean="0"/>
              <a:t> </a:t>
            </a:r>
            <a:r>
              <a:rPr lang="ru-RU" dirty="0" err="1" smtClean="0"/>
              <a:t>живих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 </a:t>
            </a:r>
            <a:r>
              <a:rPr lang="ru-RU" dirty="0" err="1" smtClean="0"/>
              <a:t>запобігати</a:t>
            </a:r>
            <a:r>
              <a:rPr lang="ru-RU" dirty="0" smtClean="0"/>
              <a:t> </a:t>
            </a:r>
            <a:r>
              <a:rPr lang="ru-RU" dirty="0" err="1" smtClean="0"/>
              <a:t>проникненню</a:t>
            </a:r>
            <a:r>
              <a:rPr lang="ru-RU" dirty="0" smtClean="0"/>
              <a:t> </a:t>
            </a:r>
            <a:r>
              <a:rPr lang="ru-RU" dirty="0" err="1" smtClean="0"/>
              <a:t>чужорідних</a:t>
            </a:r>
            <a:r>
              <a:rPr lang="ru-RU" dirty="0" smtClean="0"/>
              <a:t> молекул в </a:t>
            </a:r>
            <a:r>
              <a:rPr lang="ru-RU" dirty="0" err="1" smtClean="0"/>
              <a:t>клітини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, </a:t>
            </a:r>
            <a:r>
              <a:rPr lang="ru-RU" dirty="0" err="1" smtClean="0"/>
              <a:t>розпізнавати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, </a:t>
            </a:r>
            <a:r>
              <a:rPr lang="ru-RU" dirty="0" err="1" smtClean="0"/>
              <a:t>руйнувати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виводити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071810"/>
            <a:ext cx="69294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1142984"/>
            <a:ext cx="8501122" cy="5572140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Типи імунних відповідей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399032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Зміцнення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імунітету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4572032" cy="51435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Зміцнювати</a:t>
            </a:r>
            <a:r>
              <a:rPr lang="ru-RU" dirty="0" smtClean="0"/>
              <a:t> </a:t>
            </a:r>
            <a:r>
              <a:rPr lang="ru-RU" dirty="0" err="1" smtClean="0"/>
              <a:t>імунітет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: здоровий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smtClean="0"/>
              <a:t>8-годинний </a:t>
            </a:r>
            <a:r>
              <a:rPr lang="ru-RU" dirty="0" err="1" smtClean="0"/>
              <a:t>нічний</a:t>
            </a:r>
            <a:r>
              <a:rPr lang="ru-RU" dirty="0" smtClean="0"/>
              <a:t> </a:t>
            </a:r>
            <a:r>
              <a:rPr lang="ru-RU" dirty="0" err="1" smtClean="0"/>
              <a:t>відпочинок</a:t>
            </a:r>
            <a:r>
              <a:rPr lang="ru-RU" dirty="0" smtClean="0"/>
              <a:t>, </a:t>
            </a:r>
            <a:r>
              <a:rPr lang="ru-RU" dirty="0" err="1" smtClean="0"/>
              <a:t>рухливість</a:t>
            </a:r>
            <a:r>
              <a:rPr lang="ru-RU" dirty="0" smtClean="0"/>
              <a:t>, </a:t>
            </a:r>
            <a:r>
              <a:rPr lang="ru-RU" dirty="0" err="1" smtClean="0"/>
              <a:t>відмова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згубних</a:t>
            </a:r>
            <a:r>
              <a:rPr lang="ru-RU" dirty="0" smtClean="0"/>
              <a:t> </a:t>
            </a:r>
            <a:r>
              <a:rPr lang="ru-RU" dirty="0" err="1" smtClean="0"/>
              <a:t>звичок</a:t>
            </a:r>
            <a:r>
              <a:rPr lang="ru-RU" dirty="0" smtClean="0"/>
              <a:t>, </a:t>
            </a:r>
            <a:r>
              <a:rPr lang="ru-RU" dirty="0" err="1" smtClean="0"/>
              <a:t>гартування</a:t>
            </a:r>
            <a:r>
              <a:rPr lang="ru-RU" dirty="0" smtClean="0"/>
              <a:t>, </a:t>
            </a:r>
            <a:r>
              <a:rPr lang="ru-RU" dirty="0" err="1" smtClean="0"/>
              <a:t>прийом</a:t>
            </a:r>
            <a:r>
              <a:rPr lang="ru-RU" dirty="0" smtClean="0"/>
              <a:t> </a:t>
            </a:r>
            <a:r>
              <a:rPr lang="ru-RU" dirty="0" err="1" smtClean="0"/>
              <a:t>іммунотоніков</a:t>
            </a:r>
            <a:r>
              <a:rPr lang="ru-RU" dirty="0" smtClean="0"/>
              <a:t> (</a:t>
            </a:r>
            <a:r>
              <a:rPr lang="ru-RU" dirty="0" err="1" smtClean="0"/>
              <a:t>настоянка</a:t>
            </a:r>
            <a:r>
              <a:rPr lang="ru-RU" dirty="0" smtClean="0"/>
              <a:t> </a:t>
            </a:r>
            <a:r>
              <a:rPr lang="ru-RU" dirty="0" err="1" smtClean="0"/>
              <a:t>елеутерокока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ехінацеї</a:t>
            </a:r>
            <a:r>
              <a:rPr lang="ru-RU" dirty="0" smtClean="0"/>
              <a:t>, </a:t>
            </a:r>
            <a:r>
              <a:rPr lang="ru-RU" dirty="0" err="1" smtClean="0"/>
              <a:t>прополіс</a:t>
            </a:r>
            <a:r>
              <a:rPr lang="ru-RU" dirty="0" smtClean="0"/>
              <a:t>, </a:t>
            </a:r>
            <a:r>
              <a:rPr lang="ru-RU" dirty="0" err="1" smtClean="0"/>
              <a:t>спіруліна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000240"/>
            <a:ext cx="364333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500063" y="4429125"/>
            <a:ext cx="2063750" cy="5111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F9F"/>
              </a:gs>
              <a:gs pos="50000">
                <a:srgbClr val="FFFFFF"/>
              </a:gs>
              <a:gs pos="100000">
                <a:srgbClr val="FFBF9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Пасивний</a:t>
            </a: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357188" y="5572125"/>
            <a:ext cx="4422775" cy="9191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З’являється при дії лікувальної сиворотки.</a:t>
            </a:r>
          </a:p>
        </p:txBody>
      </p: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6143625" y="2714625"/>
            <a:ext cx="2843213" cy="919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FFFF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З’являється після щеплення</a:t>
            </a:r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6357938" y="1214438"/>
            <a:ext cx="2392362" cy="5111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F9F"/>
              </a:gs>
              <a:gs pos="50000">
                <a:srgbClr val="FFFFFF"/>
              </a:gs>
              <a:gs pos="100000">
                <a:srgbClr val="FFBF9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Набутий</a:t>
            </a:r>
            <a:endParaRPr 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28"/>
          <p:cNvSpPr>
            <a:spLocks noChangeArrowheads="1"/>
          </p:cNvSpPr>
          <p:nvPr/>
        </p:nvSpPr>
        <p:spPr bwMode="auto">
          <a:xfrm>
            <a:off x="5857875" y="5143500"/>
            <a:ext cx="2887663" cy="132873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З’являється після інфекційного захворювання</a:t>
            </a:r>
            <a:endParaRPr 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357188" y="1143000"/>
            <a:ext cx="2241550" cy="5111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F9F"/>
              </a:gs>
              <a:gs pos="50000">
                <a:srgbClr val="FFFFFF"/>
              </a:gs>
              <a:gs pos="100000">
                <a:srgbClr val="FFBF9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Вроджений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2786063" y="3214688"/>
            <a:ext cx="3214687" cy="5794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3DFF3D"/>
              </a:gs>
              <a:gs pos="50000">
                <a:srgbClr val="FFFFFF"/>
              </a:gs>
              <a:gs pos="100000">
                <a:srgbClr val="3DFF3D"/>
              </a:gs>
            </a:gsLst>
            <a:lin ang="5400000" scaled="1"/>
          </a:gradFill>
          <a:ln w="317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uk-UA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Види імунітету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6572250" y="4143375"/>
            <a:ext cx="1871663" cy="5111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F9F"/>
              </a:gs>
              <a:gs pos="50000">
                <a:srgbClr val="FFFFFF"/>
              </a:gs>
              <a:gs pos="100000">
                <a:srgbClr val="FFBF9F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Активний</a:t>
            </a:r>
          </a:p>
        </p:txBody>
      </p:sp>
      <p:sp>
        <p:nvSpPr>
          <p:cNvPr id="19" name="AutoShape 26"/>
          <p:cNvSpPr>
            <a:spLocks noChangeArrowheads="1"/>
          </p:cNvSpPr>
          <p:nvPr/>
        </p:nvSpPr>
        <p:spPr bwMode="auto">
          <a:xfrm>
            <a:off x="285750" y="2500313"/>
            <a:ext cx="2373313" cy="13287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99"/>
              </a:gs>
              <a:gs pos="50000">
                <a:srgbClr val="FFFFFF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Наслідується дитиною від матері</a:t>
            </a:r>
            <a:endParaRPr lang="ru-RU" sz="24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AutoShape 25"/>
          <p:cNvCxnSpPr>
            <a:cxnSpLocks noChangeShapeType="1"/>
          </p:cNvCxnSpPr>
          <p:nvPr/>
        </p:nvCxnSpPr>
        <p:spPr bwMode="auto">
          <a:xfrm rot="5400000">
            <a:off x="1285082" y="2215356"/>
            <a:ext cx="431800" cy="15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  <a:extLst>
            <a:ext uri="{909E8E84-426E-40DD-AFC4-6F175D3DCCD1}"/>
          </a:extLst>
        </p:spPr>
      </p:cxnSp>
      <p:cxnSp>
        <p:nvCxnSpPr>
          <p:cNvPr id="21" name="AutoShape 25"/>
          <p:cNvCxnSpPr>
            <a:cxnSpLocks noChangeShapeType="1"/>
          </p:cNvCxnSpPr>
          <p:nvPr/>
        </p:nvCxnSpPr>
        <p:spPr bwMode="auto">
          <a:xfrm rot="5400000">
            <a:off x="1285082" y="4144169"/>
            <a:ext cx="431800" cy="15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  <a:extLst>
            <a:ext uri="{909E8E84-426E-40DD-AFC4-6F175D3DCCD1}"/>
          </a:extLst>
        </p:spPr>
      </p:cxnSp>
      <p:cxnSp>
        <p:nvCxnSpPr>
          <p:cNvPr id="22" name="AutoShape 25"/>
          <p:cNvCxnSpPr>
            <a:cxnSpLocks noChangeShapeType="1"/>
          </p:cNvCxnSpPr>
          <p:nvPr/>
        </p:nvCxnSpPr>
        <p:spPr bwMode="auto">
          <a:xfrm rot="5400000">
            <a:off x="1285082" y="5287169"/>
            <a:ext cx="431800" cy="1587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FFBF9F"/>
            </a:outerShdw>
          </a:effectLst>
          <a:extLst>
            <a:ext uri="{909E8E84-426E-40DD-AFC4-6F175D3DCCD1}"/>
          </a:extLst>
        </p:spPr>
      </p:cxn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3000375" y="1857375"/>
            <a:ext cx="2786063" cy="374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             Природний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3143250" y="4572000"/>
            <a:ext cx="2698750" cy="3746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FF99"/>
              </a:gs>
            </a:gsLst>
            <a:lin ang="5400000" scaled="1"/>
          </a:gradFill>
          <a:ln w="3175">
            <a:solidFill>
              <a:srgbClr val="000000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              Штучний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639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4357688"/>
            <a:ext cx="8080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1214438"/>
            <a:ext cx="1323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2071688"/>
            <a:ext cx="304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3571875"/>
            <a:ext cx="304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4714875"/>
            <a:ext cx="3048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3" y="3925888"/>
            <a:ext cx="3762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38" y="4214813"/>
            <a:ext cx="930275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6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52900" y="2286000"/>
            <a:ext cx="411163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1214438"/>
            <a:ext cx="12477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Види імунітету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378621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err="1" smtClean="0"/>
              <a:t>Імунітет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третій</a:t>
            </a:r>
            <a:r>
              <a:rPr lang="ru-RU" dirty="0" smtClean="0"/>
              <a:t> </a:t>
            </a:r>
            <a:r>
              <a:rPr lang="ru-RU" dirty="0" err="1" smtClean="0"/>
              <a:t>глибинний</a:t>
            </a:r>
            <a:r>
              <a:rPr lang="ru-RU" dirty="0" smtClean="0"/>
              <a:t> </a:t>
            </a:r>
            <a:r>
              <a:rPr lang="ru-RU" dirty="0" err="1" smtClean="0"/>
              <a:t>бар'єр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слизовою</a:t>
            </a:r>
            <a:r>
              <a:rPr lang="ru-RU" dirty="0" smtClean="0"/>
              <a:t> </a:t>
            </a:r>
            <a:r>
              <a:rPr lang="ru-RU" dirty="0" err="1" smtClean="0"/>
              <a:t>оболонкою</a:t>
            </a:r>
            <a:r>
              <a:rPr lang="ru-RU" dirty="0" smtClean="0"/>
              <a:t> (перший </a:t>
            </a:r>
            <a:r>
              <a:rPr lang="ru-RU" dirty="0" err="1" smtClean="0"/>
              <a:t>бар'єр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корисної</a:t>
            </a:r>
            <a:r>
              <a:rPr lang="ru-RU" dirty="0" smtClean="0"/>
              <a:t> </a:t>
            </a:r>
            <a:r>
              <a:rPr lang="ru-RU" dirty="0" err="1" smtClean="0"/>
              <a:t>мікрофлори</a:t>
            </a:r>
            <a:r>
              <a:rPr lang="ru-RU" dirty="0" smtClean="0"/>
              <a:t> (</a:t>
            </a:r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бар'єр</a:t>
            </a:r>
            <a:r>
              <a:rPr lang="ru-RU" dirty="0" smtClean="0"/>
              <a:t>). </a:t>
            </a:r>
            <a:r>
              <a:rPr lang="ru-RU" dirty="0" err="1" smtClean="0"/>
              <a:t>Перші</a:t>
            </a:r>
            <a:r>
              <a:rPr lang="ru-RU" dirty="0" smtClean="0"/>
              <a:t> два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</a:t>
            </a:r>
            <a:r>
              <a:rPr lang="ru-RU" dirty="0" err="1" smtClean="0"/>
              <a:t>нашого</a:t>
            </a:r>
            <a:r>
              <a:rPr lang="ru-RU" dirty="0" smtClean="0"/>
              <a:t> </a:t>
            </a:r>
            <a:r>
              <a:rPr lang="ru-RU" dirty="0" err="1" smtClean="0"/>
              <a:t>організму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природним</a:t>
            </a:r>
            <a:r>
              <a:rPr lang="ru-RU" dirty="0" smtClean="0"/>
              <a:t> </a:t>
            </a:r>
            <a:r>
              <a:rPr lang="ru-RU" dirty="0" err="1" smtClean="0"/>
              <a:t>неспецифічним</a:t>
            </a:r>
            <a:r>
              <a:rPr lang="ru-RU" dirty="0" smtClean="0"/>
              <a:t> </a:t>
            </a:r>
            <a:r>
              <a:rPr lang="ru-RU" dirty="0" err="1" smtClean="0"/>
              <a:t>захистом</a:t>
            </a:r>
            <a:r>
              <a:rPr lang="ru-RU" dirty="0" smtClean="0"/>
              <a:t>. У </a:t>
            </a:r>
            <a:r>
              <a:rPr lang="ru-RU" dirty="0" err="1" smtClean="0"/>
              <a:t>такій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 </a:t>
            </a:r>
            <a:r>
              <a:rPr lang="ru-RU" dirty="0" err="1" smtClean="0"/>
              <a:t>задіяно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тканин,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імунною</a:t>
            </a:r>
            <a:r>
              <a:rPr lang="ru-RU" dirty="0" smtClean="0"/>
              <a:t> системою.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929066"/>
            <a:ext cx="40243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28625" y="1357313"/>
            <a:ext cx="8358188" cy="51435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/>
              <a:t>     Неспецифічний імунітет </a:t>
            </a:r>
            <a:r>
              <a:rPr lang="uk-UA" sz="2800" dirty="0" smtClean="0"/>
              <a:t>– це форма, що здійснюється різними речовинами, які виділяються спеціальними залозами шкіри, травної і дихальної систем, а також лейкоцитами за допомогою фагоцитозу та білком-інтерфероном.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/>
              <a:t>Фагоцитоз</a:t>
            </a:r>
            <a:r>
              <a:rPr lang="uk-UA" sz="2800" dirty="0" smtClean="0"/>
              <a:t> – процес поглинання та                               перетравлення мікроорганізмів                                              клітинами-пожирачами – фагоцитами.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/>
              <a:t>Інтерферон</a:t>
            </a:r>
            <a:r>
              <a:rPr lang="uk-UA" sz="2800" dirty="0" smtClean="0"/>
              <a:t> – спеціальний білок плазми крові, що утворюється у відповідь на вторгнення вірусів та м/о.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/>
              <a:t>     Речовини неспецифічного імунітету діють на всі мікроорганізми, незалежно від їхньої природи.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5400000">
            <a:off x="3829408" y="-2543556"/>
            <a:ext cx="1066800" cy="6153912"/>
          </a:xfrm>
        </p:spPr>
        <p:txBody>
          <a:bodyPr/>
          <a:lstStyle/>
          <a:p>
            <a:r>
              <a:rPr lang="uk-UA" dirty="0" smtClean="0"/>
              <a:t>Неспецифічний імунітет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571625"/>
            <a:ext cx="64341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428625" y="6000750"/>
            <a:ext cx="8215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Фагоцитоз</a:t>
            </a:r>
            <a:r>
              <a:rPr lang="ru-RU" sz="2400">
                <a:latin typeface="Calibri" pitchFamily="34" charset="0"/>
              </a:rPr>
              <a:t> - </a:t>
            </a:r>
            <a:r>
              <a:rPr lang="uk-UA" sz="2400">
                <a:latin typeface="Calibri" pitchFamily="34" charset="0"/>
              </a:rPr>
              <a:t>захоплення і переварювання мікроорганізмів</a:t>
            </a:r>
            <a:r>
              <a:rPr lang="ru-RU" sz="2400">
                <a:latin typeface="Calibri" pitchFamily="34" charset="0"/>
              </a:rPr>
              <a:t>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Фагоцитоз  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28625" y="1357313"/>
            <a:ext cx="8258175" cy="51435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b="1" dirty="0" smtClean="0"/>
              <a:t>   Специфічний імунітет </a:t>
            </a:r>
            <a:r>
              <a:rPr lang="uk-UA" sz="2800" dirty="0" smtClean="0"/>
              <a:t>– це форма імунітету, коли організм здатний розпізнавати і знищувати тільки певний вид мікроорганізмів. Його                            забезпечують Т-лімфоцити та антитіла.                         Т-лімфоцити утворюються у </a:t>
            </a:r>
            <a:r>
              <a:rPr lang="uk-UA" sz="2800" dirty="0" err="1" smtClean="0"/>
              <a:t>вилочковій</a:t>
            </a:r>
            <a:r>
              <a:rPr lang="uk-UA" sz="2800" dirty="0" smtClean="0"/>
              <a:t>                                         залозі - </a:t>
            </a:r>
            <a:r>
              <a:rPr lang="uk-UA" sz="2800" dirty="0" err="1" smtClean="0"/>
              <a:t>тимусі</a:t>
            </a:r>
            <a:r>
              <a:rPr lang="uk-UA" sz="2800" dirty="0" smtClean="0"/>
              <a:t>, тому їх називають </a:t>
            </a:r>
            <a:r>
              <a:rPr lang="uk-UA" sz="2800" dirty="0" err="1" smtClean="0"/>
              <a:t>тимус-залежними</a:t>
            </a:r>
            <a:r>
              <a:rPr lang="uk-UA" sz="2800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/>
              <a:t>   Зустрівшись із мікроорганізмами, Т-лімфоцити </a:t>
            </a:r>
            <a:r>
              <a:rPr lang="uk-UA" sz="2800" dirty="0" err="1" smtClean="0"/>
              <a:t>“запам</a:t>
            </a:r>
            <a:r>
              <a:rPr lang="en-US" sz="2800" dirty="0" smtClean="0"/>
              <a:t>’</a:t>
            </a:r>
            <a:r>
              <a:rPr lang="uk-UA" sz="2800" dirty="0" err="1" smtClean="0"/>
              <a:t>ятовують”</a:t>
            </a:r>
            <a:r>
              <a:rPr lang="uk-UA" sz="2800" dirty="0" smtClean="0"/>
              <a:t> їхню будову і передають інформацію про цей тип мікроорганізмів наступним поколінням Т-лімфоцитів. Таким чином, ці лімфоцити захищають організм від тих мікробів, яких </a:t>
            </a:r>
            <a:r>
              <a:rPr lang="uk-UA" sz="2800" dirty="0" err="1" smtClean="0"/>
              <a:t>“запам</a:t>
            </a:r>
            <a:r>
              <a:rPr lang="en-US" sz="2800" dirty="0" smtClean="0"/>
              <a:t>’</a:t>
            </a:r>
            <a:r>
              <a:rPr lang="uk-UA" sz="2800" dirty="0" err="1" smtClean="0"/>
              <a:t>ятали”</a:t>
            </a:r>
            <a:r>
              <a:rPr lang="uk-UA" sz="2800" dirty="0" smtClean="0"/>
              <a:t>.</a:t>
            </a:r>
            <a:endParaRPr lang="uk-UA" sz="2800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 rot="5400000">
            <a:off x="2583264" y="-4703400"/>
            <a:ext cx="4477536" cy="7072360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Специфічний імунітет 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-142908" y="1500173"/>
            <a:ext cx="5214974" cy="5000639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	   </a:t>
            </a:r>
            <a:r>
              <a:rPr lang="en-US" dirty="0" smtClean="0"/>
              <a:t>B-</a:t>
            </a:r>
            <a:r>
              <a:rPr lang="uk-UA" dirty="0" smtClean="0"/>
              <a:t>лімфоцити (</a:t>
            </a:r>
            <a:r>
              <a:rPr lang="en-US" dirty="0" smtClean="0"/>
              <a:t>B-</a:t>
            </a:r>
            <a:r>
              <a:rPr lang="uk-UA" dirty="0" smtClean="0"/>
              <a:t>клітини) - функціональний тип лімфоцитів, які грають важливу роль у забезпеченні гуморального імунітету. У ембріонів людини та інших ссавців </a:t>
            </a:r>
            <a:r>
              <a:rPr lang="en-US" dirty="0" smtClean="0"/>
              <a:t>B-</a:t>
            </a:r>
            <a:r>
              <a:rPr lang="uk-UA" dirty="0" smtClean="0"/>
              <a:t>лімфоцити утворюються в печінці і кістковому мозку зі стовбурових клітин, а у дорослих  </a:t>
            </a:r>
            <a:r>
              <a:rPr lang="uk-UA" dirty="0" smtClean="0"/>
              <a:t>ссавців </a:t>
            </a:r>
            <a:r>
              <a:rPr lang="uk-UA" dirty="0" smtClean="0"/>
              <a:t>- в </a:t>
            </a:r>
            <a:r>
              <a:rPr lang="uk-UA" dirty="0" smtClean="0"/>
              <a:t>червоному кістковому  </a:t>
            </a:r>
            <a:r>
              <a:rPr lang="uk-UA" dirty="0" smtClean="0"/>
              <a:t>мозку.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В-лімфоцити 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1507" name="Рисунок 9" descr="_b_limfocu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143116"/>
            <a:ext cx="35697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9"/>
          <p:cNvSpPr>
            <a:spLocks noGrp="1" noChangeArrowheads="1"/>
          </p:cNvSpPr>
          <p:nvPr>
            <p:ph idx="1"/>
          </p:nvPr>
        </p:nvSpPr>
        <p:spPr>
          <a:xfrm>
            <a:off x="1638300" y="2057400"/>
            <a:ext cx="3970338" cy="5111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BBB"/>
              </a:gs>
              <a:gs pos="50000">
                <a:srgbClr val="FFFFFF"/>
              </a:gs>
              <a:gs pos="100000">
                <a:srgbClr val="FFBBBB"/>
              </a:gs>
            </a:gsLst>
            <a:lin ang="5400000" scaled="1"/>
          </a:gradFill>
          <a:ln w="28575">
            <a:solidFill>
              <a:srgbClr val="FF0000"/>
            </a:solidFill>
            <a:rou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 typeface="Arial" charset="0"/>
              <a:buNone/>
            </a:pPr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Плазматичні клітини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auto">
          <a:xfrm>
            <a:off x="5607050" y="1368425"/>
            <a:ext cx="2782888" cy="1054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BBB"/>
              </a:gs>
              <a:gs pos="50000">
                <a:srgbClr val="FFFFFF"/>
              </a:gs>
              <a:gs pos="100000">
                <a:srgbClr val="FFBBBB"/>
              </a:gs>
            </a:gsLst>
            <a:lin ang="5400000" scaled="1"/>
          </a:gradFill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Гуморальний імунітет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85750" y="2786063"/>
            <a:ext cx="2846388" cy="30035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ABFFAB"/>
              </a:gs>
              <a:gs pos="100000">
                <a:srgbClr val="FFBBBB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FF3300"/>
                </a:solidFill>
                <a:latin typeface="Times New Roman" pitchFamily="18" charset="0"/>
                <a:cs typeface="Arial" charset="0"/>
              </a:rPr>
              <a:t>В-лімфоцити</a:t>
            </a:r>
          </a:p>
          <a:p>
            <a:pPr algn="ctr" eaLnBrk="0" hangingPunct="0"/>
            <a:r>
              <a:rPr lang="uk-UA" sz="2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утворюються в кістковому мозку, дозрівають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в лімфоїдній тканині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921000" y="3957638"/>
            <a:ext cx="2592388" cy="647700"/>
          </a:xfrm>
          <a:prstGeom prst="homePlate">
            <a:avLst>
              <a:gd name="adj" fmla="val 100061"/>
            </a:avLst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Дія  </a:t>
            </a:r>
          </a:p>
          <a:p>
            <a:pPr algn="ctr"/>
            <a:r>
              <a:rPr 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антигена</a:t>
            </a:r>
          </a:p>
        </p:txBody>
      </p:sp>
      <p:sp>
        <p:nvSpPr>
          <p:cNvPr id="10" name="AutoShape 37"/>
          <p:cNvSpPr>
            <a:spLocks noChangeArrowheads="1"/>
          </p:cNvSpPr>
          <p:nvPr/>
        </p:nvSpPr>
        <p:spPr bwMode="auto">
          <a:xfrm>
            <a:off x="6000750" y="4714875"/>
            <a:ext cx="2952750" cy="10556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BBB"/>
              </a:gs>
              <a:gs pos="50000">
                <a:srgbClr val="FFFFFF"/>
              </a:gs>
              <a:gs pos="100000">
                <a:srgbClr val="FFBBBB"/>
              </a:gs>
            </a:gsLst>
            <a:lin ang="5400000" scaled="1"/>
          </a:gradFill>
          <a:ln w="5715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Набутий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імунітет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4335463" y="6021388"/>
            <a:ext cx="2841625" cy="5254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BBBB"/>
              </a:gs>
              <a:gs pos="50000">
                <a:srgbClr val="FFFFFF"/>
              </a:gs>
              <a:gs pos="100000">
                <a:srgbClr val="FFBBBB"/>
              </a:gs>
            </a:gsLst>
            <a:lin ang="5400000" scaled="1"/>
          </a:gradFill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Клітини пам’яті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5405438" y="2422525"/>
            <a:ext cx="485775" cy="3598863"/>
          </a:xfrm>
          <a:prstGeom prst="upDownArrow">
            <a:avLst>
              <a:gd name="adj1" fmla="val 50000"/>
              <a:gd name="adj2" fmla="val 124607"/>
            </a:avLst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effectLst>
            <a:glow rad="101600">
              <a:schemeClr val="bg1">
                <a:alpha val="60000"/>
              </a:schemeClr>
            </a:glo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В-лімфоцити 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135</TotalTime>
  <Words>612</Words>
  <Application>Microsoft Office PowerPoint</Application>
  <PresentationFormat>Экран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Імунітет</vt:lpstr>
      <vt:lpstr>Слайд 2</vt:lpstr>
      <vt:lpstr>Види імунітету</vt:lpstr>
      <vt:lpstr>Слайд 4</vt:lpstr>
      <vt:lpstr>Неспецифічний імунітет</vt:lpstr>
      <vt:lpstr>Фагоцитоз  </vt:lpstr>
      <vt:lpstr>Специфічний імунітет </vt:lpstr>
      <vt:lpstr>В-лімфоцити </vt:lpstr>
      <vt:lpstr>В-лімфоцити </vt:lpstr>
      <vt:lpstr>Механізми імунітету</vt:lpstr>
      <vt:lpstr>Імунна система</vt:lpstr>
      <vt:lpstr>Імунна система</vt:lpstr>
      <vt:lpstr>Схема дії імунної системи</vt:lpstr>
      <vt:lpstr>Периферична імунна система</vt:lpstr>
      <vt:lpstr>Активний імунітет</vt:lpstr>
      <vt:lpstr>Активний імунітет</vt:lpstr>
      <vt:lpstr>Пасивний імунітет</vt:lpstr>
      <vt:lpstr>Пасивний імунітет</vt:lpstr>
      <vt:lpstr>Робота імунної системи</vt:lpstr>
      <vt:lpstr>Типи імунних відповідей</vt:lpstr>
      <vt:lpstr>Зміцнення імунітету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Імунітет</dc:title>
  <cp:lastModifiedBy>Данил</cp:lastModifiedBy>
  <cp:revision>11</cp:revision>
  <dcterms:modified xsi:type="dcterms:W3CDTF">2012-12-24T17:29:23Z</dcterms:modified>
</cp:coreProperties>
</file>