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63" r:id="rId3"/>
    <p:sldMasterId id="2147483665" r:id="rId4"/>
    <p:sldMasterId id="2147483667" r:id="rId5"/>
    <p:sldMasterId id="2147483669" r:id="rId6"/>
    <p:sldMasterId id="2147483653" r:id="rId7"/>
    <p:sldMasterId id="2147483655" r:id="rId8"/>
    <p:sldMasterId id="2147483657" r:id="rId9"/>
    <p:sldMasterId id="2147483659" r:id="rId10"/>
    <p:sldMasterId id="2147483661" r:id="rId11"/>
    <p:sldMasterId id="2147483781" r:id="rId12"/>
  </p:sldMasterIdLst>
  <p:notesMasterIdLst>
    <p:notesMasterId r:id="rId42"/>
  </p:notesMasterIdLst>
  <p:sldIdLst>
    <p:sldId id="283" r:id="rId13"/>
    <p:sldId id="284" r:id="rId14"/>
    <p:sldId id="257" r:id="rId15"/>
    <p:sldId id="260" r:id="rId16"/>
    <p:sldId id="288" r:id="rId17"/>
    <p:sldId id="289" r:id="rId18"/>
    <p:sldId id="271" r:id="rId19"/>
    <p:sldId id="299" r:id="rId20"/>
    <p:sldId id="300" r:id="rId21"/>
    <p:sldId id="290" r:id="rId22"/>
    <p:sldId id="301" r:id="rId23"/>
    <p:sldId id="305" r:id="rId24"/>
    <p:sldId id="306" r:id="rId25"/>
    <p:sldId id="261" r:id="rId26"/>
    <p:sldId id="302" r:id="rId27"/>
    <p:sldId id="304" r:id="rId28"/>
    <p:sldId id="292" r:id="rId29"/>
    <p:sldId id="307" r:id="rId30"/>
    <p:sldId id="295" r:id="rId31"/>
    <p:sldId id="296" r:id="rId32"/>
    <p:sldId id="298" r:id="rId33"/>
    <p:sldId id="291" r:id="rId34"/>
    <p:sldId id="297" r:id="rId35"/>
    <p:sldId id="285" r:id="rId36"/>
    <p:sldId id="293" r:id="rId37"/>
    <p:sldId id="294" r:id="rId38"/>
    <p:sldId id="303" r:id="rId39"/>
    <p:sldId id="286" r:id="rId40"/>
    <p:sldId id="30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585"/>
    <a:srgbClr val="381872"/>
    <a:srgbClr val="2B0F7B"/>
    <a:srgbClr val="FFFFFF"/>
    <a:srgbClr val="000000"/>
    <a:srgbClr val="FFFF00"/>
    <a:srgbClr val="3399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26" autoAdjust="0"/>
    <p:restoredTop sz="94200" autoAdjust="0"/>
  </p:normalViewPr>
  <p:slideViewPr>
    <p:cSldViewPr>
      <p:cViewPr>
        <p:scale>
          <a:sx n="75" d="100"/>
          <a:sy n="75" d="100"/>
        </p:scale>
        <p:origin x="-131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9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970FC9-0CCE-4DD2-AD9C-444667F633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044F5-0DDC-4CA2-92A8-1E39FED8582A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DE506-AEDF-4553-BA90-66297B715A5B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BED97-BF40-4451-A91D-46C16A442BD3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77B0B-2432-4D45-B52E-83157E650DC3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81A3B-8F94-43CA-B4A8-3ABD7F6ED0A5}" type="slidenum">
              <a:rPr lang="ru-RU" smtClean="0">
                <a:cs typeface="Arial" charset="0"/>
              </a:rPr>
              <a:pPr/>
              <a:t>17</a:t>
            </a:fld>
            <a:endParaRPr lang="ru-RU" smtClean="0">
              <a:cs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1450B-C02E-43E2-B722-A5412EAB6E80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37D70-A1F2-4565-B8C4-108C6E8CE9A9}" type="slidenum">
              <a:rPr lang="ru-RU" smtClean="0">
                <a:cs typeface="Arial" charset="0"/>
              </a:rPr>
              <a:pPr/>
              <a:t>20</a:t>
            </a:fld>
            <a:endParaRPr lang="ru-RU" smtClean="0">
              <a:cs typeface="Arial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BCAF3-BAC9-4BF5-BD02-35367F109BE9}" type="slidenum">
              <a:rPr lang="ru-RU" smtClean="0">
                <a:cs typeface="Arial" charset="0"/>
              </a:rPr>
              <a:pPr/>
              <a:t>21</a:t>
            </a:fld>
            <a:endParaRPr lang="ru-RU" smtClean="0">
              <a:cs typeface="Arial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04F2A-B41B-4331-8FBE-BE9EAA119F19}" type="slidenum">
              <a:rPr lang="ru-RU" smtClean="0">
                <a:cs typeface="Arial" charset="0"/>
              </a:rPr>
              <a:pPr/>
              <a:t>22</a:t>
            </a:fld>
            <a:endParaRPr lang="ru-RU" smtClean="0">
              <a:cs typeface="Arial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DDD92-C5ED-47C0-9D3C-5D259640BB61}" type="slidenum">
              <a:rPr lang="ru-RU" smtClean="0">
                <a:cs typeface="Arial" charset="0"/>
              </a:rPr>
              <a:pPr/>
              <a:t>23</a:t>
            </a:fld>
            <a:endParaRPr lang="ru-RU" smtClean="0">
              <a:cs typeface="Arial" charset="0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E102E-CF18-46B2-A64D-14652178D08D}" type="slidenum">
              <a:rPr lang="ru-RU" smtClean="0">
                <a:cs typeface="Arial" charset="0"/>
              </a:rPr>
              <a:pPr/>
              <a:t>24</a:t>
            </a:fld>
            <a:endParaRPr lang="ru-RU" smtClean="0">
              <a:cs typeface="Arial" charset="0"/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D6C66-B2FB-473B-BA63-52F2289B8245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60CF7-7D8C-476D-87B1-CBC872EE3D75}" type="slidenum">
              <a:rPr lang="ru-RU" smtClean="0">
                <a:cs typeface="Arial" charset="0"/>
              </a:rPr>
              <a:pPr/>
              <a:t>25</a:t>
            </a:fld>
            <a:endParaRPr lang="ru-RU" smtClean="0">
              <a:cs typeface="Arial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53F17-D2AD-460F-B61E-4B0C098935A9}" type="slidenum">
              <a:rPr lang="ru-RU" smtClean="0">
                <a:cs typeface="Arial" charset="0"/>
              </a:rPr>
              <a:pPr/>
              <a:t>26</a:t>
            </a:fld>
            <a:endParaRPr lang="ru-RU" smtClean="0">
              <a:cs typeface="Arial" charset="0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F88BF-DF64-452F-A7E4-E611229CC120}" type="slidenum">
              <a:rPr lang="ru-RU" smtClean="0">
                <a:cs typeface="Arial" charset="0"/>
              </a:rPr>
              <a:pPr/>
              <a:t>27</a:t>
            </a:fld>
            <a:endParaRPr lang="ru-RU" smtClean="0">
              <a:cs typeface="Arial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551AA-A2B0-4A60-8880-0F22D57D84EF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49251-E633-46F1-9643-C5007AF7AB99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396D2-CE0B-4E6C-AD06-9FA698474439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462FA-60B5-48CC-9DD8-C5F059F5F41D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3EBAD-EB51-4B77-81FF-CBCB9BF2B7F6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9621-24C6-49A4-80C3-973DFA106A89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51DF9-403B-4101-8EF2-3974B357F08A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238-6E28-4D58-AA7C-AB2D7BCD2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BA97-434B-44B1-A84A-A69942E46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4E93-40C2-4CC7-84B9-E4682A2742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2253-059F-4070-9977-7A024B0681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E12F-D51B-4405-A43C-A1D4BBD64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4A13-54ED-4519-A1B5-773F149CA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F87C-50D5-4B61-B55B-4F2C196FD7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C548-CA3B-45B7-84D3-AC14E0AB9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BCC5-E1DC-483D-82B2-574E39984C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268D-98FB-4CD4-B1DA-42435228A1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7C12-3ECC-44D5-B724-E8DBA3D99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6F94-4139-488D-B9E3-4125A94E30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4E8F-A8B8-420C-B30F-255FAA6254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AAA7-16F3-461B-A09D-90E86AB946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8BA0-45B6-4FCB-AF2C-7B6167A1E1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2383-22C3-45D7-9D8F-75BE78DAE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1B8D-819B-48C6-B427-49F2AD326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9BF2-E07B-4D63-AC70-B6AB02F0B1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0102-6247-4594-A292-2667E9A5C4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B0C6-1AF9-4AAF-A749-1A7D49F337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3368-498E-46F4-8246-61AFC60B53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5375-F964-4D3A-B812-2CAB506201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F9E3-57DD-4FFC-AC83-405547F0D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isual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84400"/>
            <a:ext cx="2654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DCC3-62D1-414E-9F71-E6C1F1BDB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5A59-17BC-451F-8067-9E83412E95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FA0F-3F9F-4A83-AAC2-92334F535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B1C1-26BD-4AD5-860E-0922BDE34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ABB5-D3C0-490C-9F5D-B0F0855F74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91089-5A92-4EFC-9F5F-5794F893F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693C1-4EB8-4E71-98C1-1A34508465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F121-12E8-4827-BF8E-23034A9D46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3579-4EA6-41D5-B759-58AADCB98F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E019-15C8-4DB6-B05F-B3D335E8BA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0B1DE-0975-47A2-9541-70241C0B70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ABEC-11F8-4D3A-B152-D9EB0225D4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316C-65E3-4F08-89B4-E554D0FD6C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3E5A-5FAB-4F3E-AC78-B97F33AF09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0DF4-91A4-4969-8BD1-03B198EC96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8816-C61F-4E3C-9B29-4860795B42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62D8-C027-483C-B4C8-08D53E43FB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D2144-EEAC-483E-9CFD-1F1BC47595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C9C5-BE02-4A01-9B86-B83B27AF50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0D35-528C-4453-A643-1CC95669B8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1187-F7E5-4455-9177-C77EB23E6B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A4F1-0083-43D7-996C-817FC08D2D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0029-BEE5-4E0C-B91A-18DED7F3EC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232F-BA88-4229-8A27-23152AC117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F05C-11E6-4B88-8CA9-29FB77D90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8A98-DAB3-45A6-B9B0-1665C126E2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79F4-2970-4F2B-ABDC-9BBFD2918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7017-6D82-4540-9C71-C5D51979C7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CBE2-4960-4B98-9B17-AB9EB9E004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9B14-C605-4AE5-9C5D-E269900A7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ED2E-32AA-42EB-BA06-AC822D807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B634-687F-46F4-8F76-5F1467BDC7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8B02-2FFA-441C-9F55-D6E7FDF416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C3FF-D0F0-40C6-966E-7D57E4DBB0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C963-7A33-4F05-8F05-8CE79F3D1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73EB-BAFE-4A04-B6EA-BDF6336D21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39AD-A1B5-4E1B-8CBF-CD7AA32D4F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F202-A153-4049-A5E3-B48B8FC421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47E2-33A1-45B1-BD2F-32FB3C4B2C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DF6D-C1DA-48A6-9981-01675CE51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E9CD-0CF0-4037-A7D7-A06845576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D3E7-6989-4920-900D-2C8730705C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3C9E-B283-4A8A-8414-65A1F415A0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A4AC-B0DA-4ECC-92AB-E51501FC0C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F854-CECE-475D-BCD4-3B61013229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5C35-0622-4BC2-9EB7-65EEC1F890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086B-4460-49A7-A17D-221ECC65E8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FF67-EE80-4E1E-BDF4-02D99C3186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5EB5-2CFC-4DA4-844D-A21238A2E7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EF06C-3F30-46AC-8DF8-800EFAEA0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AE1E-F13F-4B64-A396-A067F97C6E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058B-067E-4E40-8F8E-B3844E94B7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EB85-11A0-46C7-8081-F71E87F85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97B7-195B-4BCC-ADFE-E0750F264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BF5D-2C90-455A-9A35-90073C61AC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65CE-EBBC-433C-A11E-F46E36319D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304D-48D0-4646-84A5-EA7DDF3B78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CBC0-A976-47BE-B621-1094F66F72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7F59-E33E-4BFD-B05B-39A9C7E9DC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8867-0DFF-406A-8F42-550C1C66F6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6B2E-BF43-4D44-BD33-8B16A02310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908E-5468-4E1F-8AEA-37B6FB4F2A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211-D3F1-43C3-BA88-3EDA64B847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8D49A-8EE8-49E9-BA21-7046CB609E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0925-0556-45D4-B36B-A135E48830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3721-CB0A-4E5D-A8E9-6DCD5A8A9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79372-8F11-45F9-BEB8-85AA2635AA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A0A8-08ED-4DF6-8565-7A289255C0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8247-422E-429B-95EA-669659E11F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E0AC-F9AA-4EB8-80C3-FC3A96943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BE34-9120-4B6E-9864-1E01A138DB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C664-EEF0-44DC-9391-1A53E77351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0186-72CB-47B2-9C4F-D3D23CC3E4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7017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25FF-06BC-436C-88FF-ECF5DAD322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4875-5B02-4444-B615-BAB60CB405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91A4-A1C7-43FF-8166-DD75D98CA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DC51-D092-4918-AE67-EAA11F603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207-D037-4ED9-A959-F066A33FBF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44F1-BEE5-42FB-A0E8-C22F4A1B6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A8A8-04BA-4ADC-828A-90C95BF82C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DC3D-2497-4C32-9623-D9ECB4B67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4274-8AD2-4936-A3AD-60BF48457E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D3CA-5C66-4D66-A9C2-37D2E3D196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DA78-134E-4A49-9256-8873328365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DA6C-7015-42E1-A9A4-6B377BC69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CFCC-CD41-4229-9BFD-4EA77F60C9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92B0-5BD4-4BDC-A389-73E7FF8A94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2C1E-C5C6-4659-9349-DE29594964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AADF-853F-463C-81CC-7CF42F775D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441FB-89C1-45BE-A852-7071D953C6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4A47-13DE-477A-B416-E976151A56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BC05-82AD-48B4-AA53-5F6B12F06C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21A2-1C77-4B4E-B16D-86BA23031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EDBD-3351-4D32-9C23-D5699B536F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DC5C-D52B-4C0A-B395-ED11B3EE76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920A-4D23-4F29-8290-EFDDD552F7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A2C6-EC8C-4014-9C1E-060C59846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F411-7983-4D2F-B5D4-B04A4E7EE9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9FF0-0C7F-4179-8C70-7A9699EEC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8236-110B-4B65-A3D2-A458605D43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DF5D-06A5-4B38-9F9B-0BDE18E20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2637-50CE-422C-85E0-68C3A59E84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DC3A-8DEF-4144-916D-529218E0F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2204-8B2B-43C7-924B-12893AA28F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0ED8-881E-4EE3-A4AC-13B642898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2EF9-8F15-4DB2-BD10-1C84AEAFA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600F-CB2D-4FEA-981F-BB04E4881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6605-800F-46F2-9499-E489861DF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B5FF-087B-4542-859B-CD132A59E7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686C81A-76A8-42D2-A445-C11475A932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7" descr="visual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visual_new_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42AE435-7845-4C23-BC9F-1255DB39F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visual_new_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F803750-2F35-4999-8B9A-1DC8297D6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1D31C6D6-8AD1-4092-948A-55ED9105D7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3913" r:id="rId2"/>
    <p:sldLayoutId id="2147484036" r:id="rId3"/>
    <p:sldLayoutId id="2147483912" r:id="rId4"/>
    <p:sldLayoutId id="2147484037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AF17E80-2595-437F-962C-4EDB73F713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319" name="Picture 7" descr="visual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8041F4-AC3B-462D-A630-07D3099363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607" name="Picture 7" descr="visual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E15D5D4-11A6-4E7E-B72B-613D0EF322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7895" name="Picture 7" descr="visual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4D42F0E-668E-42F6-9098-5944BDF66F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0183" name="Picture 7" descr="visual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3F03DED-27CB-4197-8B0C-67F1F69FF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2471" name="Picture 7" descr="visual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visual_new_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61DCF7C-4A83-407B-9E1C-1597AD5684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isual_new_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5B656C0-52AA-4175-A987-941D9C8963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visual_new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25FC3E0-9083-469F-8500-7BEB54E55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7.xml"/><Relationship Id="rId1" Type="http://schemas.openxmlformats.org/officeDocument/2006/relationships/video" Target="file:///C:\Users\User\Desktop\&#1055;&#1110;&#1076;&#1082;&#1080;&#1089;&#1083;&#1077;&#1085;&#1085;&#1103;.%20&#1050;&#1080;&#1089;&#1083;&#1086;&#1090;&#1085;&#1110;%20&#1076;&#1086;&#1097;&#1110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6" descr="00038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351837" cy="6119813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  <a:latin typeface="Arial" charset="0"/>
              </a:rPr>
              <a:t>                    </a:t>
            </a:r>
            <a:br>
              <a:rPr lang="uk-UA" smtClean="0">
                <a:solidFill>
                  <a:srgbClr val="FF0000"/>
                </a:solidFill>
                <a:latin typeface="Arial" charset="0"/>
              </a:rPr>
            </a:br>
            <a:r>
              <a:rPr lang="uk-UA" smtClean="0">
                <a:solidFill>
                  <a:srgbClr val="FF0000"/>
                </a:solidFill>
                <a:latin typeface="Arial" charset="0"/>
              </a:rPr>
              <a:t>                            </a:t>
            </a:r>
            <a:br>
              <a:rPr lang="uk-UA" smtClean="0">
                <a:solidFill>
                  <a:srgbClr val="FF0000"/>
                </a:solidFill>
                <a:latin typeface="Arial" charset="0"/>
              </a:rPr>
            </a:br>
            <a:r>
              <a:rPr lang="uk-UA" smtClean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uk-UA" sz="6600" smtClean="0">
                <a:solidFill>
                  <a:srgbClr val="FF0000"/>
                </a:solidFill>
              </a:rPr>
              <a:t>Презентац</a:t>
            </a:r>
            <a:r>
              <a:rPr lang="uk-UA" sz="6600" smtClean="0">
                <a:solidFill>
                  <a:srgbClr val="FF0000"/>
                </a:solidFill>
                <a:latin typeface="Arial" charset="0"/>
              </a:rPr>
              <a:t>і</a:t>
            </a:r>
            <a:r>
              <a:rPr lang="uk-UA" sz="6600" smtClean="0">
                <a:solidFill>
                  <a:srgbClr val="FF0000"/>
                </a:solidFill>
              </a:rPr>
              <a:t>я</a:t>
            </a:r>
            <a:r>
              <a:rPr lang="uk-UA" sz="32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sz="3200" smtClean="0">
                <a:solidFill>
                  <a:srgbClr val="FF0000"/>
                </a:solidFill>
                <a:latin typeface="Arial" charset="0"/>
              </a:rPr>
            </a:br>
            <a:r>
              <a:rPr lang="uk-UA" smtClean="0">
                <a:solidFill>
                  <a:srgbClr val="FF0000"/>
                </a:solidFill>
              </a:rPr>
              <a:t> </a:t>
            </a:r>
            <a:r>
              <a:rPr lang="uk-UA" smtClean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uk-UA" sz="2400" smtClean="0">
                <a:solidFill>
                  <a:srgbClr val="FF0000"/>
                </a:solidFill>
                <a:latin typeface="Arial" charset="0"/>
              </a:rPr>
              <a:t>на тему:</a:t>
            </a:r>
            <a:br>
              <a:rPr lang="uk-UA" sz="2400" smtClean="0">
                <a:solidFill>
                  <a:srgbClr val="FF0000"/>
                </a:solidFill>
                <a:latin typeface="Arial" charset="0"/>
              </a:rPr>
            </a:br>
            <a:r>
              <a:rPr lang="uk-UA" sz="24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uk-UA" sz="2400" smtClean="0">
                <a:solidFill>
                  <a:srgbClr val="FF0000"/>
                </a:solidFill>
                <a:latin typeface="Arial" charset="0"/>
              </a:rPr>
            </a:br>
            <a:r>
              <a:rPr lang="uk-UA" sz="2400" smtClean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uk-UA" sz="3600" smtClean="0">
                <a:solidFill>
                  <a:srgbClr val="CC0000"/>
                </a:solidFill>
              </a:rPr>
              <a:t>«Причини вин</a:t>
            </a:r>
            <a:r>
              <a:rPr lang="uk-UA" sz="3600" smtClean="0">
                <a:solidFill>
                  <a:srgbClr val="CC0000"/>
                </a:solidFill>
                <a:latin typeface="Arial" charset="0"/>
              </a:rPr>
              <a:t>и</a:t>
            </a:r>
            <a:r>
              <a:rPr lang="uk-UA" sz="3600" smtClean="0">
                <a:solidFill>
                  <a:srgbClr val="CC0000"/>
                </a:solidFill>
              </a:rPr>
              <a:t>кнення </a:t>
            </a:r>
            <a:r>
              <a:rPr lang="uk-UA" sz="3600" smtClean="0">
                <a:solidFill>
                  <a:srgbClr val="CC0000"/>
                </a:solidFill>
                <a:latin typeface="Arial" charset="0"/>
              </a:rPr>
              <a:t/>
            </a:r>
            <a:br>
              <a:rPr lang="uk-UA" sz="3600" smtClean="0">
                <a:solidFill>
                  <a:srgbClr val="CC0000"/>
                </a:solidFill>
                <a:latin typeface="Arial" charset="0"/>
              </a:rPr>
            </a:br>
            <a:r>
              <a:rPr lang="uk-UA" sz="3600" smtClean="0">
                <a:solidFill>
                  <a:srgbClr val="CC0000"/>
                </a:solidFill>
                <a:latin typeface="Arial" charset="0"/>
              </a:rPr>
              <a:t>     </a:t>
            </a:r>
            <a:r>
              <a:rPr lang="uk-UA" sz="3600" smtClean="0">
                <a:solidFill>
                  <a:srgbClr val="CC0000"/>
                </a:solidFill>
              </a:rPr>
              <a:t>та екологічні наслідки</a:t>
            </a:r>
            <a:r>
              <a:rPr lang="uk-UA" sz="3600" smtClean="0">
                <a:solidFill>
                  <a:srgbClr val="CC0000"/>
                </a:solidFill>
                <a:latin typeface="Arial" charset="0"/>
              </a:rPr>
              <a:t/>
            </a:r>
            <a:br>
              <a:rPr lang="uk-UA" sz="3600" smtClean="0">
                <a:solidFill>
                  <a:srgbClr val="CC0000"/>
                </a:solidFill>
                <a:latin typeface="Arial" charset="0"/>
              </a:rPr>
            </a:br>
            <a:r>
              <a:rPr lang="uk-UA" sz="3600" smtClean="0">
                <a:solidFill>
                  <a:srgbClr val="CC0000"/>
                </a:solidFill>
              </a:rPr>
              <a:t> </a:t>
            </a:r>
            <a:r>
              <a:rPr lang="uk-UA" sz="3600" smtClean="0">
                <a:solidFill>
                  <a:srgbClr val="CC0000"/>
                </a:solidFill>
                <a:latin typeface="Arial" charset="0"/>
              </a:rPr>
              <a:t>          </a:t>
            </a:r>
            <a:r>
              <a:rPr lang="uk-UA" sz="3600" smtClean="0">
                <a:solidFill>
                  <a:srgbClr val="CC0000"/>
                </a:solidFill>
              </a:rPr>
              <a:t>кислотних дощів».</a:t>
            </a:r>
            <a:r>
              <a:rPr lang="uk-UA" smtClean="0">
                <a:solidFill>
                  <a:srgbClr val="CC0000"/>
                </a:solidFill>
              </a:rPr>
              <a:t/>
            </a:r>
            <a:br>
              <a:rPr lang="uk-UA" smtClean="0">
                <a:solidFill>
                  <a:srgbClr val="CC0000"/>
                </a:solidFill>
              </a:rPr>
            </a:br>
            <a:r>
              <a:rPr lang="uk-UA" smtClean="0">
                <a:solidFill>
                  <a:schemeClr val="bg1"/>
                </a:solidFill>
              </a:rPr>
              <a:t/>
            </a:r>
            <a:br>
              <a:rPr lang="uk-UA" smtClean="0">
                <a:solidFill>
                  <a:schemeClr val="bg1"/>
                </a:solidFill>
              </a:rPr>
            </a:br>
            <a:r>
              <a:rPr lang="uk-UA" smtClean="0">
                <a:solidFill>
                  <a:schemeClr val="bg1"/>
                </a:solidFill>
                <a:latin typeface="Arial" charset="0"/>
              </a:rPr>
              <a:t>                                                </a:t>
            </a:r>
            <a:r>
              <a:rPr lang="uk-UA" sz="2000" smtClean="0">
                <a:solidFill>
                  <a:srgbClr val="CC0000"/>
                </a:solidFill>
                <a:latin typeface="Arial" charset="0"/>
              </a:rPr>
              <a:t>Підготувала:</a:t>
            </a:r>
            <a:br>
              <a:rPr lang="uk-UA" sz="2000" smtClean="0">
                <a:solidFill>
                  <a:srgbClr val="CC0000"/>
                </a:solidFill>
                <a:latin typeface="Arial" charset="0"/>
              </a:rPr>
            </a:br>
            <a:r>
              <a:rPr lang="uk-UA" sz="2000" smtClean="0">
                <a:solidFill>
                  <a:srgbClr val="CC0000"/>
                </a:solidFill>
                <a:latin typeface="Arial" charset="0"/>
              </a:rPr>
              <a:t>                                                                учениця 11-А класу</a:t>
            </a:r>
            <a:br>
              <a:rPr lang="uk-UA" sz="2000" smtClean="0">
                <a:solidFill>
                  <a:srgbClr val="CC0000"/>
                </a:solidFill>
                <a:latin typeface="Arial" charset="0"/>
              </a:rPr>
            </a:br>
            <a:r>
              <a:rPr lang="uk-UA" sz="2000" smtClean="0">
                <a:solidFill>
                  <a:srgbClr val="CC0000"/>
                </a:solidFill>
                <a:latin typeface="Arial" charset="0"/>
              </a:rPr>
              <a:t>                                                                Рокосівської ЗОШ</a:t>
            </a:r>
            <a:br>
              <a:rPr lang="uk-UA" sz="2000" smtClean="0">
                <a:solidFill>
                  <a:srgbClr val="CC0000"/>
                </a:solidFill>
                <a:latin typeface="Arial" charset="0"/>
              </a:rPr>
            </a:br>
            <a:r>
              <a:rPr lang="uk-UA" sz="2000" smtClean="0">
                <a:solidFill>
                  <a:srgbClr val="CC0000"/>
                </a:solidFill>
                <a:latin typeface="Arial" charset="0"/>
              </a:rPr>
              <a:t>                                                                Білецька Олеся</a:t>
            </a:r>
            <a:endParaRPr lang="uk-UA" sz="2400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4950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949950"/>
            <a:ext cx="2808287" cy="504825"/>
          </a:xfrm>
        </p:spPr>
        <p:txBody>
          <a:bodyPr/>
          <a:lstStyle/>
          <a:p>
            <a:pPr eaLnBrk="1" hangingPunct="1"/>
            <a:r>
              <a:rPr lang="ru-RU" smtClean="0">
                <a:hlinkClick r:id="rId3" action="ppaction://hlinksldjump"/>
              </a:rPr>
              <a:t>Начать</a:t>
            </a:r>
            <a:endParaRPr lang="ru-RU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Содержимое 9"/>
          <p:cNvSpPr>
            <a:spLocks noGrp="1"/>
          </p:cNvSpPr>
          <p:nvPr>
            <p:ph idx="1"/>
          </p:nvPr>
        </p:nvSpPr>
        <p:spPr>
          <a:xfrm rot="10800000">
            <a:off x="1116013" y="1600200"/>
            <a:ext cx="7570787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6914" name="Picture 4" descr="000408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0"/>
            <a:ext cx="9540875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13" y="357188"/>
            <a:ext cx="1376362" cy="78581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Азот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1700213"/>
            <a:ext cx="7667625" cy="4437062"/>
          </a:xfrm>
          <a:prstGeom prst="roundRect">
            <a:avLst/>
          </a:prstGeom>
          <a:solidFill>
            <a:srgbClr val="000000">
              <a:alpha val="47843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BFB25"/>
              </a:solidFill>
            </a:endParaRPr>
          </a:p>
        </p:txBody>
      </p:sp>
      <p:sp>
        <p:nvSpPr>
          <p:cNvPr id="166917" name="TextBox 8"/>
          <p:cNvSpPr txBox="1">
            <a:spLocks noChangeArrowheads="1"/>
          </p:cNvSpPr>
          <p:nvPr/>
        </p:nvSpPr>
        <p:spPr bwMode="auto">
          <a:xfrm>
            <a:off x="468313" y="1989138"/>
            <a:ext cx="72723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0">
              <a:lnSpc>
                <a:spcPct val="80000"/>
              </a:lnSpc>
            </a:pPr>
            <a:r>
              <a:rPr lang="ru-RU" sz="2400">
                <a:solidFill>
                  <a:srgbClr val="FFFF00"/>
                </a:solidFill>
              </a:rPr>
              <a:t>Він міститься в паливі багатьох видів копалин, наприклад, у вугіллі і нафті. З антропогенних джерел виділяється близько 93% оксидів азоту (II), який в результаті хімічних реакцій в атмосфері перетворюється на оксид азоту (IV), який і утворює з водою азотну кислоту.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7" descr="000425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2" name="AutoShape 4"/>
          <p:cNvSpPr>
            <a:spLocks noChangeArrowheads="1"/>
          </p:cNvSpPr>
          <p:nvPr/>
        </p:nvSpPr>
        <p:spPr bwMode="auto">
          <a:xfrm>
            <a:off x="3635375" y="4076700"/>
            <a:ext cx="5508625" cy="278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67000"/>
                </a:srgbClr>
              </a:gs>
              <a:gs pos="100000">
                <a:srgbClr val="CC52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ru-RU" sz="1600" b="1">
              <a:latin typeface="Verdana" pitchFamily="34" charset="0"/>
            </a:endParaRPr>
          </a:p>
        </p:txBody>
      </p:sp>
      <p:sp>
        <p:nvSpPr>
          <p:cNvPr id="168963" name="Rectangle 5"/>
          <p:cNvSpPr>
            <a:spLocks noGrp="1" noChangeArrowheads="1"/>
          </p:cNvSpPr>
          <p:nvPr>
            <p:ph idx="1"/>
          </p:nvPr>
        </p:nvSpPr>
        <p:spPr>
          <a:xfrm>
            <a:off x="3643313" y="3929063"/>
            <a:ext cx="5500687" cy="2714625"/>
          </a:xfrm>
        </p:spPr>
        <p:txBody>
          <a:bodyPr/>
          <a:lstStyle/>
          <a:p>
            <a:pPr marL="0" indent="539750" algn="just" eaLnBrk="1" hangingPunct="1">
              <a:lnSpc>
                <a:spcPct val="80000"/>
              </a:lnSpc>
            </a:pPr>
            <a:endParaRPr lang="ru-RU" sz="1500" b="1" smtClean="0"/>
          </a:p>
          <a:p>
            <a:pPr marL="0" indent="539750" algn="just" eaLnBrk="1" hangingPunct="1">
              <a:lnSpc>
                <a:spcPct val="80000"/>
              </a:lnSpc>
            </a:pPr>
            <a:r>
              <a:rPr lang="ru-RU" sz="1700" b="1" smtClean="0">
                <a:solidFill>
                  <a:schemeClr val="bg1"/>
                </a:solidFill>
                <a:latin typeface="Arial" charset="0"/>
              </a:rPr>
              <a:t>Природні джерела оксидів азоту - це грозові розряди і блискавки, а також біогенні речовини. Летючі органічні сполуки, на відміну від оксидів сірки та азоту, надходять в атмосферу головним чином з природних джерел (65% від загальної кількості). Основне джерело цих речовин - рослини, в результаті життєдіяльності яких утворюються складні органічні речовини.</a:t>
            </a:r>
            <a:r>
              <a:rPr lang="ru-RU" sz="1700" b="1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Заголовок 1"/>
          <p:cNvSpPr>
            <a:spLocks noGrp="1"/>
          </p:cNvSpPr>
          <p:nvPr>
            <p:ph type="ctrTitle"/>
          </p:nvPr>
        </p:nvSpPr>
        <p:spPr>
          <a:xfrm>
            <a:off x="2214563" y="214313"/>
            <a:ext cx="5795962" cy="714375"/>
          </a:xfrm>
        </p:spPr>
        <p:txBody>
          <a:bodyPr/>
          <a:lstStyle/>
          <a:p>
            <a:pPr algn="ctr" eaLnBrk="1" hangingPunct="1"/>
            <a:r>
              <a:rPr lang="ru-RU" smtClean="0"/>
              <a:t>Механізм утворення кислотних осадів</a:t>
            </a:r>
          </a:p>
        </p:txBody>
      </p:sp>
      <p:sp>
        <p:nvSpPr>
          <p:cNvPr id="1710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63" y="1143000"/>
            <a:ext cx="3500437" cy="3357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smtClean="0"/>
              <a:t>Діоксид сірки, що потрапив в атмосферу, зазнає ряд хімічних перетворень, що ведуть до створення кислот. </a:t>
            </a:r>
            <a:br>
              <a:rPr lang="ru-RU" sz="1400" b="1" smtClean="0"/>
            </a:br>
            <a:r>
              <a:rPr lang="ru-RU" sz="1400" b="1" smtClean="0"/>
              <a:t>Частково діоксид сірки в результаті фотохімічного окислення перетворюється на триоксид сірки (сірчаний ангідрид) SО3: </a:t>
            </a:r>
            <a:br>
              <a:rPr lang="ru-RU" sz="1400" b="1" smtClean="0"/>
            </a:br>
            <a:r>
              <a:rPr lang="ru-RU" sz="1400" b="1" smtClean="0"/>
              <a:t>2SO2 + O2 = 2SO3, який реагує з водяною парою атмосфери, утворюючи аерозолі сірчаної кислоти: </a:t>
            </a:r>
            <a:br>
              <a:rPr lang="ru-RU" sz="1400" b="1" smtClean="0"/>
            </a:br>
            <a:r>
              <a:rPr lang="ru-RU" sz="1400" b="1" smtClean="0"/>
              <a:t>SO3 + Н2O = Н2SO4. </a:t>
            </a:r>
            <a:br>
              <a:rPr lang="ru-RU" sz="1400" b="1" smtClean="0"/>
            </a:br>
            <a:r>
              <a:rPr lang="ru-RU" sz="1400" b="1" smtClean="0"/>
              <a:t>Основна частина викидається діоксиду сірки у вологому повітрі утворює кислотний полігідрат SО2 • nH2O, який часто називають сірчистої кислотою і зображають умовної формулою Н2SО3: </a:t>
            </a:r>
            <a:br>
              <a:rPr lang="ru-RU" sz="1400" b="1" smtClean="0"/>
            </a:br>
            <a:r>
              <a:rPr lang="ru-RU" sz="1400" b="1" smtClean="0"/>
              <a:t>SO2 + H2O = H2SO3. </a:t>
            </a:r>
            <a:br>
              <a:rPr lang="ru-RU" sz="1400" b="1" smtClean="0"/>
            </a:br>
            <a:r>
              <a:rPr lang="ru-RU" sz="1400" b="1" smtClean="0"/>
              <a:t>Сірчиста кислота у вологому повітрі поступово окисляється до сірчаної: </a:t>
            </a:r>
            <a:br>
              <a:rPr lang="ru-RU" sz="1400" b="1" smtClean="0"/>
            </a:br>
            <a:r>
              <a:rPr lang="ru-RU" sz="1400" b="1" smtClean="0"/>
              <a:t>2Н2SО3 + О2 = 2Н2SO4. </a:t>
            </a:r>
            <a:br>
              <a:rPr lang="ru-RU" sz="1400" b="1" smtClean="0"/>
            </a:br>
            <a:r>
              <a:rPr lang="ru-RU" sz="1400" b="1" smtClean="0"/>
              <a:t>Аерозолі сірчаної і сірчистої кислот приводять до конденсації водяної пари атмосфери і стають причиною кислотних опадів (дощі, тумани, сніг). </a:t>
            </a:r>
            <a:r>
              <a:rPr lang="ru-RU" sz="1400" b="1" smtClean="0">
                <a:solidFill>
                  <a:schemeClr val="tx2"/>
                </a:solidFill>
              </a:rPr>
              <a:t>		</a:t>
            </a:r>
          </a:p>
        </p:txBody>
      </p:sp>
      <p:pic>
        <p:nvPicPr>
          <p:cNvPr id="171011" name="Picture 2" descr="C:\Documents and Settings\Студент\Рабочий стол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5715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5795963" cy="1428750"/>
          </a:xfrm>
        </p:spPr>
        <p:txBody>
          <a:bodyPr/>
          <a:lstStyle/>
          <a:p>
            <a:pPr eaLnBrk="1" hangingPunct="1"/>
            <a:r>
              <a:rPr lang="ru-RU" smtClean="0"/>
              <a:t>Механізм утворення кислотних осадів (продовження)</a:t>
            </a:r>
          </a:p>
        </p:txBody>
      </p:sp>
      <p:sp>
        <p:nvSpPr>
          <p:cNvPr id="17203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500188"/>
            <a:ext cx="9144000" cy="5357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При спалюванні палива утворюються тверді мікрочастинки сульфатів металів (в основному при спалюванні вугілля), легко розчинні у воді, які осідають на грунт і рослини, роблячи кислотними роси. Аерозолі сірчаної і сірчистої кислот складають близько 2 / 3 кислотних опадів, інше доводиться на частку аерозолів азотної і азотистої кислот, щоутворюються при взаємодії діоксиду азоту з водяною парою атмосфери: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smtClean="0"/>
              <a:t> </a:t>
            </a:r>
            <a:r>
              <a:rPr lang="ru-RU" sz="1800" b="1" smtClean="0">
                <a:solidFill>
                  <a:schemeClr val="tx2"/>
                </a:solidFill>
              </a:rPr>
              <a:t>2NО2 + Н2О = НNО3 + НNО2.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Існують ще два види кислотних дощів, які поки не відслідковуються моніторингом атмосфери. Хлор, що знаходиться в атмосфері (викиди хімічних підприємств; спалювання відходів; фотохімічне розкладання фреонів, що приводить до утворення радикалів хлору) при з'єднанні з метаном (джерела надходження метану в атмосферу: антропогенний - рисові поля, а також результат танення гідрату метану у вічній мерзлоті внаслідок потепління клімату ) утворює хлороводень, добре розчиняється у воді з утворенням аерозолів соляної кислоти: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smtClean="0"/>
              <a:t> </a:t>
            </a:r>
            <a:r>
              <a:rPr lang="ru-RU" sz="1800" b="1" smtClean="0">
                <a:solidFill>
                  <a:schemeClr val="tx2"/>
                </a:solidFill>
              </a:rPr>
              <a:t>Сl• + СН4  </a:t>
            </a:r>
            <a:r>
              <a:rPr lang="en-US" sz="1800" b="1" smtClean="0">
                <a:solidFill>
                  <a:schemeClr val="tx2"/>
                </a:solidFill>
              </a:rPr>
              <a:t>         </a:t>
            </a:r>
            <a:r>
              <a:rPr lang="ru-RU" sz="1800" b="1" smtClean="0">
                <a:solidFill>
                  <a:schemeClr val="tx2"/>
                </a:solidFill>
              </a:rPr>
              <a:t>CН•3 + НСl,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tx2"/>
                </a:solidFill>
              </a:rPr>
              <a:t>СН•3 + Сl2 </a:t>
            </a:r>
            <a:r>
              <a:rPr lang="en-US" sz="1800" b="1" smtClean="0">
                <a:solidFill>
                  <a:schemeClr val="tx2"/>
                </a:solidFill>
              </a:rPr>
              <a:t>         </a:t>
            </a:r>
            <a:r>
              <a:rPr lang="ru-RU" sz="1800" b="1" smtClean="0">
                <a:solidFill>
                  <a:schemeClr val="tx2"/>
                </a:solidFill>
              </a:rPr>
              <a:t> CН3Cl + Сl•.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smtClean="0"/>
              <a:t>Дуже небезпечні викиди фтороводню (виробництво алюмінію, скляне), який добре розчиняється у воді, що призводить до появи в атмосфері аерозолів плавикової кислоти. </a:t>
            </a:r>
            <a:endParaRPr lang="ru-RU" sz="1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tx2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1160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k-UA" sz="3800" smtClean="0">
                <a:ln>
                  <a:noFill/>
                </a:ln>
                <a:effectLst/>
              </a:rPr>
              <a:t>Наслідки кислотних дощів в природі</a:t>
            </a:r>
            <a:endParaRPr lang="ru-RU" sz="3800" smtClean="0">
              <a:ln>
                <a:noFill/>
              </a:ln>
              <a:effectLst/>
            </a:endParaRPr>
          </a:p>
        </p:txBody>
      </p:sp>
      <p:sp>
        <p:nvSpPr>
          <p:cNvPr id="173058" name="Rectangle 11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3671887" cy="1728787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 результаті випадання кислотних осадів порушується рівновага в екосистемах, погіршується продуктивность сільськогосподарських рослин і поживні властивості грунтів.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73059" name="Picture 13" descr="1131371029-s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39624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0" name="Picture 14" descr="378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59175"/>
            <a:ext cx="32988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Наслідки кислотних дощів</a:t>
            </a:r>
            <a:br>
              <a:rPr lang="ru-RU" smtClean="0">
                <a:solidFill>
                  <a:srgbClr val="CC0000"/>
                </a:solidFill>
              </a:rPr>
            </a:br>
            <a:r>
              <a:rPr lang="ru-RU" smtClean="0">
                <a:solidFill>
                  <a:srgbClr val="CC0000"/>
                </a:solidFill>
              </a:rPr>
              <a:t>в техніці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3671887" cy="1728787"/>
          </a:xfrm>
        </p:spPr>
        <p:txBody>
          <a:bodyPr/>
          <a:lstStyle/>
          <a:p>
            <a:pPr marL="0" indent="539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В результаті корозії руйнуються металеві конструкції.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75107" name="Picture 7" descr="00038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35210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8" descr="000345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068638"/>
            <a:ext cx="460692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4" descr="head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48000" contrast="-6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7154" name="TextBox 4"/>
          <p:cNvSpPr txBox="1">
            <a:spLocks noChangeArrowheads="1"/>
          </p:cNvSpPr>
          <p:nvPr/>
        </p:nvSpPr>
        <p:spPr bwMode="auto">
          <a:xfrm>
            <a:off x="214313" y="428625"/>
            <a:ext cx="2857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</a:rPr>
              <a:t>1) Зміни у водних екосистемах: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-Підвищення кислотності води,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-Вилуговування важких металів,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-Інтоксикація води,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-Зв'язування фосфатів,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-Втрата рибних ресурсів,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-Скорочення тварин і птахів, що живуть біля води,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-Дефіцит чистої прісної води. </a:t>
            </a:r>
          </a:p>
        </p:txBody>
      </p:sp>
      <p:sp>
        <p:nvSpPr>
          <p:cNvPr id="177155" name="TextBox 9"/>
          <p:cNvSpPr txBox="1">
            <a:spLocks noChangeArrowheads="1"/>
          </p:cNvSpPr>
          <p:nvPr/>
        </p:nvSpPr>
        <p:spPr bwMode="auto">
          <a:xfrm>
            <a:off x="2928938" y="428625"/>
            <a:ext cx="2857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2) Зміни в грунті: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-Закислення грунту,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-Руйнування кореневої системи,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-Порушення процесів всмоктування води і поживних речовин,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-Вимивання біогенів і поживних речовин,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-Вивільнення іонів токсичних металів,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-Пригнічення і загибель грунтової біоти, зокрема азотфіксуючих бактерій. </a:t>
            </a:r>
          </a:p>
        </p:txBody>
      </p:sp>
      <p:sp>
        <p:nvSpPr>
          <p:cNvPr id="177156" name="TextBox 10"/>
          <p:cNvSpPr txBox="1">
            <a:spLocks noChangeArrowheads="1"/>
          </p:cNvSpPr>
          <p:nvPr/>
        </p:nvSpPr>
        <p:spPr bwMode="auto">
          <a:xfrm>
            <a:off x="6000750" y="428625"/>
            <a:ext cx="28575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3) Зміна рослинності: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-Пошкодження листкової поверхні та хвойних голок,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-Порушення транспірації,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-Порушення фотосинтезу,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-Зниження опірності патогенних організмів,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-Накопичення в камбію токсичних важких металів,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-Ослаблення, порушення росту,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-Деградація, всихання, загибель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7375" y="0"/>
            <a:ext cx="6500813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Наслідких кислотних дощів</a:t>
            </a:r>
          </a:p>
        </p:txBody>
      </p:sp>
      <p:pic>
        <p:nvPicPr>
          <p:cNvPr id="177158" name="Рисунок 13" descr="Рисунок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63"/>
            <a:ext cx="27860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9" name="Рисунок 14" descr="Рисунок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429125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60" name="Рисунок 15" descr="Рисунок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4478338"/>
            <a:ext cx="34575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Наслідки кислотних дощів</a:t>
            </a:r>
          </a:p>
        </p:txBody>
      </p:sp>
      <p:sp>
        <p:nvSpPr>
          <p:cNvPr id="1781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363" y="3141663"/>
            <a:ext cx="2952750" cy="1644650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В кожному регіоні є будівлі, що піддалися руйнування в результаті кислотних осадів.</a:t>
            </a:r>
          </a:p>
        </p:txBody>
      </p:sp>
      <p:pic>
        <p:nvPicPr>
          <p:cNvPr id="178179" name="Picture 6" descr="67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341438"/>
            <a:ext cx="583565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Заголовок 1"/>
          <p:cNvSpPr>
            <a:spLocks noGrp="1"/>
          </p:cNvSpPr>
          <p:nvPr>
            <p:ph type="title"/>
          </p:nvPr>
        </p:nvSpPr>
        <p:spPr>
          <a:xfrm>
            <a:off x="2195513" y="0"/>
            <a:ext cx="6491287" cy="1071563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FFFFFF"/>
                </a:solidFill>
              </a:rPr>
              <a:t>Вплив кислотних дощів</a:t>
            </a:r>
            <a:br>
              <a:rPr lang="ru-RU" sz="2000" smtClean="0">
                <a:solidFill>
                  <a:srgbClr val="FFFFFF"/>
                </a:solidFill>
              </a:rPr>
            </a:br>
            <a:r>
              <a:rPr lang="ru-RU" sz="2000" smtClean="0">
                <a:solidFill>
                  <a:srgbClr val="FFFFFF"/>
                </a:solidFill>
              </a:rPr>
              <a:t>на ступінь руйнування історичних пам’ятників</a:t>
            </a:r>
          </a:p>
        </p:txBody>
      </p:sp>
      <p:sp>
        <p:nvSpPr>
          <p:cNvPr id="180226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До будівельних матеріалів, в першу чергу, відносяться вапняк, мармур, </a:t>
            </a:r>
            <a:br>
              <a:rPr lang="ru-RU" sz="1400" b="1" smtClean="0"/>
            </a:br>
            <a:r>
              <a:rPr lang="ru-RU" sz="1400" b="1" smtClean="0"/>
              <a:t>шифер і вапняні розчини, в яких карбонат кальцію (CaCO3) переходить в </a:t>
            </a:r>
            <a:br>
              <a:rPr lang="ru-RU" sz="1400" b="1" smtClean="0"/>
            </a:br>
            <a:r>
              <a:rPr lang="ru-RU" sz="1400" b="1" smtClean="0"/>
              <a:t>сульфат - гіпс (CaSO4 ∙ 2H2O). Особливо небезпечні такі реакції для вапняного </a:t>
            </a:r>
            <a:br>
              <a:rPr lang="ru-RU" sz="1400" b="1" smtClean="0"/>
            </a:br>
            <a:r>
              <a:rPr lang="ru-RU" sz="1400" b="1" smtClean="0"/>
              <a:t>розчину, оскільки вони призводять до об'ємного розширення і деформацій </a:t>
            </a:r>
            <a:br>
              <a:rPr lang="ru-RU" sz="1400" b="1" smtClean="0"/>
            </a:br>
            <a:r>
              <a:rPr lang="ru-RU" sz="1400" b="1" smtClean="0"/>
              <a:t>конструкцій і пов'язаним з ним зміщенням елементів конструкцій, з'єднаних цим розчином. </a:t>
            </a:r>
            <a:br>
              <a:rPr lang="ru-RU" sz="1400" b="1" smtClean="0"/>
            </a:br>
            <a:r>
              <a:rPr lang="ru-RU" sz="1400" b="1" smtClean="0"/>
              <a:t>Вироби з мармуру також нестійкі до агресивного впливу забруднюючих </a:t>
            </a:r>
            <a:br>
              <a:rPr lang="ru-RU" sz="1400" b="1" smtClean="0"/>
            </a:br>
            <a:r>
              <a:rPr lang="ru-RU" sz="1400" b="1" smtClean="0"/>
              <a:t>речовин. Цей красивий камінь ще з часів античних цивілізацій широко </a:t>
            </a:r>
            <a:br>
              <a:rPr lang="ru-RU" sz="1400" b="1" smtClean="0"/>
            </a:br>
            <a:r>
              <a:rPr lang="ru-RU" sz="1400" b="1" smtClean="0"/>
              <a:t>використовувався при створенні творів монументальної архітектури, статуй, </a:t>
            </a:r>
            <a:br>
              <a:rPr lang="ru-RU" sz="1400" b="1" smtClean="0"/>
            </a:br>
            <a:r>
              <a:rPr lang="ru-RU" sz="1400" b="1" smtClean="0"/>
              <a:t>колон і надгробків. Під дією кислих дощів кальцит в мармурі </a:t>
            </a:r>
            <a:br>
              <a:rPr lang="ru-RU" sz="1400" b="1" smtClean="0"/>
            </a:br>
            <a:r>
              <a:rPr lang="ru-RU" sz="1400" b="1" smtClean="0"/>
              <a:t>перетворюється в гіпс. Гіпс відрізняється від кальциту, по-перше, більшою </a:t>
            </a:r>
            <a:br>
              <a:rPr lang="ru-RU" sz="1400" b="1" smtClean="0"/>
            </a:br>
            <a:r>
              <a:rPr lang="ru-RU" sz="1400" b="1" smtClean="0"/>
              <a:t>розчинністю (у гіпсу Пр = 10-4,6 проти 10-8,6 у кальциту) і, по-друге, </a:t>
            </a:r>
            <a:br>
              <a:rPr lang="ru-RU" sz="1400" b="1" smtClean="0"/>
            </a:br>
            <a:r>
              <a:rPr lang="ru-RU" sz="1400" b="1" smtClean="0"/>
              <a:t>більшою м'якістю (36 кг/мм2 у гіпсу, проти 109 кг/мм2 у кальциту), у зв'язку з </a:t>
            </a:r>
            <a:br>
              <a:rPr lang="ru-RU" sz="1400" b="1" smtClean="0"/>
            </a:br>
            <a:r>
              <a:rPr lang="ru-RU" sz="1400" b="1" smtClean="0"/>
              <a:t>чим він легше піддається руйнівній дії дощів. Перехід кальциту в </a:t>
            </a:r>
            <a:br>
              <a:rPr lang="ru-RU" sz="1400" b="1" smtClean="0"/>
            </a:br>
            <a:r>
              <a:rPr lang="ru-RU" sz="1400" b="1" smtClean="0"/>
              <a:t>гіпс під впливом сіркокислих сполук у дощових опадах </a:t>
            </a:r>
            <a:br>
              <a:rPr lang="ru-RU" sz="1400" b="1" smtClean="0"/>
            </a:br>
            <a:r>
              <a:rPr lang="ru-RU" sz="1400" b="1" smtClean="0"/>
              <a:t>супроводжується зміною об'єму в n разів у зв'язку зі зміною структури </a:t>
            </a:r>
            <a:br>
              <a:rPr lang="ru-RU" sz="1400" b="1" smtClean="0"/>
            </a:br>
            <a:r>
              <a:rPr lang="ru-RU" sz="1400" b="1" smtClean="0"/>
              <a:t>кристалічної решітки (з Тригональна у кальциту в моноклінної у гіпсу- </a:t>
            </a:r>
            <a:br>
              <a:rPr lang="ru-RU" sz="1400" b="1" smtClean="0"/>
            </a:br>
            <a:r>
              <a:rPr lang="ru-RU" sz="1400" b="1" smtClean="0"/>
              <a:t>ангідриту і гідратацією ангідриту до алебастру і сьогодення гіпсу):</a:t>
            </a:r>
            <a:r>
              <a:rPr lang="ru-RU" b="1" smtClean="0"/>
              <a:t> </a:t>
            </a:r>
            <a:r>
              <a:rPr lang="ru-RU" sz="1600" b="1" smtClean="0">
                <a:solidFill>
                  <a:srgbClr val="FFFFFF"/>
                </a:solidFill>
              </a:rPr>
              <a:t>	</a:t>
            </a:r>
            <a:r>
              <a:rPr lang="ru-RU" sz="1400" b="1" smtClean="0">
                <a:solidFill>
                  <a:srgbClr val="FFFFFF"/>
                </a:solidFill>
              </a:rPr>
              <a:t>				        </a:t>
            </a:r>
            <a:r>
              <a:rPr lang="en-US" sz="1400" b="1" smtClean="0">
                <a:solidFill>
                  <a:srgbClr val="FFFFFF"/>
                </a:solidFill>
              </a:rPr>
              <a:t>H</a:t>
            </a:r>
            <a:r>
              <a:rPr lang="ru-RU" sz="1400" b="1" baseline="-25000" smtClean="0">
                <a:solidFill>
                  <a:srgbClr val="FFFFFF"/>
                </a:solidFill>
              </a:rPr>
              <a:t>2</a:t>
            </a:r>
            <a:r>
              <a:rPr lang="en-US" sz="1400" b="1" smtClean="0">
                <a:solidFill>
                  <a:srgbClr val="FFFFFF"/>
                </a:solidFill>
              </a:rPr>
              <a:t>O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FFFFFF"/>
                </a:solidFill>
              </a:rPr>
              <a:t>CaCO</a:t>
            </a:r>
            <a:r>
              <a:rPr lang="en-US" sz="1400" b="1" baseline="-25000" smtClean="0">
                <a:solidFill>
                  <a:srgbClr val="FFFFFF"/>
                </a:solidFill>
              </a:rPr>
              <a:t>3 </a:t>
            </a:r>
            <a:r>
              <a:rPr lang="en-US" sz="1400" b="1" smtClean="0">
                <a:solidFill>
                  <a:srgbClr val="FFFFFF"/>
                </a:solidFill>
              </a:rPr>
              <a:t> + H</a:t>
            </a:r>
            <a:r>
              <a:rPr lang="en-US" sz="1400" b="1" baseline="-25000" smtClean="0">
                <a:solidFill>
                  <a:srgbClr val="FFFFFF"/>
                </a:solidFill>
              </a:rPr>
              <a:t>2</a:t>
            </a:r>
            <a:r>
              <a:rPr lang="en-US" sz="1400" b="1" smtClean="0">
                <a:solidFill>
                  <a:srgbClr val="FFFFFF"/>
                </a:solidFill>
              </a:rPr>
              <a:t>SO</a:t>
            </a:r>
            <a:r>
              <a:rPr lang="en-US" sz="1400" b="1" baseline="-25000" smtClean="0">
                <a:solidFill>
                  <a:srgbClr val="FFFFFF"/>
                </a:solidFill>
              </a:rPr>
              <a:t>4</a:t>
            </a:r>
            <a:r>
              <a:rPr lang="ru-RU" sz="1400" b="1" baseline="-25000" smtClean="0">
                <a:solidFill>
                  <a:srgbClr val="FFFFFF"/>
                </a:solidFill>
              </a:rPr>
              <a:t> </a:t>
            </a:r>
            <a:r>
              <a:rPr lang="ru-RU" sz="1400" b="1" smtClean="0">
                <a:solidFill>
                  <a:srgbClr val="FFFFFF"/>
                </a:solidFill>
              </a:rPr>
              <a:t> =  </a:t>
            </a:r>
            <a:r>
              <a:rPr lang="en-US" sz="1400" b="1" smtClean="0">
                <a:solidFill>
                  <a:srgbClr val="FFFFFF"/>
                </a:solidFill>
              </a:rPr>
              <a:t>CaSO</a:t>
            </a:r>
            <a:r>
              <a:rPr lang="ru-RU" sz="1400" b="1" baseline="-25000" smtClean="0">
                <a:solidFill>
                  <a:srgbClr val="FFFFFF"/>
                </a:solidFill>
              </a:rPr>
              <a:t>4</a:t>
            </a:r>
            <a:r>
              <a:rPr lang="en-US" sz="1400" b="1" baseline="-25000" smtClean="0">
                <a:solidFill>
                  <a:srgbClr val="FFFFFF"/>
                </a:solidFill>
              </a:rPr>
              <a:t> </a:t>
            </a:r>
            <a:r>
              <a:rPr lang="en-US" sz="1400" b="1" smtClean="0">
                <a:solidFill>
                  <a:srgbClr val="FFFFFF"/>
                </a:solidFill>
              </a:rPr>
              <a:t>+H</a:t>
            </a:r>
            <a:r>
              <a:rPr lang="ru-RU" sz="1400" b="1" baseline="-25000" smtClean="0">
                <a:solidFill>
                  <a:srgbClr val="FFFFFF"/>
                </a:solidFill>
              </a:rPr>
              <a:t>2</a:t>
            </a:r>
            <a:r>
              <a:rPr lang="en-US" sz="1400" b="1" smtClean="0">
                <a:solidFill>
                  <a:srgbClr val="FFFFFF"/>
                </a:solidFill>
              </a:rPr>
              <a:t>CO</a:t>
            </a:r>
            <a:r>
              <a:rPr lang="ru-RU" sz="1400" b="1" baseline="-25000" smtClean="0">
                <a:solidFill>
                  <a:srgbClr val="FFFFFF"/>
                </a:solidFill>
              </a:rPr>
              <a:t>3</a:t>
            </a:r>
            <a:r>
              <a:rPr lang="en-US" sz="1400" b="1" smtClean="0">
                <a:solidFill>
                  <a:srgbClr val="FFFFFF"/>
                </a:solidFill>
              </a:rPr>
              <a:t>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FFFFFF"/>
                </a:solidFill>
              </a:rPr>
              <a:t>                                       </a:t>
            </a:r>
            <a:r>
              <a:rPr lang="ru-RU" sz="1400" b="1" smtClean="0">
                <a:solidFill>
                  <a:srgbClr val="FFFFFF"/>
                </a:solidFill>
              </a:rPr>
              <a:t>Ангідрит      </a:t>
            </a:r>
            <a:r>
              <a:rPr lang="en-US" sz="1400" b="1" smtClean="0">
                <a:solidFill>
                  <a:srgbClr val="FFFFFF"/>
                </a:solidFill>
              </a:rPr>
              <a:t>CO</a:t>
            </a:r>
            <a:r>
              <a:rPr lang="en-US" sz="1400" b="1" baseline="-25000" smtClean="0">
                <a:solidFill>
                  <a:srgbClr val="FFFFFF"/>
                </a:solidFill>
              </a:rPr>
              <a:t>2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FFFFFF"/>
                </a:solidFill>
              </a:rPr>
              <a:t>2. CaSO</a:t>
            </a:r>
            <a:r>
              <a:rPr lang="en-US" sz="1400" b="1" baseline="-25000" smtClean="0">
                <a:solidFill>
                  <a:srgbClr val="FFFFFF"/>
                </a:solidFill>
              </a:rPr>
              <a:t>4</a:t>
            </a:r>
            <a:r>
              <a:rPr lang="en-US" sz="1400" b="1" smtClean="0">
                <a:solidFill>
                  <a:srgbClr val="FFFFFF"/>
                </a:solidFill>
              </a:rPr>
              <a:t>  +  H</a:t>
            </a:r>
            <a:r>
              <a:rPr lang="en-US" sz="1400" b="1" baseline="-25000" smtClean="0">
                <a:solidFill>
                  <a:srgbClr val="FFFFFF"/>
                </a:solidFill>
              </a:rPr>
              <a:t>2</a:t>
            </a:r>
            <a:r>
              <a:rPr lang="en-US" sz="1400" b="1" smtClean="0">
                <a:solidFill>
                  <a:srgbClr val="FFFFFF"/>
                </a:solidFill>
              </a:rPr>
              <a:t>O  </a:t>
            </a:r>
            <a:r>
              <a:rPr lang="ru-RU" sz="1400" b="1" smtClean="0">
                <a:solidFill>
                  <a:srgbClr val="FFFFFF"/>
                </a:solidFill>
              </a:rPr>
              <a:t>=</a:t>
            </a:r>
            <a:r>
              <a:rPr lang="en-US" sz="1400" b="1" smtClean="0">
                <a:solidFill>
                  <a:srgbClr val="FFFFFF"/>
                </a:solidFill>
              </a:rPr>
              <a:t>  CaSO</a:t>
            </a:r>
            <a:r>
              <a:rPr lang="en-US" sz="1400" b="1" baseline="-25000" smtClean="0">
                <a:solidFill>
                  <a:srgbClr val="FFFFFF"/>
                </a:solidFill>
              </a:rPr>
              <a:t>4</a:t>
            </a:r>
            <a:r>
              <a:rPr lang="en-US" sz="1400" b="1" smtClean="0">
                <a:solidFill>
                  <a:srgbClr val="FFFFFF"/>
                </a:solidFill>
              </a:rPr>
              <a:t> ∙ H</a:t>
            </a:r>
            <a:r>
              <a:rPr lang="en-US" sz="1400" b="1" baseline="-25000" smtClean="0">
                <a:solidFill>
                  <a:srgbClr val="FFFFFF"/>
                </a:solidFill>
              </a:rPr>
              <a:t>2</a:t>
            </a:r>
            <a:r>
              <a:rPr lang="en-US" sz="1400" b="1" smtClean="0">
                <a:solidFill>
                  <a:srgbClr val="FFFFFF"/>
                </a:solidFill>
              </a:rPr>
              <a:t>O – </a:t>
            </a:r>
            <a:r>
              <a:rPr lang="ru-RU" sz="1400" b="1" smtClean="0">
                <a:solidFill>
                  <a:srgbClr val="FFFFFF"/>
                </a:solidFill>
              </a:rPr>
              <a:t>алебастр</a:t>
            </a:r>
            <a:endParaRPr lang="en-US" sz="1400" b="1" smtClean="0">
              <a:solidFill>
                <a:srgbClr val="FFFFFF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1400" b="1" smtClean="0">
                <a:solidFill>
                  <a:srgbClr val="FFFFFF"/>
                </a:solidFill>
              </a:rPr>
              <a:t>CaSO</a:t>
            </a:r>
            <a:r>
              <a:rPr lang="en-US" sz="1400" b="1" baseline="-25000" smtClean="0">
                <a:solidFill>
                  <a:srgbClr val="FFFFFF"/>
                </a:solidFill>
              </a:rPr>
              <a:t>4</a:t>
            </a:r>
            <a:r>
              <a:rPr lang="en-US" sz="1400" b="1" smtClean="0">
                <a:solidFill>
                  <a:srgbClr val="FFFFFF"/>
                </a:solidFill>
              </a:rPr>
              <a:t>  ∙ H</a:t>
            </a:r>
            <a:r>
              <a:rPr lang="en-US" sz="1400" b="1" baseline="-25000" smtClean="0">
                <a:solidFill>
                  <a:srgbClr val="FFFFFF"/>
                </a:solidFill>
              </a:rPr>
              <a:t>2</a:t>
            </a:r>
            <a:r>
              <a:rPr lang="en-US" sz="1400" b="1" smtClean="0">
                <a:solidFill>
                  <a:srgbClr val="FFFFFF"/>
                </a:solidFill>
              </a:rPr>
              <a:t>O  + H</a:t>
            </a:r>
            <a:r>
              <a:rPr lang="en-US" sz="1400" b="1" baseline="-25000" smtClean="0">
                <a:solidFill>
                  <a:srgbClr val="FFFFFF"/>
                </a:solidFill>
              </a:rPr>
              <a:t>2</a:t>
            </a:r>
            <a:r>
              <a:rPr lang="en-US" sz="1400" b="1" smtClean="0">
                <a:solidFill>
                  <a:srgbClr val="FFFFFF"/>
                </a:solidFill>
              </a:rPr>
              <a:t>O </a:t>
            </a:r>
            <a:r>
              <a:rPr lang="ru-RU" sz="1400" b="1" smtClean="0">
                <a:solidFill>
                  <a:srgbClr val="FFFFFF"/>
                </a:solidFill>
              </a:rPr>
              <a:t> =</a:t>
            </a:r>
            <a:r>
              <a:rPr lang="en-US" sz="1400" b="1" smtClean="0">
                <a:solidFill>
                  <a:srgbClr val="FFFFFF"/>
                </a:solidFill>
              </a:rPr>
              <a:t> </a:t>
            </a:r>
            <a:r>
              <a:rPr lang="ru-RU" sz="1400" b="1" smtClean="0">
                <a:solidFill>
                  <a:srgbClr val="FFFFFF"/>
                </a:solidFill>
              </a:rPr>
              <a:t> </a:t>
            </a:r>
            <a:r>
              <a:rPr lang="en-US" sz="1400" b="1" smtClean="0">
                <a:solidFill>
                  <a:srgbClr val="FFFFFF"/>
                </a:solidFill>
              </a:rPr>
              <a:t>CaSO</a:t>
            </a:r>
            <a:r>
              <a:rPr lang="en-US" sz="1400" b="1" baseline="-25000" smtClean="0">
                <a:solidFill>
                  <a:srgbClr val="FFFFFF"/>
                </a:solidFill>
              </a:rPr>
              <a:t>4</a:t>
            </a:r>
            <a:r>
              <a:rPr lang="en-US" sz="1400" b="1" smtClean="0">
                <a:solidFill>
                  <a:srgbClr val="FFFFFF"/>
                </a:solidFill>
              </a:rPr>
              <a:t> ∙ 2H</a:t>
            </a:r>
            <a:r>
              <a:rPr lang="en-US" sz="1400" b="1" baseline="-25000" smtClean="0">
                <a:solidFill>
                  <a:srgbClr val="FFFFFF"/>
                </a:solidFill>
              </a:rPr>
              <a:t>2</a:t>
            </a:r>
            <a:r>
              <a:rPr lang="en-US" sz="1400" b="1" smtClean="0">
                <a:solidFill>
                  <a:srgbClr val="FFFFFF"/>
                </a:solidFill>
              </a:rPr>
              <a:t>O – </a:t>
            </a:r>
            <a:r>
              <a:rPr lang="ru-RU" sz="1400" b="1" smtClean="0">
                <a:solidFill>
                  <a:srgbClr val="FFFFFF"/>
                </a:solidFill>
              </a:rPr>
              <a:t>гіпс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>
                <a:solidFill>
                  <a:srgbClr val="FFFFFF"/>
                </a:solidFill>
              </a:rPr>
              <a:t>		</a:t>
            </a:r>
            <a:r>
              <a:rPr lang="ru-RU" sz="1400" smtClean="0"/>
              <a:t>Проте за прикладами впливу забруднюючих речовин на мармур, і як наслідок, доказ їх наявності в повітрі, що навколо нас, зовсім необов'язково звертатися до античності або до середніх століть, бо на будь-якому міському кладовищі можна знайти мармурові надгробки того чи іншого віку, що знаходяться в тому чи іншому ступені руйнування. </a:t>
            </a:r>
          </a:p>
        </p:txBody>
      </p:sp>
      <p:sp>
        <p:nvSpPr>
          <p:cNvPr id="180227" name="Line 4"/>
          <p:cNvSpPr>
            <a:spLocks noChangeShapeType="1"/>
          </p:cNvSpPr>
          <p:nvPr/>
        </p:nvSpPr>
        <p:spPr bwMode="auto">
          <a:xfrm flipV="1">
            <a:off x="3786188" y="49291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0228" name="Line 5"/>
          <p:cNvSpPr>
            <a:spLocks noChangeShapeType="1"/>
          </p:cNvSpPr>
          <p:nvPr/>
        </p:nvSpPr>
        <p:spPr bwMode="auto">
          <a:xfrm>
            <a:off x="3786188" y="51435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Наслідки кислотних дощів в архітектурі</a:t>
            </a:r>
          </a:p>
        </p:txBody>
      </p:sp>
      <p:sp>
        <p:nvSpPr>
          <p:cNvPr id="1812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3816350" cy="1728787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Кислотні осади руйнують будівлі із мармура і  вапняку. </a:t>
            </a:r>
          </a:p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Історичні пам’ятники Греції і Риму, що простояли тисячоліттями, за останні роки руйнуються прямо на очах. </a:t>
            </a:r>
          </a:p>
        </p:txBody>
      </p:sp>
      <p:pic>
        <p:nvPicPr>
          <p:cNvPr id="181251" name="Picture 5" descr="00046762"/>
          <p:cNvPicPr>
            <a:picLocks noChangeAspect="1" noChangeArrowheads="1"/>
          </p:cNvPicPr>
          <p:nvPr/>
        </p:nvPicPr>
        <p:blipFill>
          <a:blip r:embed="rId3">
            <a:lum bright="24000" contrast="24000"/>
          </a:blip>
          <a:srcRect/>
          <a:stretch>
            <a:fillRect/>
          </a:stretch>
        </p:blipFill>
        <p:spPr bwMode="auto">
          <a:xfrm>
            <a:off x="4859338" y="1341438"/>
            <a:ext cx="4067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6" descr="00046766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250825" y="3808413"/>
            <a:ext cx="49688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7" descr="07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0530" name="AutoShape 8"/>
          <p:cNvSpPr>
            <a:spLocks noChangeArrowheads="1"/>
          </p:cNvSpPr>
          <p:nvPr/>
        </p:nvSpPr>
        <p:spPr bwMode="auto">
          <a:xfrm>
            <a:off x="1331913" y="2133600"/>
            <a:ext cx="7488237" cy="4319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B25">
                  <a:alpha val="67000"/>
                </a:srgbClr>
              </a:gs>
              <a:gs pos="100000">
                <a:srgbClr val="C9C9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>
                <a:latin typeface="Verdana" pitchFamily="34" charset="0"/>
              </a:rPr>
              <a:t> </a:t>
            </a:r>
            <a:r>
              <a:rPr lang="ru-RU" sz="2400" b="1"/>
              <a:t>Термін "кислотний дощ" існує вже більше </a:t>
            </a:r>
            <a:br>
              <a:rPr lang="ru-RU" sz="2400" b="1"/>
            </a:br>
            <a:r>
              <a:rPr lang="ru-RU" sz="2400" b="1"/>
              <a:t>100 років; вперше його  використовував</a:t>
            </a:r>
            <a:br>
              <a:rPr lang="ru-RU" sz="2400" b="1"/>
            </a:br>
            <a:r>
              <a:rPr lang="ru-RU" sz="2400" b="1"/>
              <a:t>британський дослідник Роберт Ангус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1"/>
              <a:t>Сміт у 1882 році, коли опублікував книгу</a:t>
            </a:r>
            <a:br>
              <a:rPr lang="ru-RU" sz="2400" b="1"/>
            </a:br>
            <a:r>
              <a:rPr lang="ru-RU" sz="2400" b="1"/>
              <a:t> "Повітря і дощ: початок хімічної кліматології". </a:t>
            </a:r>
            <a:br>
              <a:rPr lang="ru-RU" sz="2400" b="1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/>
              <a:t>Кислотні дощі (або більш правильно, кислотні</a:t>
            </a:r>
            <a:br>
              <a:rPr lang="ru-RU" sz="2400" b="1"/>
            </a:br>
            <a:r>
              <a:rPr lang="ru-RU" sz="2400" b="1"/>
              <a:t>опади, так як випадання шкідливих речовин </a:t>
            </a:r>
            <a:br>
              <a:rPr lang="ru-RU" sz="2400" b="1"/>
            </a:br>
            <a:r>
              <a:rPr lang="ru-RU" sz="2400" b="1"/>
              <a:t>може відбуватися як у вигляді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b="1"/>
              <a:t>дощу, так і у вигляді снігу, граду) наносять</a:t>
            </a:r>
            <a:br>
              <a:rPr lang="ru-RU" sz="2400" b="1"/>
            </a:br>
            <a:r>
              <a:rPr lang="ru-RU" sz="2400" b="1"/>
              <a:t>значний екологічний, економічний </a:t>
            </a:r>
            <a:br>
              <a:rPr lang="ru-RU" sz="2400" b="1"/>
            </a:br>
            <a:r>
              <a:rPr lang="ru-RU" sz="2400" b="1"/>
              <a:t>і естетичний збиток.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Наслідки кислотних дощів в архітектурі</a:t>
            </a:r>
          </a:p>
        </p:txBody>
      </p:sp>
      <p:pic>
        <p:nvPicPr>
          <p:cNvPr id="183298" name="Picture 5" descr="J0145705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2843213" y="1412875"/>
            <a:ext cx="630078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AutoShape 7"/>
          <p:cNvSpPr>
            <a:spLocks noChangeArrowheads="1"/>
          </p:cNvSpPr>
          <p:nvPr/>
        </p:nvSpPr>
        <p:spPr bwMode="auto">
          <a:xfrm>
            <a:off x="4643438" y="4797425"/>
            <a:ext cx="4392612" cy="1944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B25">
                  <a:alpha val="67000"/>
                </a:srgbClr>
              </a:gs>
              <a:gs pos="100000">
                <a:srgbClr val="C9C9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600" b="1">
                <a:latin typeface="Verdana" pitchFamily="34" charset="0"/>
              </a:rPr>
              <a:t>Така ж доля загрожує і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Тадж-Махалу – шедевру індійскої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архітектури періоду Великих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моголів, в Лондоні - Тауеру і</a:t>
            </a:r>
            <a:br>
              <a:rPr lang="ru-RU" sz="1600" b="1">
                <a:latin typeface="Verdana" pitchFamily="34" charset="0"/>
              </a:rPr>
            </a:br>
            <a:r>
              <a:rPr lang="ru-RU" sz="1600" b="1">
                <a:latin typeface="Verdana" pitchFamily="34" charset="0"/>
              </a:rPr>
              <a:t>Вестмінстерському аббатству…</a:t>
            </a:r>
          </a:p>
        </p:txBody>
      </p:sp>
      <p:pic>
        <p:nvPicPr>
          <p:cNvPr id="183300" name="Picture 8" descr="tower-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466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1" name="Picture 9" descr="westmins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68638"/>
            <a:ext cx="42846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Последствия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 кислотных дождей</a:t>
            </a:r>
          </a:p>
        </p:txBody>
      </p:sp>
      <p:sp>
        <p:nvSpPr>
          <p:cNvPr id="185346" name="Rectangle 3"/>
          <p:cNvSpPr>
            <a:spLocks noChangeArrowheads="1"/>
          </p:cNvSpPr>
          <p:nvPr/>
        </p:nvSpPr>
        <p:spPr bwMode="auto">
          <a:xfrm>
            <a:off x="5219700" y="0"/>
            <a:ext cx="3924300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900">
                <a:latin typeface="Verdana" pitchFamily="34" charset="0"/>
              </a:rPr>
              <a:t>архитектура</a:t>
            </a:r>
          </a:p>
        </p:txBody>
      </p:sp>
      <p:pic>
        <p:nvPicPr>
          <p:cNvPr id="185347" name="Picture 8" descr="west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106203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5" name="Picture 9" descr="west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203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1" descr="DSC_94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5313" y="0"/>
            <a:ext cx="97393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4013" y="285750"/>
            <a:ext cx="497998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Наслідки кислотних дощів</a:t>
            </a:r>
          </a:p>
        </p:txBody>
      </p:sp>
      <p:sp>
        <p:nvSpPr>
          <p:cNvPr id="1873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429125"/>
            <a:ext cx="4103688" cy="7921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chemeClr val="bg1"/>
                </a:solidFill>
              </a:rPr>
              <a:t>… в Санкт-Петербурзі – </a:t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Казанському собору, </a:t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Александро-Невской Лаврі і ін. </a:t>
            </a:r>
            <a:br>
              <a:rPr lang="ru-RU" sz="2000" b="1" smtClean="0">
                <a:solidFill>
                  <a:schemeClr val="bg1"/>
                </a:solidFill>
              </a:rPr>
            </a:br>
            <a:endParaRPr lang="ru-RU" sz="2000" b="1" smtClean="0">
              <a:solidFill>
                <a:schemeClr val="bg1"/>
              </a:solidFill>
            </a:endParaRPr>
          </a:p>
        </p:txBody>
      </p:sp>
      <p:pic>
        <p:nvPicPr>
          <p:cNvPr id="187396" name="Picture 9" descr="SPB0502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179388" y="188913"/>
            <a:ext cx="38163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10" descr="SPB0495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4572000" y="3716338"/>
            <a:ext cx="457200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Наслідки кислотних дощів 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в архітектурі</a:t>
            </a:r>
          </a:p>
        </p:txBody>
      </p:sp>
      <p:sp>
        <p:nvSpPr>
          <p:cNvPr id="1894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88" y="2357438"/>
            <a:ext cx="2519362" cy="31670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На соборі Св. Павла шар портлендського вапняку роз'їденого на 2.5 см.</a:t>
            </a:r>
            <a:br>
              <a:rPr lang="ru-RU" sz="1800" smtClean="0"/>
            </a:br>
            <a:r>
              <a:rPr lang="ru-RU" sz="1800" smtClean="0"/>
              <a:t>У Голландії статуї на соборі Св. Іоанна "тануть, як льодяники".</a:t>
            </a:r>
            <a:br>
              <a:rPr lang="ru-RU" sz="1800" smtClean="0"/>
            </a:br>
            <a:r>
              <a:rPr lang="ru-RU" sz="1800" smtClean="0"/>
              <a:t>Чорними відкладеннями, цим "раком каменю", роз'їдений королівський палац на площі Дам в Амстердамі. 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89443" name="Picture 7" descr="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700213"/>
            <a:ext cx="59817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Закислення водних об’єктів</a:t>
            </a:r>
          </a:p>
        </p:txBody>
      </p:sp>
      <p:sp>
        <p:nvSpPr>
          <p:cNvPr id="191490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5929313"/>
            <a:ext cx="8496300" cy="781050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У своїй еволюції живі організми виробили пристосування до середовища проживання, проте вони можуть нормально існувати тільки в певному інтервалі рН. Зміни рН тягнуть за собою глибокі біохімічні перебудови водних екосистем .</a:t>
            </a:r>
          </a:p>
        </p:txBody>
      </p:sp>
      <p:pic>
        <p:nvPicPr>
          <p:cNvPr id="191491" name="Picture 7" descr="65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071563"/>
            <a:ext cx="6913562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5" descr="00041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44575" y="-20638"/>
            <a:ext cx="10188575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8" name="AutoShape 6"/>
          <p:cNvSpPr>
            <a:spLocks noChangeArrowheads="1"/>
          </p:cNvSpPr>
          <p:nvPr/>
        </p:nvSpPr>
        <p:spPr bwMode="auto">
          <a:xfrm>
            <a:off x="179388" y="476250"/>
            <a:ext cx="4968875" cy="612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B25">
                  <a:alpha val="67000"/>
                </a:srgbClr>
              </a:gs>
              <a:gs pos="100000">
                <a:srgbClr val="C9C9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Коли рН знижується до 6,5-6,0, гине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 багато молюсків, ракоподібних, гине ікра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 земноводних. При рН рівним 6,0-5,0 гинуть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найбільш чутливі планктонні організми і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комахи, сигів риби, форель, харіус, лосось,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плотва, окунь і щука. Риба гине не тільки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 від прямої дії кислоти. Витиснений з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 гірських порід і донних відкладень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ухливий алюміній пошкоджує зябровий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 апарат. Через порушення кальцієвої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рівноваги риба втрачає здатність до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відтворення.  При рН менше 5,5 мохи та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 нитчасті водорості витісняють основну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 рослинність водойми, іноді у воду навіть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переселяється сфагновий мох – мешканець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 суші. </a:t>
            </a:r>
            <a:br>
              <a:rPr lang="ru-RU" sz="1600" b="1"/>
            </a:br>
            <a:r>
              <a:rPr lang="ru-RU" sz="1600" b="1"/>
              <a:t/>
            </a:r>
            <a:br>
              <a:rPr lang="ru-RU" sz="1600" b="1"/>
            </a:br>
            <a:r>
              <a:rPr lang="ru-RU" sz="1600" b="1"/>
              <a:t>При рН нижче 4,5 у воді озер вимирають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мікроорганізми, розвиваються анаеробні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(Безкисневі) процеси з виділенням метану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/>
              <a:t>та сірководню.</a:t>
            </a:r>
            <a:r>
              <a:rPr lang="ru-RU" sz="1600"/>
              <a:t> </a:t>
            </a: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33375"/>
            <a:ext cx="4572000" cy="5746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рН водних об’єктів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Методи відбору проб води</a:t>
            </a:r>
          </a:p>
        </p:txBody>
      </p:sp>
      <p:sp>
        <p:nvSpPr>
          <p:cNvPr id="19558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9138"/>
            <a:ext cx="4248150" cy="4321175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</a:pPr>
            <a:r>
              <a:rPr lang="ru-RU" sz="1900" smtClean="0"/>
              <a:t>Спостереження за атмосферними опадами та вивчення методу відбору їх проб становить інтерес як з точки зору метеорологічної оцінки опадів, що випали, так і з точки зору їх подальшого аналізу на вміст важких металів, сульфатів, нітратів, кислотність та ін. Збір рідких опадів (дощової води) проводиться за допомогою простого дождемера, що складається з лійки (зазвичай, діаметром не менше 20 см) і мірного циліндра. Дощова вода може збиратися і в інших ємностях (відра, хімічні склянки). </a:t>
            </a:r>
          </a:p>
        </p:txBody>
      </p:sp>
      <p:pic>
        <p:nvPicPr>
          <p:cNvPr id="195587" name="Picture 5" descr="rek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785938"/>
            <a:ext cx="4572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Методи відбору проб снігу</a:t>
            </a:r>
          </a:p>
        </p:txBody>
      </p:sp>
      <p:sp>
        <p:nvSpPr>
          <p:cNvPr id="197634" name="Rectangle 3"/>
          <p:cNvSpPr>
            <a:spLocks noGrp="1" noChangeArrowheads="1"/>
          </p:cNvSpPr>
          <p:nvPr>
            <p:ph idx="1"/>
          </p:nvPr>
        </p:nvSpPr>
        <p:spPr>
          <a:xfrm>
            <a:off x="3929063" y="1643063"/>
            <a:ext cx="4824412" cy="2232025"/>
          </a:xfrm>
        </p:spPr>
        <p:txBody>
          <a:bodyPr/>
          <a:lstStyle/>
          <a:p>
            <a:pPr marL="0" indent="539750" algn="just" eaLnBrk="1" hangingPunct="1">
              <a:lnSpc>
                <a:spcPct val="80000"/>
              </a:lnSpc>
            </a:pPr>
            <a:r>
              <a:rPr lang="ru-RU" sz="2000" smtClean="0"/>
              <a:t>Відбір проб твердих опадів (снігу) зазвичай проводиться методом вирізування кернів-циліндричних зразків снігу, з використанням глибоких циліндричних предметів (труби, металеві циліндри, банки та ін) з діаметром понад 100 мм. </a:t>
            </a:r>
          </a:p>
        </p:txBody>
      </p:sp>
      <p:pic>
        <p:nvPicPr>
          <p:cNvPr id="197635" name="Picture 5" descr="00039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4000500"/>
            <a:ext cx="4929187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6" name="Picture 6" descr="000445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285875"/>
            <a:ext cx="34559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8" descr="00038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96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16113"/>
            <a:ext cx="9144000" cy="17145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algn="ctr" eaLnBrk="1" hangingPunct="1">
              <a:buFontTx/>
              <a:buChar char="•"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Висновок</a:t>
            </a:r>
            <a:br>
              <a:rPr lang="ru-RU" sz="2400" smtClean="0"/>
            </a:br>
            <a:r>
              <a:rPr lang="ru-RU" sz="2400" smtClean="0"/>
              <a:t>Отже, як ми бачимо кислотні дощі приносять велику шкоду людству по всьому світу: пошкоджуються статуї, будівлі, метал автомобілів; гине риба, водні рослини і мікроорганізми в озерах і річках. Для боротьби з кислотними дощами необхідно направити </a:t>
            </a:r>
            <a:r>
              <a:rPr lang="ru-RU" sz="2400" smtClean="0">
                <a:solidFill>
                  <a:schemeClr val="tx1"/>
                </a:solidFill>
              </a:rPr>
              <a:t>зусилля на скорочення викидів</a:t>
            </a:r>
            <a:r>
              <a:rPr lang="ru-RU" sz="2400" smtClean="0">
                <a:solidFill>
                  <a:schemeClr val="bg1"/>
                </a:solidFill>
              </a:rPr>
              <a:t> кислотоутворюючих речовин вугільними електростанціями. А для цього необхідно: використання низько сірчисте вугілля чи його очищення від сірки; установка фільтрів для очищення газоподібних продуктів; застосування альтеpHативних джерел енергії. Більшість людей залишається байдужими до проблеми кислотних дощів.</a:t>
            </a:r>
          </a:p>
        </p:txBody>
      </p:sp>
      <p:sp>
        <p:nvSpPr>
          <p:cNvPr id="199683" name="Rectangle 7"/>
          <p:cNvSpPr>
            <a:spLocks noChangeArrowheads="1"/>
          </p:cNvSpPr>
          <p:nvPr/>
        </p:nvSpPr>
        <p:spPr bwMode="auto">
          <a:xfrm>
            <a:off x="395288" y="5949950"/>
            <a:ext cx="28082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sz="2000">
                <a:latin typeface="Verdana" pitchFamily="34" charset="0"/>
                <a:hlinkClick r:id="" action="ppaction://hlinkshowjump?jump=endshow"/>
              </a:rPr>
              <a:t>Выход</a:t>
            </a:r>
            <a:endParaRPr lang="ru-RU" sz="20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8" name="Підкислення. Кислотні дощі.mp4">
            <a:hlinkClick r:id="" action="ppaction://media"/>
          </p:cNvPr>
          <p:cNvPicPr>
            <a:picLocks noRot="1" noChangeAspect="1" noChangeArrowheads="1"/>
          </p:cNvPicPr>
          <p:nvPr>
            <p:ph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404813"/>
            <a:ext cx="7943850" cy="59578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8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8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7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870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5" descr="00038079"/>
          <p:cNvPicPr>
            <a:picLocks noChangeAspect="1" noChangeArrowheads="1"/>
          </p:cNvPicPr>
          <p:nvPr/>
        </p:nvPicPr>
        <p:blipFill>
          <a:blip r:embed="rId3">
            <a:lum bright="42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6491287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  <a:latin typeface="Arial" charset="0"/>
              </a:rPr>
              <a:t>Реакція світової громадськості</a:t>
            </a:r>
            <a:r>
              <a:rPr lang="ru-RU" smtClean="0"/>
              <a:t>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8496300" cy="55753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marL="0" indent="53975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CC0000"/>
              </a:solidFill>
            </a:endParaRPr>
          </a:p>
          <a:p>
            <a:pPr marL="0" indent="539750" algn="just"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Вперше проблема кислотних дощів стала предметом серйозного обговорення на ХХVIII Генеральній асамблеї Міжнародного союзу з теоретичної та прикладної хімії (ІЮПАК), що проходила в Мадриді у вересні 1975. </a:t>
            </a:r>
          </a:p>
          <a:p>
            <a:pPr marL="0" indent="539750" algn="just" eaLnBrk="1" hangingPunct="1">
              <a:lnSpc>
                <a:spcPct val="80000"/>
              </a:lnSpc>
            </a:pPr>
            <a:endParaRPr lang="ru-RU" sz="2000" b="1" smtClean="0">
              <a:latin typeface="Times New Roman" pitchFamily="18" charset="0"/>
            </a:endParaRPr>
          </a:p>
          <a:p>
            <a:pPr marL="0" indent="539750" algn="just"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У 1983р. вступила в силу "Конвенція про транскордонне забруднення повітря на велику відстань", в якій зазначено, що країни повинні прагнути до обмеження і поступового зменшення забруднення повітряного середовища, включаючи забруднення, що виходять за межі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своєї держави.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</a:rPr>
            </a:br>
            <a:endParaRPr lang="ru-RU" sz="2000" b="1" smtClean="0">
              <a:latin typeface="Times New Roman" pitchFamily="18" charset="0"/>
            </a:endParaRPr>
          </a:p>
          <a:p>
            <a:pPr marL="0" indent="539750" algn="just"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У липні 1985р. в Хельсінкі 20 держав Європи та Канада підписали Протокол про 30%-ве зниження викидів оксидів сірки на території цих держав або їх транскордонних потоків на території сусідніх держав. Проблема охорони атмосферного повітря від забруднень відображена і в Законі Росії про охорону навколишнього середовища (2002р.).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48600" cy="10795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C0000"/>
                </a:solidFill>
              </a:rPr>
              <a:t>Причини утворення кислотних     </a:t>
            </a:r>
            <a:br>
              <a:rPr lang="ru-RU" sz="2800" smtClean="0">
                <a:solidFill>
                  <a:srgbClr val="CC0000"/>
                </a:solidFill>
              </a:rPr>
            </a:br>
            <a:r>
              <a:rPr lang="ru-RU" sz="2800" smtClean="0">
                <a:solidFill>
                  <a:srgbClr val="CC0000"/>
                </a:solidFill>
              </a:rPr>
              <a:t>                       дощів:</a:t>
            </a:r>
          </a:p>
        </p:txBody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4888" y="6453188"/>
            <a:ext cx="1728787" cy="404812"/>
          </a:xfrm>
        </p:spPr>
        <p:txBody>
          <a:bodyPr/>
          <a:lstStyle/>
          <a:p>
            <a:pPr marL="0" indent="179388" eaLnBrk="1" hangingPunct="1">
              <a:lnSpc>
                <a:spcPct val="80000"/>
              </a:lnSpc>
              <a:buClr>
                <a:srgbClr val="CC0000"/>
              </a:buClr>
            </a:pPr>
            <a:r>
              <a:rPr lang="ru-RU" sz="2200" smtClean="0"/>
              <a:t>вулкани</a:t>
            </a:r>
          </a:p>
        </p:txBody>
      </p:sp>
      <p:sp>
        <p:nvSpPr>
          <p:cNvPr id="154627" name="Rectangle 7"/>
          <p:cNvSpPr>
            <a:spLocks noChangeArrowheads="1"/>
          </p:cNvSpPr>
          <p:nvPr/>
        </p:nvSpPr>
        <p:spPr bwMode="auto">
          <a:xfrm>
            <a:off x="1187450" y="16287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200">
                <a:latin typeface="Verdana" pitchFamily="34" charset="0"/>
              </a:rPr>
              <a:t>Природні причини</a:t>
            </a:r>
          </a:p>
        </p:txBody>
      </p:sp>
      <p:sp>
        <p:nvSpPr>
          <p:cNvPr id="154628" name="Rectangle 8"/>
          <p:cNvSpPr>
            <a:spLocks noChangeArrowheads="1"/>
          </p:cNvSpPr>
          <p:nvPr/>
        </p:nvSpPr>
        <p:spPr bwMode="auto">
          <a:xfrm>
            <a:off x="1476375" y="6308725"/>
            <a:ext cx="12954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200">
                <a:latin typeface="Verdana" pitchFamily="34" charset="0"/>
              </a:rPr>
              <a:t>гроза</a:t>
            </a:r>
          </a:p>
        </p:txBody>
      </p:sp>
      <p:pic>
        <p:nvPicPr>
          <p:cNvPr id="154629" name="Picture 9" descr="000407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000250"/>
            <a:ext cx="3317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13" descr="vulcan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341438"/>
            <a:ext cx="39592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1" name="Picture 12" descr="Kluch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6700"/>
            <a:ext cx="35290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7" descr="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33178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4" name="Picture 18" descr="spravochnik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525" y="2244725"/>
            <a:ext cx="25209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13823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C0000"/>
                </a:solidFill>
              </a:rPr>
              <a:t>Причини утворення кислотних дощів: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403350" y="14128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200">
                <a:latin typeface="Verdana" pitchFamily="34" charset="0"/>
              </a:rPr>
              <a:t>Штучні джерела</a:t>
            </a:r>
          </a:p>
        </p:txBody>
      </p:sp>
      <p:sp>
        <p:nvSpPr>
          <p:cNvPr id="156677" name="Rectangle 6"/>
          <p:cNvSpPr>
            <a:spLocks noChangeArrowheads="1"/>
          </p:cNvSpPr>
          <p:nvPr/>
        </p:nvSpPr>
        <p:spPr bwMode="auto">
          <a:xfrm>
            <a:off x="5975350" y="5000625"/>
            <a:ext cx="3168650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мінеральні добрива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спалювання топлива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топливо літаків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нафтопереробка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автотранспорт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ru-RU" sz="1600">
              <a:latin typeface="Verdana" pitchFamily="34" charset="0"/>
            </a:endParaRPr>
          </a:p>
        </p:txBody>
      </p:sp>
      <p:pic>
        <p:nvPicPr>
          <p:cNvPr id="156678" name="Picture 13" descr="00171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250825" y="2060575"/>
            <a:ext cx="2590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16" descr="J01446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4221163"/>
            <a:ext cx="36576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372225" y="692150"/>
            <a:ext cx="2530475" cy="13573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Причини утворення кислотних дощів</a:t>
            </a:r>
          </a:p>
        </p:txBody>
      </p:sp>
      <p:pic>
        <p:nvPicPr>
          <p:cNvPr id="158722" name="Picture 5" descr="66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6"/>
          <p:cNvSpPr>
            <a:spLocks noChangeArrowheads="1"/>
          </p:cNvSpPr>
          <p:nvPr/>
        </p:nvSpPr>
        <p:spPr bwMode="auto">
          <a:xfrm>
            <a:off x="6000750" y="2449513"/>
            <a:ext cx="290512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700" b="1"/>
              <a:t>Щорічно в атмосферу Землі викидається близько 200 млн. т твердих частинок (пил, сажа та ін), 200 млн.т сірчистого газу (SO2), 700 млн. т оксиду вуглецю (II), 150 млн. т оксидів азоту (NOx) , що складає в сумі понад 1 млрд. т шкідливих речовин. Джерелами виникнення кислотних опадів є сполуки сірки та азоту.</a:t>
            </a:r>
            <a:r>
              <a:rPr lang="ru-RU" sz="1700"/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0" y="0"/>
            <a:ext cx="51435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C0000"/>
                </a:solidFill>
              </a:rPr>
              <a:t>                </a:t>
            </a:r>
            <a:r>
              <a:rPr lang="ru-RU" sz="2800" smtClean="0">
                <a:solidFill>
                  <a:srgbClr val="FF0000"/>
                </a:solidFill>
              </a:rPr>
              <a:t>Сірка</a:t>
            </a:r>
          </a:p>
        </p:txBody>
      </p:sp>
      <p:sp>
        <p:nvSpPr>
          <p:cNvPr id="160770" name="Rectangle 3"/>
          <p:cNvSpPr>
            <a:spLocks noGrp="1" noChangeArrowheads="1"/>
          </p:cNvSpPr>
          <p:nvPr>
            <p:ph idx="1"/>
          </p:nvPr>
        </p:nvSpPr>
        <p:spPr>
          <a:xfrm>
            <a:off x="4000500" y="1143000"/>
            <a:ext cx="5143500" cy="5715000"/>
          </a:xfrm>
        </p:spPr>
        <p:txBody>
          <a:bodyPr/>
          <a:lstStyle/>
          <a:p>
            <a:pPr marL="0" indent="539750" eaLnBrk="1" hangingPunct="1">
              <a:buFont typeface="Wingdings" pitchFamily="2" charset="2"/>
              <a:buNone/>
            </a:pPr>
            <a:r>
              <a:rPr lang="ru-RU" sz="2000" smtClean="0"/>
              <a:t>Вона міститься в таких корисних копалинах, як вугілля, нафта, залізні, мідні та ін руди; одні з них використовують як паливо, інші направляють на підприємства хімічної та металургійної промисловості. </a:t>
            </a:r>
            <a:br>
              <a:rPr lang="ru-RU" sz="2000" smtClean="0"/>
            </a:br>
            <a:r>
              <a:rPr lang="ru-RU" sz="2000" smtClean="0"/>
              <a:t>При переробці (зокрема, при випалюванні руд) сірка переходить в хімічні з'єднання, наприклад, в сірчистий газ (оксид сірки (IV)). Утворені з'єднання частково вловлюються очисними спорудами, інша їх кількість викидається в атмосферу. З'єднуючись з парами води, попередньо окислений оксид сірки (IV) утворює сірчану кислоту. </a:t>
            </a:r>
          </a:p>
        </p:txBody>
      </p:sp>
      <p:pic>
        <p:nvPicPr>
          <p:cNvPr id="160771" name="Picture 6" descr="37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Сірка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4824413" cy="604837"/>
          </a:xfrm>
        </p:spPr>
        <p:txBody>
          <a:bodyPr/>
          <a:lstStyle/>
          <a:p>
            <a:pPr marL="0" indent="539750" eaLnBrk="1" hangingPunct="1">
              <a:buFont typeface="Wingdings" pitchFamily="2" charset="2"/>
              <a:buNone/>
            </a:pPr>
            <a:r>
              <a:rPr lang="ru-RU" sz="2000" smtClean="0"/>
              <a:t>У більшості антропогенних викидів переважають оксид сірки (IV) та сульфати. Сульфати виділяються при спалюванні палива і в ході таких промислових процесів, як нафтопереробка, виробництво цементу, гіпсу та цементу, сірчаної кислоти. З природних джерел сірковмісних сполук важливу роль відіграють біогенні викиди з грунту і продукти життєдіяльності рослин. В даний час в науці недостатньо даних про механізм процесів, в результаті яких виділяються сполуки сірки. </a:t>
            </a:r>
          </a:p>
        </p:txBody>
      </p:sp>
      <p:pic>
        <p:nvPicPr>
          <p:cNvPr id="162819" name="Picture 5" descr="0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357313"/>
            <a:ext cx="38227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0"/>
            <a:ext cx="1512888" cy="11969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Сірка</a:t>
            </a:r>
          </a:p>
        </p:txBody>
      </p:sp>
      <p:sp>
        <p:nvSpPr>
          <p:cNvPr id="16486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135937" cy="892175"/>
          </a:xfrm>
        </p:spPr>
        <p:txBody>
          <a:bodyPr/>
          <a:lstStyle/>
          <a:p>
            <a:pPr marL="0" indent="539750" algn="just" eaLnBrk="1" hangingPunct="1"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При виверженнях вулканів переважає оксид сірки (IV), в меншій кількості в атмосферу надходить сірководень, а також сульфати у вигляді аерозолів і твердих часток. Щорічно в усьому світі в результаті вулканічної діяльності виділяється 4-16 млн. т сполук сірки (у перерахунку на SO2). </a:t>
            </a:r>
          </a:p>
        </p:txBody>
      </p:sp>
      <p:pic>
        <p:nvPicPr>
          <p:cNvPr id="164867" name="Picture 5" descr="1-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097213"/>
            <a:ext cx="370681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7" descr="bezymjanny-2005-02-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57563"/>
            <a:ext cx="4881563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Презентация по экологии1">
  <a:themeElements>
    <a:clrScheme name="1_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669900"/>
      </a:folHlink>
    </a:clrScheme>
    <a:fontScheme name="1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Оформление по умолчанию">
  <a:themeElements>
    <a:clrScheme name="8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8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9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9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Оформление по умолчанию">
  <a:themeElements>
    <a:clrScheme name="4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4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2_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669900"/>
      </a:folHlink>
    </a:clrScheme>
    <a:fontScheme name="2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Оформление по умолчанию">
  <a:themeElements>
    <a:clrScheme name="10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5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5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6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6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7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7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экологии1</Template>
  <TotalTime>294</TotalTime>
  <Words>1638</Words>
  <Application>Microsoft Office PowerPoint</Application>
  <PresentationFormat>Экран (4:3)</PresentationFormat>
  <Paragraphs>125</Paragraphs>
  <Slides>29</Slides>
  <Notes>22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136</vt:i4>
      </vt:variant>
      <vt:variant>
        <vt:lpstr>Заголовки слайдов</vt:lpstr>
      </vt:variant>
      <vt:variant>
        <vt:i4>29</vt:i4>
      </vt:variant>
    </vt:vector>
  </HeadingPairs>
  <TitlesOfParts>
    <vt:vector size="172" baseType="lpstr">
      <vt:lpstr>Arial</vt:lpstr>
      <vt:lpstr>Verdana</vt:lpstr>
      <vt:lpstr>Wingdings</vt:lpstr>
      <vt:lpstr>Constantia</vt:lpstr>
      <vt:lpstr>Wingdings 2</vt:lpstr>
      <vt:lpstr>Times New Roman</vt:lpstr>
      <vt:lpstr>Monotype Corsiva</vt:lpstr>
      <vt:lpstr>Презентация по экологии1</vt:lpstr>
      <vt:lpstr>4_Оформление по умолчанию</vt:lpstr>
      <vt:lpstr>Оформление по умолчанию</vt:lpstr>
      <vt:lpstr>2_Оформление по умолчанию</vt:lpstr>
      <vt:lpstr>3_Оформление по умолчанию</vt:lpstr>
      <vt:lpstr>10_Оформление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Бумажная</vt:lpstr>
      <vt:lpstr>Презентация по экологии1</vt:lpstr>
      <vt:lpstr>Презентация по экологии1</vt:lpstr>
      <vt:lpstr>Презентация по экологии1</vt:lpstr>
      <vt:lpstr>Презентация по экологии1</vt:lpstr>
      <vt:lpstr>Презентация по экологии1</vt:lpstr>
      <vt:lpstr>Презентация по экологии1</vt:lpstr>
      <vt:lpstr>Презентация по экологии1</vt:lpstr>
      <vt:lpstr>Презентация по экологии1</vt:lpstr>
      <vt:lpstr>Презентация по экологии1</vt:lpstr>
      <vt:lpstr>Презентация по экологии1</vt:lpstr>
      <vt:lpstr>Презентация по экологии1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10_Оформление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5_Оформление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6_Оформление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7_Оформление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8_Оформление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9_Оформление по умолчанию</vt:lpstr>
      <vt:lpstr>Бумажная</vt:lpstr>
      <vt:lpstr>Бумажная</vt:lpstr>
      <vt:lpstr>Бумажная</vt:lpstr>
      <vt:lpstr>                                                         Презентація         на тему:         «Причини виникнення       та екологічні наслідки            кислотних дощів».                                                  Підготувала:                                                                 учениця 11-А класу                                                                 Рокосівської ЗОШ                                                                 Білецька Олеся</vt:lpstr>
      <vt:lpstr>Слайд 2</vt:lpstr>
      <vt:lpstr>Реакція світової громадськості </vt:lpstr>
      <vt:lpstr>Причини утворення кислотних                             дощів:</vt:lpstr>
      <vt:lpstr>Причини утворення кислотних дощів:</vt:lpstr>
      <vt:lpstr>Причини утворення кислотних дощів</vt:lpstr>
      <vt:lpstr>                Сірка</vt:lpstr>
      <vt:lpstr>Сірка</vt:lpstr>
      <vt:lpstr>Сірка</vt:lpstr>
      <vt:lpstr>Азот</vt:lpstr>
      <vt:lpstr>Слайд 11</vt:lpstr>
      <vt:lpstr>Механізм утворення кислотних осадів</vt:lpstr>
      <vt:lpstr>Механізм утворення кислотних осадів (продовження)</vt:lpstr>
      <vt:lpstr>Наслідки кислотних дощів в природі</vt:lpstr>
      <vt:lpstr>Наслідки кислотних дощів в техніці</vt:lpstr>
      <vt:lpstr>Слайд 16</vt:lpstr>
      <vt:lpstr>Наслідки кислотних дощів</vt:lpstr>
      <vt:lpstr>Вплив кислотних дощів на ступінь руйнування історичних пам’ятників</vt:lpstr>
      <vt:lpstr>Наслідки кислотних дощів в архітектурі</vt:lpstr>
      <vt:lpstr>Наслідки кислотних дощів в архітектурі</vt:lpstr>
      <vt:lpstr>Последствия  кислотных дождей</vt:lpstr>
      <vt:lpstr>Наслідки кислотних дощів</vt:lpstr>
      <vt:lpstr>Наслідки кислотних дощів  в архітектурі</vt:lpstr>
      <vt:lpstr>Закислення водних об’єктів</vt:lpstr>
      <vt:lpstr>рН водних об’єктів</vt:lpstr>
      <vt:lpstr>Методи відбору проб води</vt:lpstr>
      <vt:lpstr>Методи відбору проб снігу</vt:lpstr>
      <vt:lpstr>      Висновок Отже, як ми бачимо кислотні дощі приносять велику шкоду людству по всьому світу: пошкоджуються статуї, будівлі, метал автомобілів; гине риба, водні рослини і мікроорганізми в озерах і річках. Для боротьби з кислотними дощами необхідно направити зусилля на скорочення викидів кислотоутворюючих речовин вугільними електростанціями. А для цього необхідно: використання низько сірчисте вугілля чи його очищення від сірки; установка фільтрів для очищення газоподібних продуктів; застосування альтеpHативних джерел енергії. Більшість людей залишається байдужими до проблеми кислотних дощів.</vt:lpstr>
      <vt:lpstr>Слайд 29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экологии: «Причины возникновения и экологические последствия кислотных дождей».  </dc:title>
  <dc:creator>Студент</dc:creator>
  <cp:lastModifiedBy>User</cp:lastModifiedBy>
  <cp:revision>27</cp:revision>
  <dcterms:created xsi:type="dcterms:W3CDTF">2009-10-16T09:43:11Z</dcterms:created>
  <dcterms:modified xsi:type="dcterms:W3CDTF">2014-02-05T19:27:54Z</dcterms:modified>
</cp:coreProperties>
</file>