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8" r:id="rId3"/>
    <p:sldId id="263" r:id="rId4"/>
    <p:sldId id="264" r:id="rId5"/>
    <p:sldId id="265" r:id="rId6"/>
    <p:sldId id="268" r:id="rId7"/>
    <p:sldId id="267" r:id="rId8"/>
    <p:sldId id="269" r:id="rId9"/>
    <p:sldId id="272" r:id="rId10"/>
    <p:sldId id="270" r:id="rId11"/>
    <p:sldId id="274" r:id="rId12"/>
    <p:sldId id="275" r:id="rId13"/>
    <p:sldId id="276" r:id="rId14"/>
    <p:sldId id="277" r:id="rId15"/>
    <p:sldId id="279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227"/>
    <a:srgbClr val="006BCC"/>
    <a:srgbClr val="51271E"/>
    <a:srgbClr val="7F3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1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746250"/>
            <a:ext cx="855344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674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80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90551" y="0"/>
            <a:ext cx="8553449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307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66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90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07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23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522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39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9EDF9-4436-41D2-A46C-4FC1650667DF}" type="datetimeFigureOut">
              <a:rPr lang="uk-UA" smtClean="0"/>
              <a:t>06.06.2014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44203-80B1-416A-8D9A-4BBAED8C7D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091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microsoft.com/office/2007/relationships/hdphoto" Target="../media/hdphoto2.wdp"/><Relationship Id="rId9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2" Type="http://schemas.microsoft.com/office/2007/relationships/hdphoto" Target="../media/hdphoto8.wdp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5" Type="http://schemas.openxmlformats.org/officeDocument/2006/relationships/image" Target="../media/image17.jpg"/><Relationship Id="rId10" Type="http://schemas.openxmlformats.org/officeDocument/2006/relationships/image" Target="../media/image21.png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0744"/>
          <a:stretch/>
        </p:blipFill>
        <p:spPr>
          <a:xfrm rot="10800000">
            <a:off x="0" y="-3"/>
            <a:ext cx="9144000" cy="6863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0744"/>
          <a:stretch/>
        </p:blipFill>
        <p:spPr>
          <a:xfrm rot="10800000">
            <a:off x="0" y="-5140"/>
            <a:ext cx="9144000" cy="686314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927281" y="1972638"/>
            <a:ext cx="5153538" cy="87170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chemeClr val="bg1"/>
                </a:solidFill>
              </a:rPr>
              <a:t>Еволюція зір</a:t>
            </a:r>
            <a:endParaRPr lang="ru-RU" sz="5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одзаголовок 2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1216103" y="4571389"/>
                <a:ext cx="6575895" cy="1388165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uk-UA" dirty="0" smtClean="0">
                    <a:solidFill>
                      <a:schemeClr val="bg1"/>
                    </a:solidFill>
                  </a:rPr>
                  <a:t>презентація учня 11-г класу</a:t>
                </a:r>
              </a:p>
              <a:p>
                <a:pPr marL="0" indent="0" algn="ctr">
                  <a:buNone/>
                </a:pPr>
                <a:r>
                  <a:rPr lang="uk-UA" dirty="0">
                    <a:solidFill>
                      <a:schemeClr val="bg1"/>
                    </a:solidFill>
                  </a:rPr>
                  <a:t>л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іцею №15</a:t>
                </a:r>
              </a:p>
              <a:p>
                <a:pPr marL="0" indent="0" algn="ctr">
                  <a:buNone/>
                </a:pPr>
                <a:r>
                  <a:rPr lang="uk-UA" dirty="0" smtClean="0">
                    <a:solidFill>
                      <a:schemeClr val="bg1"/>
                    </a:solidFill>
                  </a:rPr>
                  <a:t>Г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</m:acc>
                  </m:oMath>
                </a14:m>
                <a:r>
                  <a:rPr lang="uk-UA" dirty="0" smtClean="0">
                    <a:solidFill>
                      <a:schemeClr val="bg1"/>
                    </a:solidFill>
                  </a:rPr>
                  <a:t>рбуз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uk-UA" dirty="0">
                        <a:solidFill>
                          <a:schemeClr val="bg1"/>
                        </a:solidFill>
                      </a:rPr>
                      <m:t>а</m:t>
                    </m:r>
                  </m:oMath>
                </a14:m>
                <a:r>
                  <a:rPr lang="uk-UA" dirty="0" smtClean="0">
                    <a:solidFill>
                      <a:schemeClr val="bg1"/>
                    </a:solidFill>
                  </a:rPr>
                  <a:t>  Богдана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Под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1216103" y="4571389"/>
                <a:ext cx="6575895" cy="1388165"/>
              </a:xfrm>
              <a:blipFill rotWithShape="0">
                <a:blip r:embed="rId5"/>
                <a:stretch>
                  <a:fillRect t="-10088" b="-1184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1444803" y="2996212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4442270" y="3225953"/>
            <a:ext cx="117823" cy="1197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4698698" y="326239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4257946" y="3262390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52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Білий карлик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4004" y="1586964"/>
            <a:ext cx="5100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скидання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оболонки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зоря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залишається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термоядерної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перетворюється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білого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карлика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11906" r="24535" b="11689"/>
          <a:stretch/>
        </p:blipFill>
        <p:spPr>
          <a:xfrm>
            <a:off x="7015295" y="1948914"/>
            <a:ext cx="861880" cy="877637"/>
          </a:xfrm>
          <a:prstGeom prst="ellipse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41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Масивні зорі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4004" y="1586964"/>
            <a:ext cx="51000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залишаються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досить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масивними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початку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надрах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подальших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нуклеосинтезу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розпочинається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попередні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продовжуються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зовнішній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ядра, таким чином структура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стає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багатошаровою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Коли температура й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тиск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усередині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ядра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досягають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певного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протонів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електронів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починають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утворюватися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85725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Наднова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4004" y="1586964"/>
            <a:ext cx="51000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нейтронізація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створює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гравітаційного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колапсу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коли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оболонка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падає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ядро.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Енергія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вивільняється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внаслідок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падіння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зовнішньої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оболонки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нейтронізоване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ядро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настільки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велика,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зоря буквально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вибухає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спалахом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наднової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9" b="98138" l="532" r="96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98" y="-627965"/>
            <a:ext cx="5286851" cy="401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3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Нейтронна зоря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4004" y="1586964"/>
            <a:ext cx="51000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Гравітаційний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колапс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масою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10-30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сонячних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зупиняється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коли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взнаки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тиск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вироджених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нейтронів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спалаху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наднової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розльоту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оболонки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залишається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щільний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розміром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 км 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діаметрі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нейтронною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зорею.</a:t>
            </a:r>
          </a:p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зоря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сильне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магнітне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поле,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вузькоспрямоване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випромінювання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обертається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пульсаром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/>
          <a:stretch/>
        </p:blipFill>
        <p:spPr>
          <a:xfrm>
            <a:off x="5610455" y="97536"/>
            <a:ext cx="3722139" cy="3826764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83" y="4162941"/>
            <a:ext cx="2152650" cy="16097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986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Чорна діра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4004" y="1586964"/>
            <a:ext cx="51000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ядра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перевищує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сонячних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тиск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вироджених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нейтронів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змозі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зупинити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гравітаційний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колапс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призвести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утворення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гіпотетичного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дали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діра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546536"/>
            <a:ext cx="3724275" cy="2979420"/>
          </a:xfrm>
          <a:prstGeom prst="rect">
            <a:avLst/>
          </a:prstGeom>
          <a:effectLst>
            <a:softEdge rad="812800"/>
          </a:effectLst>
        </p:spPr>
      </p:pic>
    </p:spTree>
    <p:extLst>
      <p:ext uri="{BB962C8B-B14F-4D97-AF65-F5344CB8AC3E}">
        <p14:creationId xmlns:p14="http://schemas.microsoft.com/office/powerpoint/2010/main" val="36028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0744"/>
          <a:stretch/>
        </p:blipFill>
        <p:spPr>
          <a:xfrm rot="10800000">
            <a:off x="0" y="0"/>
            <a:ext cx="9144000" cy="686314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38275" y="1333690"/>
            <a:ext cx="2765994" cy="871700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833563" y="2566307"/>
            <a:ext cx="5191673" cy="486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Еволюція зір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hlinkClick r:id="rId5" action="ppaction://hlinksldjump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438274" y="933450"/>
            <a:ext cx="1" cy="50482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дзаголовок 2"/>
          <p:cNvSpPr txBox="1">
            <a:spLocks/>
          </p:cNvSpPr>
          <p:nvPr/>
        </p:nvSpPr>
        <p:spPr>
          <a:xfrm>
            <a:off x="1833562" y="3052693"/>
            <a:ext cx="5191673" cy="48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Утворення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одзаголовок 2">
            <a:hlinkClick r:id="rId6" action="ppaction://hlinksldjump"/>
          </p:cNvPr>
          <p:cNvSpPr txBox="1">
            <a:spLocks/>
          </p:cNvSpPr>
          <p:nvPr/>
        </p:nvSpPr>
        <p:spPr>
          <a:xfrm>
            <a:off x="1833561" y="3539079"/>
            <a:ext cx="6915152" cy="48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Коричневий та </a:t>
            </a:r>
            <a:r>
              <a:rPr lang="uk-U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субкоричневий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карлики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Подзаголовок 2">
            <a:hlinkClick r:id="rId7" action="ppaction://hlinksldjump"/>
          </p:cNvPr>
          <p:cNvSpPr txBox="1">
            <a:spLocks/>
          </p:cNvSpPr>
          <p:nvPr/>
        </p:nvSpPr>
        <p:spPr>
          <a:xfrm>
            <a:off x="1833561" y="4025465"/>
            <a:ext cx="6915152" cy="48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Головна послідовність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Подзаголовок 2">
            <a:hlinkClick r:id="rId8" action="ppaction://hlinksldjump"/>
          </p:cNvPr>
          <p:cNvSpPr txBox="1">
            <a:spLocks/>
          </p:cNvSpPr>
          <p:nvPr/>
        </p:nvSpPr>
        <p:spPr>
          <a:xfrm>
            <a:off x="1833561" y="4511851"/>
            <a:ext cx="6915152" cy="48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Зорі малої маси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Подзаголовок 2">
            <a:hlinkClick r:id="rId9" action="ppaction://hlinksldjump"/>
          </p:cNvPr>
          <p:cNvSpPr txBox="1">
            <a:spLocks/>
          </p:cNvSpPr>
          <p:nvPr/>
        </p:nvSpPr>
        <p:spPr>
          <a:xfrm>
            <a:off x="1833561" y="4998237"/>
            <a:ext cx="6915152" cy="48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6. Масивні зорі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8702994" y="5810400"/>
            <a:ext cx="45719" cy="7224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/>
        </p:nvSpPr>
        <p:spPr>
          <a:xfrm>
            <a:off x="6035332" y="5848456"/>
            <a:ext cx="2667662" cy="646331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800" b="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Автор: </a:t>
            </a:r>
          </a:p>
          <a:p>
            <a:pPr algn="r"/>
            <a:r>
              <a:rPr lang="ru-RU" sz="1800" b="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Богдан Гарбуз</a:t>
            </a:r>
            <a:endParaRPr lang="ru-RU" sz="1800" b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725">
            <a:off x="5362915" y="4663356"/>
            <a:ext cx="1987989" cy="41298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8355">
            <a:off x="3729341" y="4715505"/>
            <a:ext cx="1206075" cy="41298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0361">
            <a:off x="786219" y="1957954"/>
            <a:ext cx="589692" cy="40306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8355">
            <a:off x="2809075" y="2732342"/>
            <a:ext cx="889957" cy="4129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78" b="78704" l="0" r="2083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47" r="78889" b="21667"/>
          <a:stretch/>
        </p:blipFill>
        <p:spPr>
          <a:xfrm>
            <a:off x="0" y="2226206"/>
            <a:ext cx="2307949" cy="3639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9532" r="11198" b="8955"/>
          <a:stretch/>
        </p:blipFill>
        <p:spPr>
          <a:xfrm>
            <a:off x="2547345" y="1866985"/>
            <a:ext cx="698178" cy="707772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4912" r="29750" b="16666"/>
          <a:stretch/>
        </p:blipFill>
        <p:spPr>
          <a:xfrm>
            <a:off x="974912" y="1513878"/>
            <a:ext cx="303356" cy="300087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3" b="100000" l="0" r="98359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92" y="3026485"/>
            <a:ext cx="1825298" cy="1863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3" b="95667" l="6333" r="95333"/>
                    </a14:imgEffect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642" r="6564" b="14877"/>
          <a:stretch/>
        </p:blipFill>
        <p:spPr>
          <a:xfrm>
            <a:off x="4857750" y="1143000"/>
            <a:ext cx="2638425" cy="23622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7015893" y="5838268"/>
            <a:ext cx="587957" cy="6002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76200">
              <a:schemeClr val="bg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61218" y="508000"/>
            <a:ext cx="515353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Еволюція зір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792" y="5258982"/>
            <a:ext cx="221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Хмара міжзоряного газу з </a:t>
            </a:r>
            <a:r>
              <a:rPr lang="uk-UA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протозорями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0390" y="2571172"/>
            <a:ext cx="2216013" cy="338554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Коричневий карлик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57987" y="1767729"/>
            <a:ext cx="2632878" cy="338554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Субкоричневий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карлик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690712" y="4504183"/>
            <a:ext cx="2198038" cy="338554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Головна послідовність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106169" y="3249448"/>
            <a:ext cx="2252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Планетарна туманність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775891" y="2395216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Білий карлик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713477" y="6483606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Наднова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546602" y="4845421"/>
            <a:ext cx="1633781" cy="338554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Нейтронна зоря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775056" y="6483606"/>
            <a:ext cx="1167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Чорна діра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/>
          <a:stretch/>
        </p:blipFill>
        <p:spPr>
          <a:xfrm>
            <a:off x="6646094" y="3898387"/>
            <a:ext cx="1312469" cy="134936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11906" r="24535" b="11689"/>
          <a:stretch/>
        </p:blipFill>
        <p:spPr>
          <a:xfrm>
            <a:off x="8343906" y="2116815"/>
            <a:ext cx="186192" cy="189596"/>
          </a:xfrm>
          <a:prstGeom prst="ellipse">
            <a:avLst/>
          </a:prstGeom>
          <a:effectLst>
            <a:glow rad="444500">
              <a:schemeClr val="tx1">
                <a:alpha val="73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11906" r="24535" b="11689"/>
          <a:stretch/>
        </p:blipFill>
        <p:spPr>
          <a:xfrm>
            <a:off x="8343906" y="2120282"/>
            <a:ext cx="186192" cy="189596"/>
          </a:xfrm>
          <a:prstGeom prst="ellipse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59" b="98138" l="532" r="96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96" y="4579678"/>
            <a:ext cx="2901964" cy="222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5384">
            <a:off x="1278869" y="2317912"/>
            <a:ext cx="1442922" cy="45301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8486">
            <a:off x="4048127" y="2762925"/>
            <a:ext cx="1555543" cy="41298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610201"/>
            <a:ext cx="1581820" cy="62352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071">
            <a:off x="5845668" y="5791458"/>
            <a:ext cx="1192446" cy="412980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24" y="2045958"/>
            <a:ext cx="1593596" cy="4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1218" y="508000"/>
            <a:ext cx="515353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Утворення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00099" y="1707356"/>
                <a:ext cx="4543425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   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Протозоря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починає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утворення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з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гравітаційного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колапсу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молекулярної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хмари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міжзоряного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газу.</a:t>
                </a:r>
              </a:p>
              <a:p>
                <a:endParaRPr lang="ru-RU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   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Типова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молекулярна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хмара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має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розмір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приблизно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100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світлових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років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у поперечнику і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масу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ru-RU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000" b="0" i="0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000" b="0" i="0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pl-PL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ʘ</m:t>
                        </m:r>
                      </m:sub>
                    </m:sSub>
                  </m:oMath>
                </a14:m>
                <a:endParaRPr lang="uk-UA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9" y="1707356"/>
                <a:ext cx="4543425" cy="2246769"/>
              </a:xfrm>
              <a:prstGeom prst="rect">
                <a:avLst/>
              </a:prstGeom>
              <a:blipFill rotWithShape="0">
                <a:blip r:embed="rId10"/>
                <a:stretch>
                  <a:fillRect l="-1475" t="-1626" b="-514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717"/>
          <a:stretch/>
        </p:blipFill>
        <p:spPr>
          <a:xfrm>
            <a:off x="800099" y="3683493"/>
            <a:ext cx="5431778" cy="296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6833" r="3867"/>
          <a:stretch/>
        </p:blipFill>
        <p:spPr>
          <a:xfrm>
            <a:off x="6132288" y="3885923"/>
            <a:ext cx="1993163" cy="2759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4" y="1328481"/>
            <a:ext cx="3177955" cy="3177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64" y="565410"/>
            <a:ext cx="2872719" cy="2872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4429" y="6276436"/>
            <a:ext cx="221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Газова хмара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1414" y="6276436"/>
            <a:ext cx="221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Утворення ядра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0862" y="6276436"/>
            <a:ext cx="221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Протозоря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1529" y="1625064"/>
            <a:ext cx="51339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Структура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протозорі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Оптично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прозора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газова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оболонка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вільному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падінні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Несправжня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фотосфера,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що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випромінює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переважно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інфрачервоному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діапазоні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Непрозора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пилогазова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оболонка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(«кокон»).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Фронт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ударної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хвилі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Гідростатично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рівноважне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ядро.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55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-0.54826 -0.3428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13" y="-1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61217" y="508000"/>
            <a:ext cx="6149157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Коричневий карлик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4004" y="1586964"/>
                <a:ext cx="477622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Якщо </a:t>
                </a:r>
                <a:r>
                  <a:rPr lang="uk-UA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протозоря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має масу менше </a:t>
                </a:r>
              </a:p>
              <a:p>
                <a14:m>
                  <m:oMath xmlns:m="http://schemas.openxmlformats.org/officeDocument/2006/math">
                    <m:r>
                      <a:rPr lang="uk-UA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0,08</m:t>
                    </m:r>
                  </m:oMath>
                </a14:m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pl-PL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ʘ</m:t>
                        </m:r>
                      </m:sub>
                    </m:sSub>
                  </m:oMath>
                </a14:m>
                <a:r>
                  <a:rPr lang="pl-PL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, 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то температура в її надрах не може досягти рівня, достатнього для початку реакції перетворення гідрогену на гелій, але можуть відбуватися термоядерні реакції за участі літію та дейтерію.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Такий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об'єкт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називають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ru-RU" sz="20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коричневим</a:t>
                </a:r>
                <a:r>
                  <a:rPr lang="ru-RU" sz="20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карликом</a:t>
                </a:r>
                <a:r>
                  <a:rPr lang="ru-RU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</a:t>
                </a:r>
                <a:endParaRPr lang="uk-UA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endParaRPr lang="uk-UA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4" y="1586964"/>
                <a:ext cx="4776221" cy="2862322"/>
              </a:xfrm>
              <a:prstGeom prst="rect">
                <a:avLst/>
              </a:prstGeom>
              <a:blipFill rotWithShape="0">
                <a:blip r:embed="rId5"/>
                <a:stretch>
                  <a:fillRect l="-1405" t="-127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9243" r="10924" b="7798"/>
          <a:stretch/>
        </p:blipFill>
        <p:spPr>
          <a:xfrm>
            <a:off x="6067425" y="1495425"/>
            <a:ext cx="2490259" cy="249025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4004" y="4192948"/>
                <a:ext cx="7814696" cy="2013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Врешті </a:t>
                </a:r>
                <a:r>
                  <a:rPr lang="uk-UA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решт 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температура в ядрі досягне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uk-UA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000" b="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000" b="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pl-PL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pl-PL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, 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необхідної для початку реакцій протон-протонного циклу. Стискання зорі може тривати ще деякий час і припиняється, коли виділення енергії внаслідок термоядерних реакцій повністю врівноважує витрати енергії на випромінювання. </a:t>
                </a:r>
                <a:r>
                  <a:rPr lang="uk-UA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Протозоря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стає повноцінною зорею та опиняється на головній послідовності.</a:t>
                </a:r>
                <a:endParaRPr lang="uk-UA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4" y="4192948"/>
                <a:ext cx="7814696" cy="2013308"/>
              </a:xfrm>
              <a:prstGeom prst="rect">
                <a:avLst/>
              </a:prstGeom>
              <a:blipFill rotWithShape="0">
                <a:blip r:embed="rId4"/>
                <a:stretch>
                  <a:fillRect l="-858" t="-1818" b="-212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87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61217" y="508000"/>
            <a:ext cx="70254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Субкоричневий</a:t>
            </a:r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карлик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4004" y="1586964"/>
                <a:ext cx="477622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Якщо </a:t>
                </a:r>
                <a:r>
                  <a:rPr lang="uk-UA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протозоря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має масу менше </a:t>
                </a:r>
              </a:p>
              <a:p>
                <a14:m>
                  <m:oMath xmlns:m="http://schemas.openxmlformats.org/officeDocument/2006/math">
                    <m:r>
                      <a:rPr lang="uk-UA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0,0125</m:t>
                    </m:r>
                  </m:oMath>
                </a14:m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pl-PL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ʘ</m:t>
                        </m:r>
                      </m:sub>
                    </m:sSub>
                    <m:r>
                      <a:rPr lang="pl-PL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13</m:t>
                    </m:r>
                  </m:oMath>
                </a14:m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мас Юпітера) умови для початку термоядерних реакцій не виникають. Такі об’єкти визначаються як </a:t>
                </a:r>
                <a:r>
                  <a:rPr lang="uk-UA" sz="20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субкоричневі</a:t>
                </a:r>
                <a:r>
                  <a:rPr lang="uk-UA" sz="20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карлики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, але якщо вони обертаються навколо іншої зорі, то класифікуються як планети.</a:t>
                </a:r>
              </a:p>
              <a:p>
                <a:r>
                  <a:rPr lang="uk-UA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  </a:t>
                </a:r>
                <a:endParaRPr lang="uk-UA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4" y="1586964"/>
                <a:ext cx="4776221" cy="2554545"/>
              </a:xfrm>
              <a:prstGeom prst="rect">
                <a:avLst/>
              </a:prstGeom>
              <a:blipFill rotWithShape="0">
                <a:blip r:embed="rId5"/>
                <a:stretch>
                  <a:fillRect l="-1405" t="-1432" r="-204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5506" r="31050" b="16666"/>
          <a:stretch/>
        </p:blipFill>
        <p:spPr>
          <a:xfrm>
            <a:off x="6181725" y="1533525"/>
            <a:ext cx="2343150" cy="2374449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34004" y="384094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Такі 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космічні тіла ми спостерігаємо і в нашій сонячній системі - Юпітер, Сатурн, Нептун.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12701" r="12966" b="14195"/>
          <a:stretch/>
        </p:blipFill>
        <p:spPr>
          <a:xfrm>
            <a:off x="6372224" y="1400175"/>
            <a:ext cx="1962151" cy="1962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67" flipH="1">
            <a:off x="5890087" y="3725001"/>
            <a:ext cx="2926424" cy="13144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53" y="5402126"/>
            <a:ext cx="963892" cy="9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послідовність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2104" y="1700230"/>
            <a:ext cx="766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Світність та ефективна температура зорі на головній послідовності змінюється дуже мало. Це </a:t>
            </a:r>
            <a:r>
              <a:rPr lang="uk-UA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найтриваліша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стадія еволюції. Час перебування зорі на головній послідовності визначається її масою й може бути наближено подано формулою: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31343" r="16621" b="40796"/>
          <a:stretch/>
        </p:blipFill>
        <p:spPr>
          <a:xfrm>
            <a:off x="1353183" y="4523200"/>
            <a:ext cx="6000750" cy="106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217" y="5797264"/>
            <a:ext cx="2632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Початок термоядерних реакцій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52629" y="5486400"/>
            <a:ext cx="95250" cy="3108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37119" y="5816314"/>
            <a:ext cx="2632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Вік Сонця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056932" y="5505450"/>
            <a:ext cx="95250" cy="3108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37494" y="5816314"/>
            <a:ext cx="2632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Червоний гігант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947383" y="5505450"/>
            <a:ext cx="95250" cy="3108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56040" y="3198743"/>
                <a:ext cx="3636958" cy="580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𝒍𝒈</m:t>
                      </m:r>
                      <m:sSub>
                        <m:sSubPr>
                          <m:ctrlP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𝑮𝒑</m:t>
                          </m:r>
                        </m:sub>
                      </m:sSub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𝒍𝒈</m:t>
                      </m:r>
                      <m:f>
                        <m:fPr>
                          <m:ctrlP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GB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⨀</m:t>
                              </m:r>
                            </m:sub>
                          </m:sSub>
                        </m:den>
                      </m:f>
                      <m:r>
                        <a:rPr lang="en-GB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𝒍𝒈</m:t>
                          </m:r>
                        </m:e>
                        <m:sup>
                          <m:r>
                            <a:rPr lang="en-GB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GB" b="1" i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 dirty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dirty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GB" b="1" i="1" dirty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uk-UA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040" y="3198743"/>
                <a:ext cx="3636958" cy="580223"/>
              </a:xfrm>
              <a:prstGeom prst="rect">
                <a:avLst/>
              </a:prstGeom>
              <a:blipFill rotWithShape="0">
                <a:blip r:embed="rId3"/>
                <a:stretch>
                  <a:fillRect r="-168" b="-842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67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послідовність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004" y="1586964"/>
            <a:ext cx="766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Перебування зорі на головній послідовності закінчується утворенням у її надрах гелієвого ядра. Подальша доля зорі залежить від її маси. З погляду еволюції зорі поділяють на такі 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групи: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34004" y="2990849"/>
                <a:ext cx="7662296" cy="587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зорі малої маси </a:t>
                </a:r>
                <a14:m>
                  <m:oMath xmlns:m="http://schemas.openxmlformats.org/officeDocument/2006/math">
                    <m:r>
                      <a:rPr lang="uk-UA" sz="2000" b="0" i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uk-UA" sz="2000" b="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0.08</m:t>
                    </m:r>
                    <m:r>
                      <a:rPr lang="uk-UA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GB" sz="2000" b="1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𝑴</m:t>
                        </m:r>
                      </m:num>
                      <m:den>
                        <m:sSub>
                          <m:sSubPr>
                            <m:ctrlPr>
                              <a:rPr lang="en-GB" sz="2000" b="1" i="1" dirty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dirty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GB" sz="20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⨀</m:t>
                            </m:r>
                          </m:sub>
                        </m:sSub>
                      </m:den>
                    </m:f>
                    <m:r>
                      <a:rPr lang="uk-UA" sz="2000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uk-UA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000" b="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uk-UA" sz="2000" b="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uk-UA" sz="2000" b="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uk-UA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4" y="2990849"/>
                <a:ext cx="7662296" cy="587212"/>
              </a:xfrm>
              <a:prstGeom prst="rect">
                <a:avLst/>
              </a:prstGeom>
              <a:blipFill rotWithShape="0">
                <a:blip r:embed="rId2"/>
                <a:stretch>
                  <a:fillRect l="-796" b="-41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4004" y="3651784"/>
                <a:ext cx="7662296" cy="587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uk-UA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масивні зорі</a:t>
                </a:r>
                <a:r>
                  <a:rPr lang="uk-UA" sz="2000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uk-UA" sz="2000" b="0" i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sz="2000" b="1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𝑴</m:t>
                        </m:r>
                      </m:num>
                      <m:den>
                        <m:sSub>
                          <m:sSubPr>
                            <m:ctrlPr>
                              <a:rPr lang="en-GB" sz="2000" b="1" i="1" dirty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dirty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GB" sz="20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⨀</m:t>
                            </m:r>
                          </m:sub>
                        </m:sSub>
                      </m:den>
                    </m:f>
                    <m:r>
                      <a:rPr lang="uk-UA" sz="20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uk-UA" sz="200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000" b="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uk-UA" sz="2000" b="0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uk-UA" sz="2000" b="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uk-UA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4" y="3651784"/>
                <a:ext cx="7662296" cy="587212"/>
              </a:xfrm>
              <a:prstGeom prst="rect">
                <a:avLst/>
              </a:prstGeom>
              <a:blipFill rotWithShape="0">
                <a:blip r:embed="rId3"/>
                <a:stretch>
                  <a:fillRect l="-796" b="-41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2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 малої маси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4004" y="1586964"/>
            <a:ext cx="510007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Червоний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гігант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Коли весь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гідроген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перетворюється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гелій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термоядерні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сповільнюються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зменшується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температура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тиск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Відбувається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стискання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ядра,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густина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температура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підвищуються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розширюються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температура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зменшується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світність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зростає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вона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перетворюється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червоного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гіганта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4600" l="800" r="974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6964"/>
            <a:ext cx="2552700" cy="2552700"/>
          </a:xfrm>
          <a:prstGeom prst="rect">
            <a:avLst/>
          </a:prstGeom>
          <a:ln>
            <a:noFill/>
          </a:ln>
          <a:effectLst>
            <a:glow rad="393700">
              <a:srgbClr val="C12227">
                <a:alpha val="52000"/>
              </a:srgb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202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1217" y="508000"/>
            <a:ext cx="7215958" cy="8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Планетарна туманність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4004" y="1586964"/>
            <a:ext cx="51000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Згодом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Гелій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перетворюється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Карбон,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водночас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утворюється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деяка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Оксигену та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Нітрогену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елементи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накопичуються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виродженому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яке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поступово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зростає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Врешті-решт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температура та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густина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такому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ядрі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досягають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величин, коли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розпочинаються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ядрами карбону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Бурхливий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початок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реакції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призводить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скидання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оболонки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крім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Гідрогену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Гелію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містить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значну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елементів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3" b="95667" l="6333" r="95333"/>
                    </a14:imgEffect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1" y="810499"/>
            <a:ext cx="4057650" cy="41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1213</TotalTime>
  <Words>619</Words>
  <Application>Microsoft Office PowerPoint</Application>
  <PresentationFormat>Экран (4:3)</PresentationFormat>
  <Paragraphs>76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Candara</vt:lpstr>
      <vt:lpstr>Tahoma</vt:lpstr>
      <vt:lpstr>Тема Office</vt:lpstr>
      <vt:lpstr>Еволюція зір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Зміст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gbodya10@gmail.com</dc:creator>
  <cp:lastModifiedBy>gbodya10@gmail.com</cp:lastModifiedBy>
  <cp:revision>49</cp:revision>
  <dcterms:created xsi:type="dcterms:W3CDTF">2014-04-26T18:35:17Z</dcterms:created>
  <dcterms:modified xsi:type="dcterms:W3CDTF">2014-06-05T21:24:27Z</dcterms:modified>
</cp:coreProperties>
</file>