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26.02.2014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7196336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cs typeface="Aharoni" pitchFamily="2" charset="-79"/>
              </a:rPr>
              <a:t>Принцип відносності А.Ейнштейна. Основні положення спеціальної теорії відносності (СТВ). 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365104"/>
            <a:ext cx="3240360" cy="1800200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Виконала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Учениця 10 – Б класу 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ЕНВК №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uk-UA" sz="2400" dirty="0">
              <a:solidFill>
                <a:schemeClr val="tx1"/>
              </a:solidFill>
            </a:endParaRP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Нікітіна Єлизавета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8BEAAD-1C36-4A47-ADBE-56936339AF96}" type="slidenum">
              <a:rPr lang="ru-RU" b="0"/>
              <a:pPr eaLnBrk="1" hangingPunct="1"/>
              <a:t>10</a:t>
            </a:fld>
            <a:endParaRPr lang="ru-RU" b="0"/>
          </a:p>
        </p:txBody>
      </p:sp>
      <p:grpSp>
        <p:nvGrpSpPr>
          <p:cNvPr id="11268" name="Group 56"/>
          <p:cNvGrpSpPr>
            <a:grpSpLocks/>
          </p:cNvGrpSpPr>
          <p:nvPr/>
        </p:nvGrpSpPr>
        <p:grpSpPr bwMode="auto">
          <a:xfrm>
            <a:off x="107950" y="1700213"/>
            <a:ext cx="3168650" cy="3032125"/>
            <a:chOff x="68" y="1071"/>
            <a:chExt cx="1996" cy="1910"/>
          </a:xfrm>
        </p:grpSpPr>
        <p:sp>
          <p:nvSpPr>
            <p:cNvPr id="11371" name="Line 6"/>
            <p:cNvSpPr>
              <a:spLocks noChangeShapeType="1"/>
            </p:cNvSpPr>
            <p:nvPr/>
          </p:nvSpPr>
          <p:spPr bwMode="auto">
            <a:xfrm flipV="1">
              <a:off x="703" y="1298"/>
              <a:ext cx="0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2" name="Line 8"/>
            <p:cNvSpPr>
              <a:spLocks noChangeShapeType="1"/>
            </p:cNvSpPr>
            <p:nvPr/>
          </p:nvSpPr>
          <p:spPr bwMode="auto">
            <a:xfrm flipV="1">
              <a:off x="703" y="2432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3" name="Line 9"/>
            <p:cNvSpPr>
              <a:spLocks noChangeShapeType="1"/>
            </p:cNvSpPr>
            <p:nvPr/>
          </p:nvSpPr>
          <p:spPr bwMode="auto">
            <a:xfrm flipH="1">
              <a:off x="340" y="2432"/>
              <a:ext cx="363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4" name="Text Box 10"/>
            <p:cNvSpPr txBox="1">
              <a:spLocks noChangeArrowheads="1"/>
            </p:cNvSpPr>
            <p:nvPr/>
          </p:nvSpPr>
          <p:spPr bwMode="auto">
            <a:xfrm>
              <a:off x="521" y="1071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Y</a:t>
              </a:r>
              <a:endParaRPr lang="ru-RU" i="1"/>
            </a:p>
          </p:txBody>
        </p:sp>
        <p:sp>
          <p:nvSpPr>
            <p:cNvPr id="11375" name="Text Box 11"/>
            <p:cNvSpPr txBox="1">
              <a:spLocks noChangeArrowheads="1"/>
            </p:cNvSpPr>
            <p:nvPr/>
          </p:nvSpPr>
          <p:spPr bwMode="auto">
            <a:xfrm>
              <a:off x="68" y="2750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Z</a:t>
              </a:r>
              <a:endParaRPr lang="ru-RU" i="1"/>
            </a:p>
          </p:txBody>
        </p:sp>
        <p:sp>
          <p:nvSpPr>
            <p:cNvPr id="11376" name="Text Box 12"/>
            <p:cNvSpPr txBox="1">
              <a:spLocks noChangeArrowheads="1"/>
            </p:cNvSpPr>
            <p:nvPr/>
          </p:nvSpPr>
          <p:spPr bwMode="auto">
            <a:xfrm>
              <a:off x="1746" y="2296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X</a:t>
              </a:r>
              <a:endParaRPr lang="ru-RU" i="1"/>
            </a:p>
          </p:txBody>
        </p:sp>
        <p:sp>
          <p:nvSpPr>
            <p:cNvPr id="11377" name="Text Box 13"/>
            <p:cNvSpPr txBox="1">
              <a:spLocks noChangeArrowheads="1"/>
            </p:cNvSpPr>
            <p:nvPr/>
          </p:nvSpPr>
          <p:spPr bwMode="auto">
            <a:xfrm>
              <a:off x="567" y="2432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O</a:t>
              </a:r>
              <a:endParaRPr lang="ru-RU" i="1"/>
            </a:p>
          </p:txBody>
        </p:sp>
      </p:grpSp>
      <p:grpSp>
        <p:nvGrpSpPr>
          <p:cNvPr id="11269" name="Group 55"/>
          <p:cNvGrpSpPr>
            <a:grpSpLocks/>
          </p:cNvGrpSpPr>
          <p:nvPr/>
        </p:nvGrpSpPr>
        <p:grpSpPr bwMode="auto">
          <a:xfrm>
            <a:off x="1547813" y="2708275"/>
            <a:ext cx="1152525" cy="1150938"/>
            <a:chOff x="703" y="1253"/>
            <a:chExt cx="726" cy="725"/>
          </a:xfrm>
        </p:grpSpPr>
        <p:sp>
          <p:nvSpPr>
            <p:cNvPr id="11356" name="Oval 39"/>
            <p:cNvSpPr>
              <a:spLocks noChangeArrowheads="1"/>
            </p:cNvSpPr>
            <p:nvPr/>
          </p:nvSpPr>
          <p:spPr bwMode="auto">
            <a:xfrm>
              <a:off x="703" y="1253"/>
              <a:ext cx="726" cy="7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57" name="Line 40"/>
            <p:cNvSpPr>
              <a:spLocks noChangeShapeType="1"/>
            </p:cNvSpPr>
            <p:nvPr/>
          </p:nvSpPr>
          <p:spPr bwMode="auto">
            <a:xfrm flipV="1">
              <a:off x="1066" y="1253"/>
              <a:ext cx="0" cy="499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8" name="Line 41"/>
            <p:cNvSpPr>
              <a:spLocks noChangeShapeType="1"/>
            </p:cNvSpPr>
            <p:nvPr/>
          </p:nvSpPr>
          <p:spPr bwMode="auto">
            <a:xfrm>
              <a:off x="703" y="1616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9" name="Line 42"/>
            <p:cNvSpPr>
              <a:spLocks noChangeShapeType="1"/>
            </p:cNvSpPr>
            <p:nvPr/>
          </p:nvSpPr>
          <p:spPr bwMode="auto">
            <a:xfrm>
              <a:off x="1383" y="1616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0" name="Line 43"/>
            <p:cNvSpPr>
              <a:spLocks noChangeShapeType="1"/>
            </p:cNvSpPr>
            <p:nvPr/>
          </p:nvSpPr>
          <p:spPr bwMode="auto">
            <a:xfrm rot="-5400000">
              <a:off x="1043" y="1956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1" name="Line 44"/>
            <p:cNvSpPr>
              <a:spLocks noChangeShapeType="1"/>
            </p:cNvSpPr>
            <p:nvPr/>
          </p:nvSpPr>
          <p:spPr bwMode="auto">
            <a:xfrm rot="1800000">
              <a:off x="1328" y="1794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2" name="Line 45"/>
            <p:cNvSpPr>
              <a:spLocks noChangeShapeType="1"/>
            </p:cNvSpPr>
            <p:nvPr/>
          </p:nvSpPr>
          <p:spPr bwMode="auto">
            <a:xfrm rot="3600000">
              <a:off x="1214" y="1905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3" name="Line 46"/>
            <p:cNvSpPr>
              <a:spLocks noChangeShapeType="1"/>
            </p:cNvSpPr>
            <p:nvPr/>
          </p:nvSpPr>
          <p:spPr bwMode="auto">
            <a:xfrm rot="-9000000">
              <a:off x="758" y="1435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4" name="Line 47"/>
            <p:cNvSpPr>
              <a:spLocks noChangeShapeType="1"/>
            </p:cNvSpPr>
            <p:nvPr/>
          </p:nvSpPr>
          <p:spPr bwMode="auto">
            <a:xfrm rot="-7200000">
              <a:off x="872" y="1325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5" name="Line 48"/>
            <p:cNvSpPr>
              <a:spLocks noChangeShapeType="1"/>
            </p:cNvSpPr>
            <p:nvPr/>
          </p:nvSpPr>
          <p:spPr bwMode="auto">
            <a:xfrm rot="19800000" flipH="1">
              <a:off x="759" y="1790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6" name="Line 49"/>
            <p:cNvSpPr>
              <a:spLocks noChangeShapeType="1"/>
            </p:cNvSpPr>
            <p:nvPr/>
          </p:nvSpPr>
          <p:spPr bwMode="auto">
            <a:xfrm rot="18000000" flipH="1">
              <a:off x="872" y="1901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7" name="Line 50"/>
            <p:cNvSpPr>
              <a:spLocks noChangeShapeType="1"/>
            </p:cNvSpPr>
            <p:nvPr/>
          </p:nvSpPr>
          <p:spPr bwMode="auto">
            <a:xfrm rot="5400000">
              <a:off x="1044" y="1277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8" name="Line 51"/>
            <p:cNvSpPr>
              <a:spLocks noChangeShapeType="1"/>
            </p:cNvSpPr>
            <p:nvPr/>
          </p:nvSpPr>
          <p:spPr bwMode="auto">
            <a:xfrm rot="9000000" flipH="1">
              <a:off x="1328" y="1443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9" name="Line 52"/>
            <p:cNvSpPr>
              <a:spLocks noChangeShapeType="1"/>
            </p:cNvSpPr>
            <p:nvPr/>
          </p:nvSpPr>
          <p:spPr bwMode="auto">
            <a:xfrm rot="7200000" flipH="1">
              <a:off x="1215" y="1332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0" name="Oval 53"/>
            <p:cNvSpPr>
              <a:spLocks noChangeArrowheads="1"/>
            </p:cNvSpPr>
            <p:nvPr/>
          </p:nvSpPr>
          <p:spPr bwMode="auto">
            <a:xfrm>
              <a:off x="1044" y="1591"/>
              <a:ext cx="45" cy="46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70" name="Group 57"/>
          <p:cNvGrpSpPr>
            <a:grpSpLocks/>
          </p:cNvGrpSpPr>
          <p:nvPr/>
        </p:nvGrpSpPr>
        <p:grpSpPr bwMode="auto">
          <a:xfrm>
            <a:off x="323850" y="1836738"/>
            <a:ext cx="3168650" cy="3032125"/>
            <a:chOff x="68" y="1071"/>
            <a:chExt cx="1996" cy="1910"/>
          </a:xfrm>
        </p:grpSpPr>
        <p:sp>
          <p:nvSpPr>
            <p:cNvPr id="11349" name="Line 58"/>
            <p:cNvSpPr>
              <a:spLocks noChangeShapeType="1"/>
            </p:cNvSpPr>
            <p:nvPr/>
          </p:nvSpPr>
          <p:spPr bwMode="auto">
            <a:xfrm flipV="1">
              <a:off x="703" y="1298"/>
              <a:ext cx="0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0" name="Line 59"/>
            <p:cNvSpPr>
              <a:spLocks noChangeShapeType="1"/>
            </p:cNvSpPr>
            <p:nvPr/>
          </p:nvSpPr>
          <p:spPr bwMode="auto">
            <a:xfrm flipV="1">
              <a:off x="703" y="2432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1" name="Line 60"/>
            <p:cNvSpPr>
              <a:spLocks noChangeShapeType="1"/>
            </p:cNvSpPr>
            <p:nvPr/>
          </p:nvSpPr>
          <p:spPr bwMode="auto">
            <a:xfrm flipH="1">
              <a:off x="340" y="2432"/>
              <a:ext cx="363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2" name="Text Box 61"/>
            <p:cNvSpPr txBox="1">
              <a:spLocks noChangeArrowheads="1"/>
            </p:cNvSpPr>
            <p:nvPr/>
          </p:nvSpPr>
          <p:spPr bwMode="auto">
            <a:xfrm>
              <a:off x="521" y="1071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Y’</a:t>
              </a:r>
              <a:endParaRPr lang="ru-RU" i="1"/>
            </a:p>
          </p:txBody>
        </p:sp>
        <p:sp>
          <p:nvSpPr>
            <p:cNvPr id="11353" name="Text Box 62"/>
            <p:cNvSpPr txBox="1">
              <a:spLocks noChangeArrowheads="1"/>
            </p:cNvSpPr>
            <p:nvPr/>
          </p:nvSpPr>
          <p:spPr bwMode="auto">
            <a:xfrm>
              <a:off x="68" y="2750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Z’</a:t>
              </a:r>
              <a:endParaRPr lang="ru-RU" i="1"/>
            </a:p>
          </p:txBody>
        </p:sp>
        <p:sp>
          <p:nvSpPr>
            <p:cNvPr id="11354" name="Text Box 63"/>
            <p:cNvSpPr txBox="1">
              <a:spLocks noChangeArrowheads="1"/>
            </p:cNvSpPr>
            <p:nvPr/>
          </p:nvSpPr>
          <p:spPr bwMode="auto">
            <a:xfrm>
              <a:off x="1746" y="2296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X’</a:t>
              </a:r>
              <a:endParaRPr lang="ru-RU" i="1"/>
            </a:p>
          </p:txBody>
        </p:sp>
        <p:sp>
          <p:nvSpPr>
            <p:cNvPr id="11355" name="Text Box 64"/>
            <p:cNvSpPr txBox="1">
              <a:spLocks noChangeArrowheads="1"/>
            </p:cNvSpPr>
            <p:nvPr/>
          </p:nvSpPr>
          <p:spPr bwMode="auto">
            <a:xfrm>
              <a:off x="567" y="2432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O’</a:t>
              </a:r>
              <a:endParaRPr lang="ru-RU" i="1"/>
            </a:p>
          </p:txBody>
        </p:sp>
      </p:grpSp>
      <p:grpSp>
        <p:nvGrpSpPr>
          <p:cNvPr id="11271" name="Group 65"/>
          <p:cNvGrpSpPr>
            <a:grpSpLocks/>
          </p:cNvGrpSpPr>
          <p:nvPr/>
        </p:nvGrpSpPr>
        <p:grpSpPr bwMode="auto">
          <a:xfrm>
            <a:off x="1547813" y="4005263"/>
            <a:ext cx="1152525" cy="1150937"/>
            <a:chOff x="703" y="1253"/>
            <a:chExt cx="726" cy="725"/>
          </a:xfrm>
        </p:grpSpPr>
        <p:sp>
          <p:nvSpPr>
            <p:cNvPr id="11334" name="Oval 66"/>
            <p:cNvSpPr>
              <a:spLocks noChangeArrowheads="1"/>
            </p:cNvSpPr>
            <p:nvPr/>
          </p:nvSpPr>
          <p:spPr bwMode="auto">
            <a:xfrm>
              <a:off x="703" y="1253"/>
              <a:ext cx="726" cy="7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5" name="Line 67"/>
            <p:cNvSpPr>
              <a:spLocks noChangeShapeType="1"/>
            </p:cNvSpPr>
            <p:nvPr/>
          </p:nvSpPr>
          <p:spPr bwMode="auto">
            <a:xfrm flipV="1">
              <a:off x="1066" y="1253"/>
              <a:ext cx="0" cy="499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6" name="Line 68"/>
            <p:cNvSpPr>
              <a:spLocks noChangeShapeType="1"/>
            </p:cNvSpPr>
            <p:nvPr/>
          </p:nvSpPr>
          <p:spPr bwMode="auto">
            <a:xfrm>
              <a:off x="703" y="1616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7" name="Line 69"/>
            <p:cNvSpPr>
              <a:spLocks noChangeShapeType="1"/>
            </p:cNvSpPr>
            <p:nvPr/>
          </p:nvSpPr>
          <p:spPr bwMode="auto">
            <a:xfrm>
              <a:off x="1383" y="1616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8" name="Line 70"/>
            <p:cNvSpPr>
              <a:spLocks noChangeShapeType="1"/>
            </p:cNvSpPr>
            <p:nvPr/>
          </p:nvSpPr>
          <p:spPr bwMode="auto">
            <a:xfrm rot="-5400000">
              <a:off x="1043" y="1956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9" name="Line 71"/>
            <p:cNvSpPr>
              <a:spLocks noChangeShapeType="1"/>
            </p:cNvSpPr>
            <p:nvPr/>
          </p:nvSpPr>
          <p:spPr bwMode="auto">
            <a:xfrm rot="1800000">
              <a:off x="1328" y="1794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0" name="Line 72"/>
            <p:cNvSpPr>
              <a:spLocks noChangeShapeType="1"/>
            </p:cNvSpPr>
            <p:nvPr/>
          </p:nvSpPr>
          <p:spPr bwMode="auto">
            <a:xfrm rot="3600000">
              <a:off x="1214" y="1905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1" name="Line 73"/>
            <p:cNvSpPr>
              <a:spLocks noChangeShapeType="1"/>
            </p:cNvSpPr>
            <p:nvPr/>
          </p:nvSpPr>
          <p:spPr bwMode="auto">
            <a:xfrm rot="-9000000">
              <a:off x="758" y="1435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2" name="Line 74"/>
            <p:cNvSpPr>
              <a:spLocks noChangeShapeType="1"/>
            </p:cNvSpPr>
            <p:nvPr/>
          </p:nvSpPr>
          <p:spPr bwMode="auto">
            <a:xfrm rot="-7200000">
              <a:off x="872" y="1325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3" name="Line 75"/>
            <p:cNvSpPr>
              <a:spLocks noChangeShapeType="1"/>
            </p:cNvSpPr>
            <p:nvPr/>
          </p:nvSpPr>
          <p:spPr bwMode="auto">
            <a:xfrm rot="19800000" flipH="1">
              <a:off x="759" y="1790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4" name="Line 76"/>
            <p:cNvSpPr>
              <a:spLocks noChangeShapeType="1"/>
            </p:cNvSpPr>
            <p:nvPr/>
          </p:nvSpPr>
          <p:spPr bwMode="auto">
            <a:xfrm rot="18000000" flipH="1">
              <a:off x="872" y="1901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5" name="Line 77"/>
            <p:cNvSpPr>
              <a:spLocks noChangeShapeType="1"/>
            </p:cNvSpPr>
            <p:nvPr/>
          </p:nvSpPr>
          <p:spPr bwMode="auto">
            <a:xfrm rot="5400000">
              <a:off x="1044" y="1277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6" name="Line 78"/>
            <p:cNvSpPr>
              <a:spLocks noChangeShapeType="1"/>
            </p:cNvSpPr>
            <p:nvPr/>
          </p:nvSpPr>
          <p:spPr bwMode="auto">
            <a:xfrm rot="9000000" flipH="1">
              <a:off x="1328" y="1443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7" name="Line 79"/>
            <p:cNvSpPr>
              <a:spLocks noChangeShapeType="1"/>
            </p:cNvSpPr>
            <p:nvPr/>
          </p:nvSpPr>
          <p:spPr bwMode="auto">
            <a:xfrm rot="7200000" flipH="1">
              <a:off x="1215" y="1332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8" name="Oval 80"/>
            <p:cNvSpPr>
              <a:spLocks noChangeArrowheads="1"/>
            </p:cNvSpPr>
            <p:nvPr/>
          </p:nvSpPr>
          <p:spPr bwMode="auto">
            <a:xfrm>
              <a:off x="1044" y="1591"/>
              <a:ext cx="45" cy="46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72" name="Group 81"/>
          <p:cNvGrpSpPr>
            <a:grpSpLocks/>
          </p:cNvGrpSpPr>
          <p:nvPr/>
        </p:nvGrpSpPr>
        <p:grpSpPr bwMode="auto">
          <a:xfrm>
            <a:off x="3348038" y="1700213"/>
            <a:ext cx="3168650" cy="3032125"/>
            <a:chOff x="68" y="1071"/>
            <a:chExt cx="1996" cy="1910"/>
          </a:xfrm>
        </p:grpSpPr>
        <p:sp>
          <p:nvSpPr>
            <p:cNvPr id="11327" name="Line 82"/>
            <p:cNvSpPr>
              <a:spLocks noChangeShapeType="1"/>
            </p:cNvSpPr>
            <p:nvPr/>
          </p:nvSpPr>
          <p:spPr bwMode="auto">
            <a:xfrm flipV="1">
              <a:off x="703" y="1298"/>
              <a:ext cx="0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8" name="Line 83"/>
            <p:cNvSpPr>
              <a:spLocks noChangeShapeType="1"/>
            </p:cNvSpPr>
            <p:nvPr/>
          </p:nvSpPr>
          <p:spPr bwMode="auto">
            <a:xfrm flipV="1">
              <a:off x="703" y="2432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9" name="Line 84"/>
            <p:cNvSpPr>
              <a:spLocks noChangeShapeType="1"/>
            </p:cNvSpPr>
            <p:nvPr/>
          </p:nvSpPr>
          <p:spPr bwMode="auto">
            <a:xfrm flipH="1">
              <a:off x="340" y="2432"/>
              <a:ext cx="363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0" name="Text Box 85"/>
            <p:cNvSpPr txBox="1">
              <a:spLocks noChangeArrowheads="1"/>
            </p:cNvSpPr>
            <p:nvPr/>
          </p:nvSpPr>
          <p:spPr bwMode="auto">
            <a:xfrm>
              <a:off x="521" y="1071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Y</a:t>
              </a:r>
              <a:endParaRPr lang="ru-RU" i="1"/>
            </a:p>
          </p:txBody>
        </p:sp>
        <p:sp>
          <p:nvSpPr>
            <p:cNvPr id="11331" name="Text Box 86"/>
            <p:cNvSpPr txBox="1">
              <a:spLocks noChangeArrowheads="1"/>
            </p:cNvSpPr>
            <p:nvPr/>
          </p:nvSpPr>
          <p:spPr bwMode="auto">
            <a:xfrm>
              <a:off x="68" y="2750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Z</a:t>
              </a:r>
              <a:endParaRPr lang="ru-RU" i="1"/>
            </a:p>
          </p:txBody>
        </p:sp>
        <p:sp>
          <p:nvSpPr>
            <p:cNvPr id="11332" name="Text Box 87"/>
            <p:cNvSpPr txBox="1">
              <a:spLocks noChangeArrowheads="1"/>
            </p:cNvSpPr>
            <p:nvPr/>
          </p:nvSpPr>
          <p:spPr bwMode="auto">
            <a:xfrm>
              <a:off x="1746" y="2296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X</a:t>
              </a:r>
              <a:endParaRPr lang="ru-RU" i="1"/>
            </a:p>
          </p:txBody>
        </p:sp>
        <p:sp>
          <p:nvSpPr>
            <p:cNvPr id="11333" name="Text Box 88"/>
            <p:cNvSpPr txBox="1">
              <a:spLocks noChangeArrowheads="1"/>
            </p:cNvSpPr>
            <p:nvPr/>
          </p:nvSpPr>
          <p:spPr bwMode="auto">
            <a:xfrm>
              <a:off x="567" y="2432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O</a:t>
              </a:r>
              <a:endParaRPr lang="ru-RU" i="1"/>
            </a:p>
          </p:txBody>
        </p:sp>
      </p:grpSp>
      <p:grpSp>
        <p:nvGrpSpPr>
          <p:cNvPr id="11273" name="Group 89"/>
          <p:cNvGrpSpPr>
            <a:grpSpLocks/>
          </p:cNvGrpSpPr>
          <p:nvPr/>
        </p:nvGrpSpPr>
        <p:grpSpPr bwMode="auto">
          <a:xfrm>
            <a:off x="5651500" y="1844675"/>
            <a:ext cx="3168650" cy="3032125"/>
            <a:chOff x="68" y="1071"/>
            <a:chExt cx="1996" cy="1910"/>
          </a:xfrm>
        </p:grpSpPr>
        <p:sp>
          <p:nvSpPr>
            <p:cNvPr id="11320" name="Line 90"/>
            <p:cNvSpPr>
              <a:spLocks noChangeShapeType="1"/>
            </p:cNvSpPr>
            <p:nvPr/>
          </p:nvSpPr>
          <p:spPr bwMode="auto">
            <a:xfrm flipV="1">
              <a:off x="703" y="1298"/>
              <a:ext cx="0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1" name="Line 91"/>
            <p:cNvSpPr>
              <a:spLocks noChangeShapeType="1"/>
            </p:cNvSpPr>
            <p:nvPr/>
          </p:nvSpPr>
          <p:spPr bwMode="auto">
            <a:xfrm flipV="1">
              <a:off x="703" y="2432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2" name="Line 92"/>
            <p:cNvSpPr>
              <a:spLocks noChangeShapeType="1"/>
            </p:cNvSpPr>
            <p:nvPr/>
          </p:nvSpPr>
          <p:spPr bwMode="auto">
            <a:xfrm flipH="1">
              <a:off x="340" y="2432"/>
              <a:ext cx="363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3" name="Text Box 93"/>
            <p:cNvSpPr txBox="1">
              <a:spLocks noChangeArrowheads="1"/>
            </p:cNvSpPr>
            <p:nvPr/>
          </p:nvSpPr>
          <p:spPr bwMode="auto">
            <a:xfrm>
              <a:off x="521" y="1071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Y’</a:t>
              </a:r>
              <a:endParaRPr lang="ru-RU" i="1"/>
            </a:p>
          </p:txBody>
        </p:sp>
        <p:sp>
          <p:nvSpPr>
            <p:cNvPr id="11324" name="Text Box 94"/>
            <p:cNvSpPr txBox="1">
              <a:spLocks noChangeArrowheads="1"/>
            </p:cNvSpPr>
            <p:nvPr/>
          </p:nvSpPr>
          <p:spPr bwMode="auto">
            <a:xfrm>
              <a:off x="68" y="2750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Z’</a:t>
              </a:r>
              <a:endParaRPr lang="ru-RU" i="1"/>
            </a:p>
          </p:txBody>
        </p:sp>
        <p:sp>
          <p:nvSpPr>
            <p:cNvPr id="11325" name="Text Box 95"/>
            <p:cNvSpPr txBox="1">
              <a:spLocks noChangeArrowheads="1"/>
            </p:cNvSpPr>
            <p:nvPr/>
          </p:nvSpPr>
          <p:spPr bwMode="auto">
            <a:xfrm>
              <a:off x="1746" y="2296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X’</a:t>
              </a:r>
              <a:endParaRPr lang="ru-RU" i="1"/>
            </a:p>
          </p:txBody>
        </p:sp>
        <p:sp>
          <p:nvSpPr>
            <p:cNvPr id="11326" name="Text Box 96"/>
            <p:cNvSpPr txBox="1">
              <a:spLocks noChangeArrowheads="1"/>
            </p:cNvSpPr>
            <p:nvPr/>
          </p:nvSpPr>
          <p:spPr bwMode="auto">
            <a:xfrm>
              <a:off x="567" y="2432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O’</a:t>
              </a:r>
              <a:endParaRPr lang="ru-RU" i="1"/>
            </a:p>
          </p:txBody>
        </p:sp>
      </p:grpSp>
      <p:sp>
        <p:nvSpPr>
          <p:cNvPr id="11274" name="AutoShape 97"/>
          <p:cNvSpPr>
            <a:spLocks noChangeArrowheads="1"/>
          </p:cNvSpPr>
          <p:nvPr/>
        </p:nvSpPr>
        <p:spPr bwMode="auto">
          <a:xfrm>
            <a:off x="1331913" y="2420938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AutoShape 98"/>
          <p:cNvSpPr>
            <a:spLocks noChangeArrowheads="1"/>
          </p:cNvSpPr>
          <p:nvPr/>
        </p:nvSpPr>
        <p:spPr bwMode="auto">
          <a:xfrm>
            <a:off x="6659563" y="2420938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01"/>
          <p:cNvSpPr>
            <a:spLocks noChangeShapeType="1"/>
          </p:cNvSpPr>
          <p:nvPr/>
        </p:nvSpPr>
        <p:spPr bwMode="auto">
          <a:xfrm flipV="1">
            <a:off x="5435600" y="2708275"/>
            <a:ext cx="0" cy="7921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277" name="Group 131"/>
          <p:cNvGrpSpPr>
            <a:grpSpLocks/>
          </p:cNvGrpSpPr>
          <p:nvPr/>
        </p:nvGrpSpPr>
        <p:grpSpPr bwMode="auto">
          <a:xfrm>
            <a:off x="4859338" y="2708275"/>
            <a:ext cx="1152525" cy="1150938"/>
            <a:chOff x="3061" y="1706"/>
            <a:chExt cx="726" cy="725"/>
          </a:xfrm>
        </p:grpSpPr>
        <p:sp>
          <p:nvSpPr>
            <p:cNvPr id="11306" name="Oval 100"/>
            <p:cNvSpPr>
              <a:spLocks noChangeArrowheads="1"/>
            </p:cNvSpPr>
            <p:nvPr/>
          </p:nvSpPr>
          <p:spPr bwMode="auto">
            <a:xfrm>
              <a:off x="3061" y="1706"/>
              <a:ext cx="726" cy="7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7" name="Line 102"/>
            <p:cNvSpPr>
              <a:spLocks noChangeShapeType="1"/>
            </p:cNvSpPr>
            <p:nvPr/>
          </p:nvSpPr>
          <p:spPr bwMode="auto">
            <a:xfrm>
              <a:off x="3061" y="2069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8" name="Line 103"/>
            <p:cNvSpPr>
              <a:spLocks noChangeShapeType="1"/>
            </p:cNvSpPr>
            <p:nvPr/>
          </p:nvSpPr>
          <p:spPr bwMode="auto">
            <a:xfrm>
              <a:off x="3741" y="2069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9" name="Line 104"/>
            <p:cNvSpPr>
              <a:spLocks noChangeShapeType="1"/>
            </p:cNvSpPr>
            <p:nvPr/>
          </p:nvSpPr>
          <p:spPr bwMode="auto">
            <a:xfrm rot="-5400000">
              <a:off x="3401" y="2409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0" name="Line 105"/>
            <p:cNvSpPr>
              <a:spLocks noChangeShapeType="1"/>
            </p:cNvSpPr>
            <p:nvPr/>
          </p:nvSpPr>
          <p:spPr bwMode="auto">
            <a:xfrm rot="1800000">
              <a:off x="3686" y="2247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1" name="Line 106"/>
            <p:cNvSpPr>
              <a:spLocks noChangeShapeType="1"/>
            </p:cNvSpPr>
            <p:nvPr/>
          </p:nvSpPr>
          <p:spPr bwMode="auto">
            <a:xfrm rot="3600000">
              <a:off x="3572" y="2358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2" name="Line 107"/>
            <p:cNvSpPr>
              <a:spLocks noChangeShapeType="1"/>
            </p:cNvSpPr>
            <p:nvPr/>
          </p:nvSpPr>
          <p:spPr bwMode="auto">
            <a:xfrm rot="-9000000">
              <a:off x="3116" y="1888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3" name="Line 108"/>
            <p:cNvSpPr>
              <a:spLocks noChangeShapeType="1"/>
            </p:cNvSpPr>
            <p:nvPr/>
          </p:nvSpPr>
          <p:spPr bwMode="auto">
            <a:xfrm rot="-7200000">
              <a:off x="3230" y="1778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4" name="Line 109"/>
            <p:cNvSpPr>
              <a:spLocks noChangeShapeType="1"/>
            </p:cNvSpPr>
            <p:nvPr/>
          </p:nvSpPr>
          <p:spPr bwMode="auto">
            <a:xfrm rot="19800000" flipH="1">
              <a:off x="3117" y="2243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5" name="Line 110"/>
            <p:cNvSpPr>
              <a:spLocks noChangeShapeType="1"/>
            </p:cNvSpPr>
            <p:nvPr/>
          </p:nvSpPr>
          <p:spPr bwMode="auto">
            <a:xfrm rot="18000000" flipH="1">
              <a:off x="3230" y="2354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6" name="Line 111"/>
            <p:cNvSpPr>
              <a:spLocks noChangeShapeType="1"/>
            </p:cNvSpPr>
            <p:nvPr/>
          </p:nvSpPr>
          <p:spPr bwMode="auto">
            <a:xfrm rot="5400000">
              <a:off x="3402" y="1730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7" name="Line 112"/>
            <p:cNvSpPr>
              <a:spLocks noChangeShapeType="1"/>
            </p:cNvSpPr>
            <p:nvPr/>
          </p:nvSpPr>
          <p:spPr bwMode="auto">
            <a:xfrm rot="9000000" flipH="1">
              <a:off x="3686" y="1896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8" name="Line 113"/>
            <p:cNvSpPr>
              <a:spLocks noChangeShapeType="1"/>
            </p:cNvSpPr>
            <p:nvPr/>
          </p:nvSpPr>
          <p:spPr bwMode="auto">
            <a:xfrm rot="7200000" flipH="1">
              <a:off x="3573" y="1785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9" name="Oval 114"/>
            <p:cNvSpPr>
              <a:spLocks noChangeArrowheads="1"/>
            </p:cNvSpPr>
            <p:nvPr/>
          </p:nvSpPr>
          <p:spPr bwMode="auto">
            <a:xfrm>
              <a:off x="3402" y="2044"/>
              <a:ext cx="45" cy="46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8" name="Line 132"/>
          <p:cNvSpPr>
            <a:spLocks noChangeShapeType="1"/>
          </p:cNvSpPr>
          <p:nvPr/>
        </p:nvSpPr>
        <p:spPr bwMode="auto">
          <a:xfrm rot="3600000" flipV="1">
            <a:off x="5561807" y="2807493"/>
            <a:ext cx="0" cy="7921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133"/>
          <p:cNvSpPr>
            <a:spLocks noChangeShapeType="1"/>
          </p:cNvSpPr>
          <p:nvPr/>
        </p:nvSpPr>
        <p:spPr bwMode="auto">
          <a:xfrm>
            <a:off x="5435600" y="27082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Line 134"/>
          <p:cNvSpPr>
            <a:spLocks noChangeShapeType="1"/>
          </p:cNvSpPr>
          <p:nvPr/>
        </p:nvSpPr>
        <p:spPr bwMode="auto">
          <a:xfrm flipV="1">
            <a:off x="7669213" y="4006850"/>
            <a:ext cx="0" cy="7921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281" name="Group 135"/>
          <p:cNvGrpSpPr>
            <a:grpSpLocks/>
          </p:cNvGrpSpPr>
          <p:nvPr/>
        </p:nvGrpSpPr>
        <p:grpSpPr bwMode="auto">
          <a:xfrm>
            <a:off x="7092950" y="4006850"/>
            <a:ext cx="1152525" cy="1150938"/>
            <a:chOff x="3061" y="1706"/>
            <a:chExt cx="726" cy="725"/>
          </a:xfrm>
        </p:grpSpPr>
        <p:sp>
          <p:nvSpPr>
            <p:cNvPr id="11292" name="Oval 136"/>
            <p:cNvSpPr>
              <a:spLocks noChangeArrowheads="1"/>
            </p:cNvSpPr>
            <p:nvPr/>
          </p:nvSpPr>
          <p:spPr bwMode="auto">
            <a:xfrm>
              <a:off x="3061" y="1706"/>
              <a:ext cx="726" cy="7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Line 137"/>
            <p:cNvSpPr>
              <a:spLocks noChangeShapeType="1"/>
            </p:cNvSpPr>
            <p:nvPr/>
          </p:nvSpPr>
          <p:spPr bwMode="auto">
            <a:xfrm>
              <a:off x="3061" y="2069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Line 138"/>
            <p:cNvSpPr>
              <a:spLocks noChangeShapeType="1"/>
            </p:cNvSpPr>
            <p:nvPr/>
          </p:nvSpPr>
          <p:spPr bwMode="auto">
            <a:xfrm>
              <a:off x="3741" y="2069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5" name="Line 139"/>
            <p:cNvSpPr>
              <a:spLocks noChangeShapeType="1"/>
            </p:cNvSpPr>
            <p:nvPr/>
          </p:nvSpPr>
          <p:spPr bwMode="auto">
            <a:xfrm rot="-5400000">
              <a:off x="3401" y="2409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140"/>
            <p:cNvSpPr>
              <a:spLocks noChangeShapeType="1"/>
            </p:cNvSpPr>
            <p:nvPr/>
          </p:nvSpPr>
          <p:spPr bwMode="auto">
            <a:xfrm rot="1800000">
              <a:off x="3686" y="2247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Line 141"/>
            <p:cNvSpPr>
              <a:spLocks noChangeShapeType="1"/>
            </p:cNvSpPr>
            <p:nvPr/>
          </p:nvSpPr>
          <p:spPr bwMode="auto">
            <a:xfrm rot="3600000">
              <a:off x="3572" y="2358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Line 142"/>
            <p:cNvSpPr>
              <a:spLocks noChangeShapeType="1"/>
            </p:cNvSpPr>
            <p:nvPr/>
          </p:nvSpPr>
          <p:spPr bwMode="auto">
            <a:xfrm rot="-9000000">
              <a:off x="3116" y="1888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9" name="Line 143"/>
            <p:cNvSpPr>
              <a:spLocks noChangeShapeType="1"/>
            </p:cNvSpPr>
            <p:nvPr/>
          </p:nvSpPr>
          <p:spPr bwMode="auto">
            <a:xfrm rot="-7200000">
              <a:off x="3230" y="1778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Line 144"/>
            <p:cNvSpPr>
              <a:spLocks noChangeShapeType="1"/>
            </p:cNvSpPr>
            <p:nvPr/>
          </p:nvSpPr>
          <p:spPr bwMode="auto">
            <a:xfrm rot="19800000" flipH="1">
              <a:off x="3117" y="2243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Line 145"/>
            <p:cNvSpPr>
              <a:spLocks noChangeShapeType="1"/>
            </p:cNvSpPr>
            <p:nvPr/>
          </p:nvSpPr>
          <p:spPr bwMode="auto">
            <a:xfrm rot="18000000" flipH="1">
              <a:off x="3230" y="2354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Line 146"/>
            <p:cNvSpPr>
              <a:spLocks noChangeShapeType="1"/>
            </p:cNvSpPr>
            <p:nvPr/>
          </p:nvSpPr>
          <p:spPr bwMode="auto">
            <a:xfrm rot="5400000">
              <a:off x="3402" y="1730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Line 147"/>
            <p:cNvSpPr>
              <a:spLocks noChangeShapeType="1"/>
            </p:cNvSpPr>
            <p:nvPr/>
          </p:nvSpPr>
          <p:spPr bwMode="auto">
            <a:xfrm rot="9000000" flipH="1">
              <a:off x="3686" y="1896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Line 148"/>
            <p:cNvSpPr>
              <a:spLocks noChangeShapeType="1"/>
            </p:cNvSpPr>
            <p:nvPr/>
          </p:nvSpPr>
          <p:spPr bwMode="auto">
            <a:xfrm rot="7200000" flipH="1">
              <a:off x="3573" y="1785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Oval 149"/>
            <p:cNvSpPr>
              <a:spLocks noChangeArrowheads="1"/>
            </p:cNvSpPr>
            <p:nvPr/>
          </p:nvSpPr>
          <p:spPr bwMode="auto">
            <a:xfrm>
              <a:off x="3402" y="2044"/>
              <a:ext cx="45" cy="46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82" name="Line 150"/>
          <p:cNvSpPr>
            <a:spLocks noChangeShapeType="1"/>
          </p:cNvSpPr>
          <p:nvPr/>
        </p:nvSpPr>
        <p:spPr bwMode="auto">
          <a:xfrm rot="1800000" flipV="1">
            <a:off x="7758113" y="4041775"/>
            <a:ext cx="0" cy="7921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3" name="Line 151"/>
          <p:cNvSpPr>
            <a:spLocks noChangeShapeType="1"/>
          </p:cNvSpPr>
          <p:nvPr/>
        </p:nvSpPr>
        <p:spPr bwMode="auto">
          <a:xfrm>
            <a:off x="7669213" y="400685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4" name="Text Box 152"/>
          <p:cNvSpPr txBox="1">
            <a:spLocks noChangeArrowheads="1"/>
          </p:cNvSpPr>
          <p:nvPr/>
        </p:nvSpPr>
        <p:spPr bwMode="auto">
          <a:xfrm>
            <a:off x="1835150" y="206057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v</a:t>
            </a:r>
            <a:endParaRPr lang="ru-RU" i="1"/>
          </a:p>
        </p:txBody>
      </p:sp>
      <p:sp>
        <p:nvSpPr>
          <p:cNvPr id="11285" name="Text Box 153"/>
          <p:cNvSpPr txBox="1">
            <a:spLocks noChangeArrowheads="1"/>
          </p:cNvSpPr>
          <p:nvPr/>
        </p:nvSpPr>
        <p:spPr bwMode="auto">
          <a:xfrm>
            <a:off x="7164388" y="206057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v</a:t>
            </a:r>
            <a:endParaRPr lang="ru-RU" i="1"/>
          </a:p>
        </p:txBody>
      </p:sp>
      <p:grpSp>
        <p:nvGrpSpPr>
          <p:cNvPr id="11286" name="Group 160"/>
          <p:cNvGrpSpPr>
            <a:grpSpLocks/>
          </p:cNvGrpSpPr>
          <p:nvPr/>
        </p:nvGrpSpPr>
        <p:grpSpPr bwMode="auto">
          <a:xfrm>
            <a:off x="836613" y="2733675"/>
            <a:ext cx="503237" cy="1125538"/>
            <a:chOff x="2565" y="1312"/>
            <a:chExt cx="637" cy="1707"/>
          </a:xfrm>
        </p:grpSpPr>
        <p:sp>
          <p:nvSpPr>
            <p:cNvPr id="11290" name="Freeform 158"/>
            <p:cNvSpPr>
              <a:spLocks/>
            </p:cNvSpPr>
            <p:nvPr/>
          </p:nvSpPr>
          <p:spPr bwMode="auto">
            <a:xfrm>
              <a:off x="2565" y="1637"/>
              <a:ext cx="637" cy="1382"/>
            </a:xfrm>
            <a:custGeom>
              <a:avLst/>
              <a:gdLst>
                <a:gd name="T0" fmla="*/ 497 w 637"/>
                <a:gd name="T1" fmla="*/ 1 h 1382"/>
                <a:gd name="T2" fmla="*/ 523 w 637"/>
                <a:gd name="T3" fmla="*/ 5 h 1382"/>
                <a:gd name="T4" fmla="*/ 549 w 637"/>
                <a:gd name="T5" fmla="*/ 12 h 1382"/>
                <a:gd name="T6" fmla="*/ 571 w 637"/>
                <a:gd name="T7" fmla="*/ 23 h 1382"/>
                <a:gd name="T8" fmla="*/ 599 w 637"/>
                <a:gd name="T9" fmla="*/ 42 h 1382"/>
                <a:gd name="T10" fmla="*/ 621 w 637"/>
                <a:gd name="T11" fmla="*/ 66 h 1382"/>
                <a:gd name="T12" fmla="*/ 636 w 637"/>
                <a:gd name="T13" fmla="*/ 97 h 1382"/>
                <a:gd name="T14" fmla="*/ 636 w 637"/>
                <a:gd name="T15" fmla="*/ 629 h 1382"/>
                <a:gd name="T16" fmla="*/ 630 w 637"/>
                <a:gd name="T17" fmla="*/ 647 h 1382"/>
                <a:gd name="T18" fmla="*/ 617 w 637"/>
                <a:gd name="T19" fmla="*/ 665 h 1382"/>
                <a:gd name="T20" fmla="*/ 595 w 637"/>
                <a:gd name="T21" fmla="*/ 677 h 1382"/>
                <a:gd name="T22" fmla="*/ 571 w 637"/>
                <a:gd name="T23" fmla="*/ 678 h 1382"/>
                <a:gd name="T24" fmla="*/ 550 w 637"/>
                <a:gd name="T25" fmla="*/ 672 h 1382"/>
                <a:gd name="T26" fmla="*/ 535 w 637"/>
                <a:gd name="T27" fmla="*/ 657 h 1382"/>
                <a:gd name="T28" fmla="*/ 528 w 637"/>
                <a:gd name="T29" fmla="*/ 643 h 1382"/>
                <a:gd name="T30" fmla="*/ 523 w 637"/>
                <a:gd name="T31" fmla="*/ 627 h 1382"/>
                <a:gd name="T32" fmla="*/ 487 w 637"/>
                <a:gd name="T33" fmla="*/ 1305 h 1382"/>
                <a:gd name="T34" fmla="*/ 480 w 637"/>
                <a:gd name="T35" fmla="*/ 1338 h 1382"/>
                <a:gd name="T36" fmla="*/ 461 w 637"/>
                <a:gd name="T37" fmla="*/ 1365 h 1382"/>
                <a:gd name="T38" fmla="*/ 436 w 637"/>
                <a:gd name="T39" fmla="*/ 1378 h 1382"/>
                <a:gd name="T40" fmla="*/ 414 w 637"/>
                <a:gd name="T41" fmla="*/ 1382 h 1382"/>
                <a:gd name="T42" fmla="*/ 385 w 637"/>
                <a:gd name="T43" fmla="*/ 1378 h 1382"/>
                <a:gd name="T44" fmla="*/ 362 w 637"/>
                <a:gd name="T45" fmla="*/ 1363 h 1382"/>
                <a:gd name="T46" fmla="*/ 345 w 637"/>
                <a:gd name="T47" fmla="*/ 1342 h 1382"/>
                <a:gd name="T48" fmla="*/ 337 w 637"/>
                <a:gd name="T49" fmla="*/ 1322 h 1382"/>
                <a:gd name="T50" fmla="*/ 299 w 637"/>
                <a:gd name="T51" fmla="*/ 662 h 1382"/>
                <a:gd name="T52" fmla="*/ 295 w 637"/>
                <a:gd name="T53" fmla="*/ 1328 h 1382"/>
                <a:gd name="T54" fmla="*/ 279 w 637"/>
                <a:gd name="T55" fmla="*/ 1358 h 1382"/>
                <a:gd name="T56" fmla="*/ 252 w 637"/>
                <a:gd name="T57" fmla="*/ 1377 h 1382"/>
                <a:gd name="T58" fmla="*/ 218 w 637"/>
                <a:gd name="T59" fmla="*/ 1382 h 1382"/>
                <a:gd name="T60" fmla="*/ 193 w 637"/>
                <a:gd name="T61" fmla="*/ 1376 h 1382"/>
                <a:gd name="T62" fmla="*/ 169 w 637"/>
                <a:gd name="T63" fmla="*/ 1359 h 1382"/>
                <a:gd name="T64" fmla="*/ 154 w 637"/>
                <a:gd name="T65" fmla="*/ 1338 h 1382"/>
                <a:gd name="T66" fmla="*/ 148 w 637"/>
                <a:gd name="T67" fmla="*/ 1311 h 1382"/>
                <a:gd name="T68" fmla="*/ 112 w 637"/>
                <a:gd name="T69" fmla="*/ 627 h 1382"/>
                <a:gd name="T70" fmla="*/ 105 w 637"/>
                <a:gd name="T71" fmla="*/ 648 h 1382"/>
                <a:gd name="T72" fmla="*/ 96 w 637"/>
                <a:gd name="T73" fmla="*/ 661 h 1382"/>
                <a:gd name="T74" fmla="*/ 83 w 637"/>
                <a:gd name="T75" fmla="*/ 673 h 1382"/>
                <a:gd name="T76" fmla="*/ 68 w 637"/>
                <a:gd name="T77" fmla="*/ 678 h 1382"/>
                <a:gd name="T78" fmla="*/ 49 w 637"/>
                <a:gd name="T79" fmla="*/ 678 h 1382"/>
                <a:gd name="T80" fmla="*/ 33 w 637"/>
                <a:gd name="T81" fmla="*/ 675 h 1382"/>
                <a:gd name="T82" fmla="*/ 20 w 637"/>
                <a:gd name="T83" fmla="*/ 667 h 1382"/>
                <a:gd name="T84" fmla="*/ 9 w 637"/>
                <a:gd name="T85" fmla="*/ 655 h 1382"/>
                <a:gd name="T86" fmla="*/ 2 w 637"/>
                <a:gd name="T87" fmla="*/ 640 h 1382"/>
                <a:gd name="T88" fmla="*/ 0 w 637"/>
                <a:gd name="T89" fmla="*/ 113 h 1382"/>
                <a:gd name="T90" fmla="*/ 13 w 637"/>
                <a:gd name="T91" fmla="*/ 69 h 1382"/>
                <a:gd name="T92" fmla="*/ 37 w 637"/>
                <a:gd name="T93" fmla="*/ 42 h 1382"/>
                <a:gd name="T94" fmla="*/ 78 w 637"/>
                <a:gd name="T95" fmla="*/ 17 h 1382"/>
                <a:gd name="T96" fmla="*/ 121 w 637"/>
                <a:gd name="T97" fmla="*/ 4 h 13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7"/>
                <a:gd name="T148" fmla="*/ 0 h 1382"/>
                <a:gd name="T149" fmla="*/ 637 w 637"/>
                <a:gd name="T150" fmla="*/ 1382 h 13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7" h="1382">
                  <a:moveTo>
                    <a:pt x="152" y="0"/>
                  </a:moveTo>
                  <a:lnTo>
                    <a:pt x="488" y="1"/>
                  </a:lnTo>
                  <a:lnTo>
                    <a:pt x="497" y="1"/>
                  </a:lnTo>
                  <a:lnTo>
                    <a:pt x="506" y="2"/>
                  </a:lnTo>
                  <a:lnTo>
                    <a:pt x="515" y="3"/>
                  </a:lnTo>
                  <a:lnTo>
                    <a:pt x="523" y="5"/>
                  </a:lnTo>
                  <a:lnTo>
                    <a:pt x="531" y="7"/>
                  </a:lnTo>
                  <a:lnTo>
                    <a:pt x="540" y="9"/>
                  </a:lnTo>
                  <a:lnTo>
                    <a:pt x="549" y="12"/>
                  </a:lnTo>
                  <a:lnTo>
                    <a:pt x="557" y="15"/>
                  </a:lnTo>
                  <a:lnTo>
                    <a:pt x="564" y="19"/>
                  </a:lnTo>
                  <a:lnTo>
                    <a:pt x="571" y="23"/>
                  </a:lnTo>
                  <a:lnTo>
                    <a:pt x="581" y="29"/>
                  </a:lnTo>
                  <a:lnTo>
                    <a:pt x="589" y="34"/>
                  </a:lnTo>
                  <a:lnTo>
                    <a:pt x="599" y="42"/>
                  </a:lnTo>
                  <a:lnTo>
                    <a:pt x="608" y="50"/>
                  </a:lnTo>
                  <a:lnTo>
                    <a:pt x="615" y="58"/>
                  </a:lnTo>
                  <a:lnTo>
                    <a:pt x="621" y="66"/>
                  </a:lnTo>
                  <a:lnTo>
                    <a:pt x="628" y="77"/>
                  </a:lnTo>
                  <a:lnTo>
                    <a:pt x="631" y="85"/>
                  </a:lnTo>
                  <a:lnTo>
                    <a:pt x="636" y="97"/>
                  </a:lnTo>
                  <a:lnTo>
                    <a:pt x="637" y="107"/>
                  </a:lnTo>
                  <a:lnTo>
                    <a:pt x="637" y="116"/>
                  </a:lnTo>
                  <a:lnTo>
                    <a:pt x="636" y="629"/>
                  </a:lnTo>
                  <a:lnTo>
                    <a:pt x="635" y="635"/>
                  </a:lnTo>
                  <a:lnTo>
                    <a:pt x="632" y="640"/>
                  </a:lnTo>
                  <a:lnTo>
                    <a:pt x="630" y="647"/>
                  </a:lnTo>
                  <a:lnTo>
                    <a:pt x="628" y="652"/>
                  </a:lnTo>
                  <a:lnTo>
                    <a:pt x="622" y="658"/>
                  </a:lnTo>
                  <a:lnTo>
                    <a:pt x="617" y="665"/>
                  </a:lnTo>
                  <a:lnTo>
                    <a:pt x="610" y="670"/>
                  </a:lnTo>
                  <a:lnTo>
                    <a:pt x="601" y="675"/>
                  </a:lnTo>
                  <a:lnTo>
                    <a:pt x="595" y="677"/>
                  </a:lnTo>
                  <a:lnTo>
                    <a:pt x="587" y="678"/>
                  </a:lnTo>
                  <a:lnTo>
                    <a:pt x="579" y="678"/>
                  </a:lnTo>
                  <a:lnTo>
                    <a:pt x="571" y="678"/>
                  </a:lnTo>
                  <a:lnTo>
                    <a:pt x="563" y="677"/>
                  </a:lnTo>
                  <a:lnTo>
                    <a:pt x="556" y="674"/>
                  </a:lnTo>
                  <a:lnTo>
                    <a:pt x="550" y="672"/>
                  </a:lnTo>
                  <a:lnTo>
                    <a:pt x="545" y="667"/>
                  </a:lnTo>
                  <a:lnTo>
                    <a:pt x="540" y="663"/>
                  </a:lnTo>
                  <a:lnTo>
                    <a:pt x="535" y="657"/>
                  </a:lnTo>
                  <a:lnTo>
                    <a:pt x="532" y="652"/>
                  </a:lnTo>
                  <a:lnTo>
                    <a:pt x="528" y="648"/>
                  </a:lnTo>
                  <a:lnTo>
                    <a:pt x="528" y="643"/>
                  </a:lnTo>
                  <a:lnTo>
                    <a:pt x="526" y="638"/>
                  </a:lnTo>
                  <a:lnTo>
                    <a:pt x="524" y="634"/>
                  </a:lnTo>
                  <a:lnTo>
                    <a:pt x="523" y="627"/>
                  </a:lnTo>
                  <a:lnTo>
                    <a:pt x="524" y="234"/>
                  </a:lnTo>
                  <a:lnTo>
                    <a:pt x="487" y="234"/>
                  </a:lnTo>
                  <a:lnTo>
                    <a:pt x="487" y="1305"/>
                  </a:lnTo>
                  <a:lnTo>
                    <a:pt x="487" y="1315"/>
                  </a:lnTo>
                  <a:lnTo>
                    <a:pt x="484" y="1327"/>
                  </a:lnTo>
                  <a:lnTo>
                    <a:pt x="480" y="1338"/>
                  </a:lnTo>
                  <a:lnTo>
                    <a:pt x="475" y="1349"/>
                  </a:lnTo>
                  <a:lnTo>
                    <a:pt x="467" y="1357"/>
                  </a:lnTo>
                  <a:lnTo>
                    <a:pt x="461" y="1365"/>
                  </a:lnTo>
                  <a:lnTo>
                    <a:pt x="454" y="1369"/>
                  </a:lnTo>
                  <a:lnTo>
                    <a:pt x="445" y="1376"/>
                  </a:lnTo>
                  <a:lnTo>
                    <a:pt x="436" y="1378"/>
                  </a:lnTo>
                  <a:lnTo>
                    <a:pt x="428" y="1380"/>
                  </a:lnTo>
                  <a:lnTo>
                    <a:pt x="421" y="1381"/>
                  </a:lnTo>
                  <a:lnTo>
                    <a:pt x="414" y="1382"/>
                  </a:lnTo>
                  <a:lnTo>
                    <a:pt x="406" y="1382"/>
                  </a:lnTo>
                  <a:lnTo>
                    <a:pt x="396" y="1381"/>
                  </a:lnTo>
                  <a:lnTo>
                    <a:pt x="385" y="1378"/>
                  </a:lnTo>
                  <a:lnTo>
                    <a:pt x="376" y="1373"/>
                  </a:lnTo>
                  <a:lnTo>
                    <a:pt x="368" y="1369"/>
                  </a:lnTo>
                  <a:lnTo>
                    <a:pt x="362" y="1363"/>
                  </a:lnTo>
                  <a:lnTo>
                    <a:pt x="356" y="1359"/>
                  </a:lnTo>
                  <a:lnTo>
                    <a:pt x="350" y="1350"/>
                  </a:lnTo>
                  <a:lnTo>
                    <a:pt x="345" y="1342"/>
                  </a:lnTo>
                  <a:lnTo>
                    <a:pt x="342" y="1337"/>
                  </a:lnTo>
                  <a:lnTo>
                    <a:pt x="340" y="1329"/>
                  </a:lnTo>
                  <a:lnTo>
                    <a:pt x="337" y="1322"/>
                  </a:lnTo>
                  <a:lnTo>
                    <a:pt x="336" y="1314"/>
                  </a:lnTo>
                  <a:lnTo>
                    <a:pt x="336" y="662"/>
                  </a:lnTo>
                  <a:lnTo>
                    <a:pt x="299" y="662"/>
                  </a:lnTo>
                  <a:lnTo>
                    <a:pt x="298" y="1310"/>
                  </a:lnTo>
                  <a:lnTo>
                    <a:pt x="297" y="1320"/>
                  </a:lnTo>
                  <a:lnTo>
                    <a:pt x="295" y="1328"/>
                  </a:lnTo>
                  <a:lnTo>
                    <a:pt x="290" y="1339"/>
                  </a:lnTo>
                  <a:lnTo>
                    <a:pt x="286" y="1348"/>
                  </a:lnTo>
                  <a:lnTo>
                    <a:pt x="279" y="1358"/>
                  </a:lnTo>
                  <a:lnTo>
                    <a:pt x="271" y="1366"/>
                  </a:lnTo>
                  <a:lnTo>
                    <a:pt x="262" y="1372"/>
                  </a:lnTo>
                  <a:lnTo>
                    <a:pt x="252" y="1377"/>
                  </a:lnTo>
                  <a:lnTo>
                    <a:pt x="240" y="1381"/>
                  </a:lnTo>
                  <a:lnTo>
                    <a:pt x="229" y="1382"/>
                  </a:lnTo>
                  <a:lnTo>
                    <a:pt x="218" y="1382"/>
                  </a:lnTo>
                  <a:lnTo>
                    <a:pt x="209" y="1381"/>
                  </a:lnTo>
                  <a:lnTo>
                    <a:pt x="201" y="1379"/>
                  </a:lnTo>
                  <a:lnTo>
                    <a:pt x="193" y="1376"/>
                  </a:lnTo>
                  <a:lnTo>
                    <a:pt x="185" y="1372"/>
                  </a:lnTo>
                  <a:lnTo>
                    <a:pt x="177" y="1367"/>
                  </a:lnTo>
                  <a:lnTo>
                    <a:pt x="169" y="1359"/>
                  </a:lnTo>
                  <a:lnTo>
                    <a:pt x="165" y="1353"/>
                  </a:lnTo>
                  <a:lnTo>
                    <a:pt x="159" y="1346"/>
                  </a:lnTo>
                  <a:lnTo>
                    <a:pt x="154" y="1338"/>
                  </a:lnTo>
                  <a:lnTo>
                    <a:pt x="153" y="1330"/>
                  </a:lnTo>
                  <a:lnTo>
                    <a:pt x="151" y="1324"/>
                  </a:lnTo>
                  <a:lnTo>
                    <a:pt x="148" y="1311"/>
                  </a:lnTo>
                  <a:lnTo>
                    <a:pt x="149" y="234"/>
                  </a:lnTo>
                  <a:lnTo>
                    <a:pt x="112" y="234"/>
                  </a:lnTo>
                  <a:lnTo>
                    <a:pt x="112" y="627"/>
                  </a:lnTo>
                  <a:lnTo>
                    <a:pt x="110" y="634"/>
                  </a:lnTo>
                  <a:lnTo>
                    <a:pt x="108" y="642"/>
                  </a:lnTo>
                  <a:lnTo>
                    <a:pt x="105" y="648"/>
                  </a:lnTo>
                  <a:lnTo>
                    <a:pt x="101" y="655"/>
                  </a:lnTo>
                  <a:lnTo>
                    <a:pt x="100" y="657"/>
                  </a:lnTo>
                  <a:lnTo>
                    <a:pt x="96" y="661"/>
                  </a:lnTo>
                  <a:lnTo>
                    <a:pt x="92" y="665"/>
                  </a:lnTo>
                  <a:lnTo>
                    <a:pt x="88" y="668"/>
                  </a:lnTo>
                  <a:lnTo>
                    <a:pt x="83" y="673"/>
                  </a:lnTo>
                  <a:lnTo>
                    <a:pt x="79" y="674"/>
                  </a:lnTo>
                  <a:lnTo>
                    <a:pt x="73" y="677"/>
                  </a:lnTo>
                  <a:lnTo>
                    <a:pt x="68" y="678"/>
                  </a:lnTo>
                  <a:lnTo>
                    <a:pt x="64" y="678"/>
                  </a:lnTo>
                  <a:lnTo>
                    <a:pt x="60" y="678"/>
                  </a:lnTo>
                  <a:lnTo>
                    <a:pt x="49" y="678"/>
                  </a:lnTo>
                  <a:lnTo>
                    <a:pt x="45" y="678"/>
                  </a:lnTo>
                  <a:lnTo>
                    <a:pt x="40" y="677"/>
                  </a:lnTo>
                  <a:lnTo>
                    <a:pt x="33" y="675"/>
                  </a:lnTo>
                  <a:lnTo>
                    <a:pt x="30" y="673"/>
                  </a:lnTo>
                  <a:lnTo>
                    <a:pt x="25" y="670"/>
                  </a:lnTo>
                  <a:lnTo>
                    <a:pt x="20" y="667"/>
                  </a:lnTo>
                  <a:lnTo>
                    <a:pt x="17" y="664"/>
                  </a:lnTo>
                  <a:lnTo>
                    <a:pt x="13" y="658"/>
                  </a:lnTo>
                  <a:lnTo>
                    <a:pt x="9" y="655"/>
                  </a:lnTo>
                  <a:lnTo>
                    <a:pt x="6" y="650"/>
                  </a:lnTo>
                  <a:lnTo>
                    <a:pt x="5" y="647"/>
                  </a:lnTo>
                  <a:lnTo>
                    <a:pt x="2" y="640"/>
                  </a:lnTo>
                  <a:lnTo>
                    <a:pt x="1" y="635"/>
                  </a:lnTo>
                  <a:lnTo>
                    <a:pt x="0" y="629"/>
                  </a:lnTo>
                  <a:lnTo>
                    <a:pt x="0" y="113"/>
                  </a:lnTo>
                  <a:lnTo>
                    <a:pt x="1" y="96"/>
                  </a:lnTo>
                  <a:lnTo>
                    <a:pt x="5" y="82"/>
                  </a:lnTo>
                  <a:lnTo>
                    <a:pt x="13" y="69"/>
                  </a:lnTo>
                  <a:lnTo>
                    <a:pt x="20" y="59"/>
                  </a:lnTo>
                  <a:lnTo>
                    <a:pt x="29" y="51"/>
                  </a:lnTo>
                  <a:lnTo>
                    <a:pt x="37" y="42"/>
                  </a:lnTo>
                  <a:lnTo>
                    <a:pt x="51" y="32"/>
                  </a:lnTo>
                  <a:lnTo>
                    <a:pt x="66" y="23"/>
                  </a:lnTo>
                  <a:lnTo>
                    <a:pt x="78" y="17"/>
                  </a:lnTo>
                  <a:lnTo>
                    <a:pt x="88" y="13"/>
                  </a:lnTo>
                  <a:lnTo>
                    <a:pt x="105" y="7"/>
                  </a:lnTo>
                  <a:lnTo>
                    <a:pt x="121" y="4"/>
                  </a:lnTo>
                  <a:lnTo>
                    <a:pt x="13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1" name="Oval 159"/>
            <p:cNvSpPr>
              <a:spLocks noChangeArrowheads="1"/>
            </p:cNvSpPr>
            <p:nvPr/>
          </p:nvSpPr>
          <p:spPr bwMode="auto">
            <a:xfrm>
              <a:off x="2737" y="1312"/>
              <a:ext cx="263" cy="2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7" name="Group 161"/>
          <p:cNvGrpSpPr>
            <a:grpSpLocks/>
          </p:cNvGrpSpPr>
          <p:nvPr/>
        </p:nvGrpSpPr>
        <p:grpSpPr bwMode="auto">
          <a:xfrm>
            <a:off x="4060825" y="2735263"/>
            <a:ext cx="503238" cy="1125537"/>
            <a:chOff x="2565" y="1312"/>
            <a:chExt cx="637" cy="1707"/>
          </a:xfrm>
        </p:grpSpPr>
        <p:sp>
          <p:nvSpPr>
            <p:cNvPr id="11288" name="Freeform 162"/>
            <p:cNvSpPr>
              <a:spLocks/>
            </p:cNvSpPr>
            <p:nvPr/>
          </p:nvSpPr>
          <p:spPr bwMode="auto">
            <a:xfrm>
              <a:off x="2565" y="1637"/>
              <a:ext cx="637" cy="1382"/>
            </a:xfrm>
            <a:custGeom>
              <a:avLst/>
              <a:gdLst>
                <a:gd name="T0" fmla="*/ 497 w 637"/>
                <a:gd name="T1" fmla="*/ 1 h 1382"/>
                <a:gd name="T2" fmla="*/ 523 w 637"/>
                <a:gd name="T3" fmla="*/ 5 h 1382"/>
                <a:gd name="T4" fmla="*/ 549 w 637"/>
                <a:gd name="T5" fmla="*/ 12 h 1382"/>
                <a:gd name="T6" fmla="*/ 571 w 637"/>
                <a:gd name="T7" fmla="*/ 23 h 1382"/>
                <a:gd name="T8" fmla="*/ 599 w 637"/>
                <a:gd name="T9" fmla="*/ 42 h 1382"/>
                <a:gd name="T10" fmla="*/ 621 w 637"/>
                <a:gd name="T11" fmla="*/ 66 h 1382"/>
                <a:gd name="T12" fmla="*/ 636 w 637"/>
                <a:gd name="T13" fmla="*/ 97 h 1382"/>
                <a:gd name="T14" fmla="*/ 636 w 637"/>
                <a:gd name="T15" fmla="*/ 629 h 1382"/>
                <a:gd name="T16" fmla="*/ 630 w 637"/>
                <a:gd name="T17" fmla="*/ 647 h 1382"/>
                <a:gd name="T18" fmla="*/ 617 w 637"/>
                <a:gd name="T19" fmla="*/ 665 h 1382"/>
                <a:gd name="T20" fmla="*/ 595 w 637"/>
                <a:gd name="T21" fmla="*/ 677 h 1382"/>
                <a:gd name="T22" fmla="*/ 571 w 637"/>
                <a:gd name="T23" fmla="*/ 678 h 1382"/>
                <a:gd name="T24" fmla="*/ 550 w 637"/>
                <a:gd name="T25" fmla="*/ 672 h 1382"/>
                <a:gd name="T26" fmla="*/ 535 w 637"/>
                <a:gd name="T27" fmla="*/ 657 h 1382"/>
                <a:gd name="T28" fmla="*/ 528 w 637"/>
                <a:gd name="T29" fmla="*/ 643 h 1382"/>
                <a:gd name="T30" fmla="*/ 523 w 637"/>
                <a:gd name="T31" fmla="*/ 627 h 1382"/>
                <a:gd name="T32" fmla="*/ 487 w 637"/>
                <a:gd name="T33" fmla="*/ 1305 h 1382"/>
                <a:gd name="T34" fmla="*/ 480 w 637"/>
                <a:gd name="T35" fmla="*/ 1338 h 1382"/>
                <a:gd name="T36" fmla="*/ 461 w 637"/>
                <a:gd name="T37" fmla="*/ 1365 h 1382"/>
                <a:gd name="T38" fmla="*/ 436 w 637"/>
                <a:gd name="T39" fmla="*/ 1378 h 1382"/>
                <a:gd name="T40" fmla="*/ 414 w 637"/>
                <a:gd name="T41" fmla="*/ 1382 h 1382"/>
                <a:gd name="T42" fmla="*/ 385 w 637"/>
                <a:gd name="T43" fmla="*/ 1378 h 1382"/>
                <a:gd name="T44" fmla="*/ 362 w 637"/>
                <a:gd name="T45" fmla="*/ 1363 h 1382"/>
                <a:gd name="T46" fmla="*/ 345 w 637"/>
                <a:gd name="T47" fmla="*/ 1342 h 1382"/>
                <a:gd name="T48" fmla="*/ 337 w 637"/>
                <a:gd name="T49" fmla="*/ 1322 h 1382"/>
                <a:gd name="T50" fmla="*/ 299 w 637"/>
                <a:gd name="T51" fmla="*/ 662 h 1382"/>
                <a:gd name="T52" fmla="*/ 295 w 637"/>
                <a:gd name="T53" fmla="*/ 1328 h 1382"/>
                <a:gd name="T54" fmla="*/ 279 w 637"/>
                <a:gd name="T55" fmla="*/ 1358 h 1382"/>
                <a:gd name="T56" fmla="*/ 252 w 637"/>
                <a:gd name="T57" fmla="*/ 1377 h 1382"/>
                <a:gd name="T58" fmla="*/ 218 w 637"/>
                <a:gd name="T59" fmla="*/ 1382 h 1382"/>
                <a:gd name="T60" fmla="*/ 193 w 637"/>
                <a:gd name="T61" fmla="*/ 1376 h 1382"/>
                <a:gd name="T62" fmla="*/ 169 w 637"/>
                <a:gd name="T63" fmla="*/ 1359 h 1382"/>
                <a:gd name="T64" fmla="*/ 154 w 637"/>
                <a:gd name="T65" fmla="*/ 1338 h 1382"/>
                <a:gd name="T66" fmla="*/ 148 w 637"/>
                <a:gd name="T67" fmla="*/ 1311 h 1382"/>
                <a:gd name="T68" fmla="*/ 112 w 637"/>
                <a:gd name="T69" fmla="*/ 627 h 1382"/>
                <a:gd name="T70" fmla="*/ 105 w 637"/>
                <a:gd name="T71" fmla="*/ 648 h 1382"/>
                <a:gd name="T72" fmla="*/ 96 w 637"/>
                <a:gd name="T73" fmla="*/ 661 h 1382"/>
                <a:gd name="T74" fmla="*/ 83 w 637"/>
                <a:gd name="T75" fmla="*/ 673 h 1382"/>
                <a:gd name="T76" fmla="*/ 68 w 637"/>
                <a:gd name="T77" fmla="*/ 678 h 1382"/>
                <a:gd name="T78" fmla="*/ 49 w 637"/>
                <a:gd name="T79" fmla="*/ 678 h 1382"/>
                <a:gd name="T80" fmla="*/ 33 w 637"/>
                <a:gd name="T81" fmla="*/ 675 h 1382"/>
                <a:gd name="T82" fmla="*/ 20 w 637"/>
                <a:gd name="T83" fmla="*/ 667 h 1382"/>
                <a:gd name="T84" fmla="*/ 9 w 637"/>
                <a:gd name="T85" fmla="*/ 655 h 1382"/>
                <a:gd name="T86" fmla="*/ 2 w 637"/>
                <a:gd name="T87" fmla="*/ 640 h 1382"/>
                <a:gd name="T88" fmla="*/ 0 w 637"/>
                <a:gd name="T89" fmla="*/ 113 h 1382"/>
                <a:gd name="T90" fmla="*/ 13 w 637"/>
                <a:gd name="T91" fmla="*/ 69 h 1382"/>
                <a:gd name="T92" fmla="*/ 37 w 637"/>
                <a:gd name="T93" fmla="*/ 42 h 1382"/>
                <a:gd name="T94" fmla="*/ 78 w 637"/>
                <a:gd name="T95" fmla="*/ 17 h 1382"/>
                <a:gd name="T96" fmla="*/ 121 w 637"/>
                <a:gd name="T97" fmla="*/ 4 h 13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7"/>
                <a:gd name="T148" fmla="*/ 0 h 1382"/>
                <a:gd name="T149" fmla="*/ 637 w 637"/>
                <a:gd name="T150" fmla="*/ 1382 h 13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7" h="1382">
                  <a:moveTo>
                    <a:pt x="152" y="0"/>
                  </a:moveTo>
                  <a:lnTo>
                    <a:pt x="488" y="1"/>
                  </a:lnTo>
                  <a:lnTo>
                    <a:pt x="497" y="1"/>
                  </a:lnTo>
                  <a:lnTo>
                    <a:pt x="506" y="2"/>
                  </a:lnTo>
                  <a:lnTo>
                    <a:pt x="515" y="3"/>
                  </a:lnTo>
                  <a:lnTo>
                    <a:pt x="523" y="5"/>
                  </a:lnTo>
                  <a:lnTo>
                    <a:pt x="531" y="7"/>
                  </a:lnTo>
                  <a:lnTo>
                    <a:pt x="540" y="9"/>
                  </a:lnTo>
                  <a:lnTo>
                    <a:pt x="549" y="12"/>
                  </a:lnTo>
                  <a:lnTo>
                    <a:pt x="557" y="15"/>
                  </a:lnTo>
                  <a:lnTo>
                    <a:pt x="564" y="19"/>
                  </a:lnTo>
                  <a:lnTo>
                    <a:pt x="571" y="23"/>
                  </a:lnTo>
                  <a:lnTo>
                    <a:pt x="581" y="29"/>
                  </a:lnTo>
                  <a:lnTo>
                    <a:pt x="589" y="34"/>
                  </a:lnTo>
                  <a:lnTo>
                    <a:pt x="599" y="42"/>
                  </a:lnTo>
                  <a:lnTo>
                    <a:pt x="608" y="50"/>
                  </a:lnTo>
                  <a:lnTo>
                    <a:pt x="615" y="58"/>
                  </a:lnTo>
                  <a:lnTo>
                    <a:pt x="621" y="66"/>
                  </a:lnTo>
                  <a:lnTo>
                    <a:pt x="628" y="77"/>
                  </a:lnTo>
                  <a:lnTo>
                    <a:pt x="631" y="85"/>
                  </a:lnTo>
                  <a:lnTo>
                    <a:pt x="636" y="97"/>
                  </a:lnTo>
                  <a:lnTo>
                    <a:pt x="637" y="107"/>
                  </a:lnTo>
                  <a:lnTo>
                    <a:pt x="637" y="116"/>
                  </a:lnTo>
                  <a:lnTo>
                    <a:pt x="636" y="629"/>
                  </a:lnTo>
                  <a:lnTo>
                    <a:pt x="635" y="635"/>
                  </a:lnTo>
                  <a:lnTo>
                    <a:pt x="632" y="640"/>
                  </a:lnTo>
                  <a:lnTo>
                    <a:pt x="630" y="647"/>
                  </a:lnTo>
                  <a:lnTo>
                    <a:pt x="628" y="652"/>
                  </a:lnTo>
                  <a:lnTo>
                    <a:pt x="622" y="658"/>
                  </a:lnTo>
                  <a:lnTo>
                    <a:pt x="617" y="665"/>
                  </a:lnTo>
                  <a:lnTo>
                    <a:pt x="610" y="670"/>
                  </a:lnTo>
                  <a:lnTo>
                    <a:pt x="601" y="675"/>
                  </a:lnTo>
                  <a:lnTo>
                    <a:pt x="595" y="677"/>
                  </a:lnTo>
                  <a:lnTo>
                    <a:pt x="587" y="678"/>
                  </a:lnTo>
                  <a:lnTo>
                    <a:pt x="579" y="678"/>
                  </a:lnTo>
                  <a:lnTo>
                    <a:pt x="571" y="678"/>
                  </a:lnTo>
                  <a:lnTo>
                    <a:pt x="563" y="677"/>
                  </a:lnTo>
                  <a:lnTo>
                    <a:pt x="556" y="674"/>
                  </a:lnTo>
                  <a:lnTo>
                    <a:pt x="550" y="672"/>
                  </a:lnTo>
                  <a:lnTo>
                    <a:pt x="545" y="667"/>
                  </a:lnTo>
                  <a:lnTo>
                    <a:pt x="540" y="663"/>
                  </a:lnTo>
                  <a:lnTo>
                    <a:pt x="535" y="657"/>
                  </a:lnTo>
                  <a:lnTo>
                    <a:pt x="532" y="652"/>
                  </a:lnTo>
                  <a:lnTo>
                    <a:pt x="528" y="648"/>
                  </a:lnTo>
                  <a:lnTo>
                    <a:pt x="528" y="643"/>
                  </a:lnTo>
                  <a:lnTo>
                    <a:pt x="526" y="638"/>
                  </a:lnTo>
                  <a:lnTo>
                    <a:pt x="524" y="634"/>
                  </a:lnTo>
                  <a:lnTo>
                    <a:pt x="523" y="627"/>
                  </a:lnTo>
                  <a:lnTo>
                    <a:pt x="524" y="234"/>
                  </a:lnTo>
                  <a:lnTo>
                    <a:pt x="487" y="234"/>
                  </a:lnTo>
                  <a:lnTo>
                    <a:pt x="487" y="1305"/>
                  </a:lnTo>
                  <a:lnTo>
                    <a:pt x="487" y="1315"/>
                  </a:lnTo>
                  <a:lnTo>
                    <a:pt x="484" y="1327"/>
                  </a:lnTo>
                  <a:lnTo>
                    <a:pt x="480" y="1338"/>
                  </a:lnTo>
                  <a:lnTo>
                    <a:pt x="475" y="1349"/>
                  </a:lnTo>
                  <a:lnTo>
                    <a:pt x="467" y="1357"/>
                  </a:lnTo>
                  <a:lnTo>
                    <a:pt x="461" y="1365"/>
                  </a:lnTo>
                  <a:lnTo>
                    <a:pt x="454" y="1369"/>
                  </a:lnTo>
                  <a:lnTo>
                    <a:pt x="445" y="1376"/>
                  </a:lnTo>
                  <a:lnTo>
                    <a:pt x="436" y="1378"/>
                  </a:lnTo>
                  <a:lnTo>
                    <a:pt x="428" y="1380"/>
                  </a:lnTo>
                  <a:lnTo>
                    <a:pt x="421" y="1381"/>
                  </a:lnTo>
                  <a:lnTo>
                    <a:pt x="414" y="1382"/>
                  </a:lnTo>
                  <a:lnTo>
                    <a:pt x="406" y="1382"/>
                  </a:lnTo>
                  <a:lnTo>
                    <a:pt x="396" y="1381"/>
                  </a:lnTo>
                  <a:lnTo>
                    <a:pt x="385" y="1378"/>
                  </a:lnTo>
                  <a:lnTo>
                    <a:pt x="376" y="1373"/>
                  </a:lnTo>
                  <a:lnTo>
                    <a:pt x="368" y="1369"/>
                  </a:lnTo>
                  <a:lnTo>
                    <a:pt x="362" y="1363"/>
                  </a:lnTo>
                  <a:lnTo>
                    <a:pt x="356" y="1359"/>
                  </a:lnTo>
                  <a:lnTo>
                    <a:pt x="350" y="1350"/>
                  </a:lnTo>
                  <a:lnTo>
                    <a:pt x="345" y="1342"/>
                  </a:lnTo>
                  <a:lnTo>
                    <a:pt x="342" y="1337"/>
                  </a:lnTo>
                  <a:lnTo>
                    <a:pt x="340" y="1329"/>
                  </a:lnTo>
                  <a:lnTo>
                    <a:pt x="337" y="1322"/>
                  </a:lnTo>
                  <a:lnTo>
                    <a:pt x="336" y="1314"/>
                  </a:lnTo>
                  <a:lnTo>
                    <a:pt x="336" y="662"/>
                  </a:lnTo>
                  <a:lnTo>
                    <a:pt x="299" y="662"/>
                  </a:lnTo>
                  <a:lnTo>
                    <a:pt x="298" y="1310"/>
                  </a:lnTo>
                  <a:lnTo>
                    <a:pt x="297" y="1320"/>
                  </a:lnTo>
                  <a:lnTo>
                    <a:pt x="295" y="1328"/>
                  </a:lnTo>
                  <a:lnTo>
                    <a:pt x="290" y="1339"/>
                  </a:lnTo>
                  <a:lnTo>
                    <a:pt x="286" y="1348"/>
                  </a:lnTo>
                  <a:lnTo>
                    <a:pt x="279" y="1358"/>
                  </a:lnTo>
                  <a:lnTo>
                    <a:pt x="271" y="1366"/>
                  </a:lnTo>
                  <a:lnTo>
                    <a:pt x="262" y="1372"/>
                  </a:lnTo>
                  <a:lnTo>
                    <a:pt x="252" y="1377"/>
                  </a:lnTo>
                  <a:lnTo>
                    <a:pt x="240" y="1381"/>
                  </a:lnTo>
                  <a:lnTo>
                    <a:pt x="229" y="1382"/>
                  </a:lnTo>
                  <a:lnTo>
                    <a:pt x="218" y="1382"/>
                  </a:lnTo>
                  <a:lnTo>
                    <a:pt x="209" y="1381"/>
                  </a:lnTo>
                  <a:lnTo>
                    <a:pt x="201" y="1379"/>
                  </a:lnTo>
                  <a:lnTo>
                    <a:pt x="193" y="1376"/>
                  </a:lnTo>
                  <a:lnTo>
                    <a:pt x="185" y="1372"/>
                  </a:lnTo>
                  <a:lnTo>
                    <a:pt x="177" y="1367"/>
                  </a:lnTo>
                  <a:lnTo>
                    <a:pt x="169" y="1359"/>
                  </a:lnTo>
                  <a:lnTo>
                    <a:pt x="165" y="1353"/>
                  </a:lnTo>
                  <a:lnTo>
                    <a:pt x="159" y="1346"/>
                  </a:lnTo>
                  <a:lnTo>
                    <a:pt x="154" y="1338"/>
                  </a:lnTo>
                  <a:lnTo>
                    <a:pt x="153" y="1330"/>
                  </a:lnTo>
                  <a:lnTo>
                    <a:pt x="151" y="1324"/>
                  </a:lnTo>
                  <a:lnTo>
                    <a:pt x="148" y="1311"/>
                  </a:lnTo>
                  <a:lnTo>
                    <a:pt x="149" y="234"/>
                  </a:lnTo>
                  <a:lnTo>
                    <a:pt x="112" y="234"/>
                  </a:lnTo>
                  <a:lnTo>
                    <a:pt x="112" y="627"/>
                  </a:lnTo>
                  <a:lnTo>
                    <a:pt x="110" y="634"/>
                  </a:lnTo>
                  <a:lnTo>
                    <a:pt x="108" y="642"/>
                  </a:lnTo>
                  <a:lnTo>
                    <a:pt x="105" y="648"/>
                  </a:lnTo>
                  <a:lnTo>
                    <a:pt x="101" y="655"/>
                  </a:lnTo>
                  <a:lnTo>
                    <a:pt x="100" y="657"/>
                  </a:lnTo>
                  <a:lnTo>
                    <a:pt x="96" y="661"/>
                  </a:lnTo>
                  <a:lnTo>
                    <a:pt x="92" y="665"/>
                  </a:lnTo>
                  <a:lnTo>
                    <a:pt x="88" y="668"/>
                  </a:lnTo>
                  <a:lnTo>
                    <a:pt x="83" y="673"/>
                  </a:lnTo>
                  <a:lnTo>
                    <a:pt x="79" y="674"/>
                  </a:lnTo>
                  <a:lnTo>
                    <a:pt x="73" y="677"/>
                  </a:lnTo>
                  <a:lnTo>
                    <a:pt x="68" y="678"/>
                  </a:lnTo>
                  <a:lnTo>
                    <a:pt x="64" y="678"/>
                  </a:lnTo>
                  <a:lnTo>
                    <a:pt x="60" y="678"/>
                  </a:lnTo>
                  <a:lnTo>
                    <a:pt x="49" y="678"/>
                  </a:lnTo>
                  <a:lnTo>
                    <a:pt x="45" y="678"/>
                  </a:lnTo>
                  <a:lnTo>
                    <a:pt x="40" y="677"/>
                  </a:lnTo>
                  <a:lnTo>
                    <a:pt x="33" y="675"/>
                  </a:lnTo>
                  <a:lnTo>
                    <a:pt x="30" y="673"/>
                  </a:lnTo>
                  <a:lnTo>
                    <a:pt x="25" y="670"/>
                  </a:lnTo>
                  <a:lnTo>
                    <a:pt x="20" y="667"/>
                  </a:lnTo>
                  <a:lnTo>
                    <a:pt x="17" y="664"/>
                  </a:lnTo>
                  <a:lnTo>
                    <a:pt x="13" y="658"/>
                  </a:lnTo>
                  <a:lnTo>
                    <a:pt x="9" y="655"/>
                  </a:lnTo>
                  <a:lnTo>
                    <a:pt x="6" y="650"/>
                  </a:lnTo>
                  <a:lnTo>
                    <a:pt x="5" y="647"/>
                  </a:lnTo>
                  <a:lnTo>
                    <a:pt x="2" y="640"/>
                  </a:lnTo>
                  <a:lnTo>
                    <a:pt x="1" y="635"/>
                  </a:lnTo>
                  <a:lnTo>
                    <a:pt x="0" y="629"/>
                  </a:lnTo>
                  <a:lnTo>
                    <a:pt x="0" y="113"/>
                  </a:lnTo>
                  <a:lnTo>
                    <a:pt x="1" y="96"/>
                  </a:lnTo>
                  <a:lnTo>
                    <a:pt x="5" y="82"/>
                  </a:lnTo>
                  <a:lnTo>
                    <a:pt x="13" y="69"/>
                  </a:lnTo>
                  <a:lnTo>
                    <a:pt x="20" y="59"/>
                  </a:lnTo>
                  <a:lnTo>
                    <a:pt x="29" y="51"/>
                  </a:lnTo>
                  <a:lnTo>
                    <a:pt x="37" y="42"/>
                  </a:lnTo>
                  <a:lnTo>
                    <a:pt x="51" y="32"/>
                  </a:lnTo>
                  <a:lnTo>
                    <a:pt x="66" y="23"/>
                  </a:lnTo>
                  <a:lnTo>
                    <a:pt x="78" y="17"/>
                  </a:lnTo>
                  <a:lnTo>
                    <a:pt x="88" y="13"/>
                  </a:lnTo>
                  <a:lnTo>
                    <a:pt x="105" y="7"/>
                  </a:lnTo>
                  <a:lnTo>
                    <a:pt x="121" y="4"/>
                  </a:lnTo>
                  <a:lnTo>
                    <a:pt x="13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Oval 163"/>
            <p:cNvSpPr>
              <a:spLocks noChangeArrowheads="1"/>
            </p:cNvSpPr>
            <p:nvPr/>
          </p:nvSpPr>
          <p:spPr bwMode="auto">
            <a:xfrm>
              <a:off x="2737" y="1312"/>
              <a:ext cx="263" cy="2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3600" dirty="0"/>
              <a:t>2</a:t>
            </a:r>
            <a:r>
              <a:rPr lang="uk-UA" sz="3600" i="1" dirty="0"/>
              <a:t>. В системі відліку, що рухається рівномірно і прямолінійно щодо спостерігача, час рухається повільніше</a:t>
            </a:r>
            <a:endParaRPr lang="ru-RU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47264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4BB27A-0133-433D-A2AD-1106B25DFCDA}" type="slidenum">
              <a:rPr lang="ru-RU" b="0"/>
              <a:pPr eaLnBrk="1" hangingPunct="1"/>
              <a:t>11</a:t>
            </a:fld>
            <a:endParaRPr lang="ru-RU" b="0"/>
          </a:p>
        </p:txBody>
      </p:sp>
      <p:grpSp>
        <p:nvGrpSpPr>
          <p:cNvPr id="12291" name="Group 223"/>
          <p:cNvGrpSpPr>
            <a:grpSpLocks/>
          </p:cNvGrpSpPr>
          <p:nvPr/>
        </p:nvGrpSpPr>
        <p:grpSpPr bwMode="auto">
          <a:xfrm>
            <a:off x="-711994" y="4994919"/>
            <a:ext cx="6034088" cy="3246438"/>
            <a:chOff x="-453" y="3128"/>
            <a:chExt cx="3801" cy="2045"/>
          </a:xfrm>
        </p:grpSpPr>
        <p:sp>
          <p:nvSpPr>
            <p:cNvPr id="12341" name="Freeform 224"/>
            <p:cNvSpPr>
              <a:spLocks/>
            </p:cNvSpPr>
            <p:nvPr/>
          </p:nvSpPr>
          <p:spPr bwMode="auto">
            <a:xfrm>
              <a:off x="-453" y="3784"/>
              <a:ext cx="3801" cy="905"/>
            </a:xfrm>
            <a:custGeom>
              <a:avLst/>
              <a:gdLst>
                <a:gd name="T0" fmla="*/ 0 w 3801"/>
                <a:gd name="T1" fmla="*/ 116 h 905"/>
                <a:gd name="T2" fmla="*/ 170 w 3801"/>
                <a:gd name="T3" fmla="*/ 88 h 905"/>
                <a:gd name="T4" fmla="*/ 269 w 3801"/>
                <a:gd name="T5" fmla="*/ 56 h 905"/>
                <a:gd name="T6" fmla="*/ 324 w 3801"/>
                <a:gd name="T7" fmla="*/ 75 h 905"/>
                <a:gd name="T8" fmla="*/ 422 w 3801"/>
                <a:gd name="T9" fmla="*/ 63 h 905"/>
                <a:gd name="T10" fmla="*/ 539 w 3801"/>
                <a:gd name="T11" fmla="*/ 135 h 905"/>
                <a:gd name="T12" fmla="*/ 634 w 3801"/>
                <a:gd name="T13" fmla="*/ 84 h 905"/>
                <a:gd name="T14" fmla="*/ 765 w 3801"/>
                <a:gd name="T15" fmla="*/ 28 h 905"/>
                <a:gd name="T16" fmla="*/ 867 w 3801"/>
                <a:gd name="T17" fmla="*/ 73 h 905"/>
                <a:gd name="T18" fmla="*/ 953 w 3801"/>
                <a:gd name="T19" fmla="*/ 83 h 905"/>
                <a:gd name="T20" fmla="*/ 1054 w 3801"/>
                <a:gd name="T21" fmla="*/ 23 h 905"/>
                <a:gd name="T22" fmla="*/ 1183 w 3801"/>
                <a:gd name="T23" fmla="*/ 0 h 905"/>
                <a:gd name="T24" fmla="*/ 1242 w 3801"/>
                <a:gd name="T25" fmla="*/ 77 h 905"/>
                <a:gd name="T26" fmla="*/ 1309 w 3801"/>
                <a:gd name="T27" fmla="*/ 99 h 905"/>
                <a:gd name="T28" fmla="*/ 1375 w 3801"/>
                <a:gd name="T29" fmla="*/ 121 h 905"/>
                <a:gd name="T30" fmla="*/ 1440 w 3801"/>
                <a:gd name="T31" fmla="*/ 99 h 905"/>
                <a:gd name="T32" fmla="*/ 1471 w 3801"/>
                <a:gd name="T33" fmla="*/ 65 h 905"/>
                <a:gd name="T34" fmla="*/ 1580 w 3801"/>
                <a:gd name="T35" fmla="*/ 87 h 905"/>
                <a:gd name="T36" fmla="*/ 1634 w 3801"/>
                <a:gd name="T37" fmla="*/ 168 h 905"/>
                <a:gd name="T38" fmla="*/ 1678 w 3801"/>
                <a:gd name="T39" fmla="*/ 180 h 905"/>
                <a:gd name="T40" fmla="*/ 1737 w 3801"/>
                <a:gd name="T41" fmla="*/ 278 h 905"/>
                <a:gd name="T42" fmla="*/ 1914 w 3801"/>
                <a:gd name="T43" fmla="*/ 198 h 905"/>
                <a:gd name="T44" fmla="*/ 2066 w 3801"/>
                <a:gd name="T45" fmla="*/ 197 h 905"/>
                <a:gd name="T46" fmla="*/ 2179 w 3801"/>
                <a:gd name="T47" fmla="*/ 265 h 905"/>
                <a:gd name="T48" fmla="*/ 2287 w 3801"/>
                <a:gd name="T49" fmla="*/ 221 h 905"/>
                <a:gd name="T50" fmla="*/ 2396 w 3801"/>
                <a:gd name="T51" fmla="*/ 276 h 905"/>
                <a:gd name="T52" fmla="*/ 2474 w 3801"/>
                <a:gd name="T53" fmla="*/ 343 h 905"/>
                <a:gd name="T54" fmla="*/ 2535 w 3801"/>
                <a:gd name="T55" fmla="*/ 359 h 905"/>
                <a:gd name="T56" fmla="*/ 2603 w 3801"/>
                <a:gd name="T57" fmla="*/ 329 h 905"/>
                <a:gd name="T58" fmla="*/ 2655 w 3801"/>
                <a:gd name="T59" fmla="*/ 315 h 905"/>
                <a:gd name="T60" fmla="*/ 2731 w 3801"/>
                <a:gd name="T61" fmla="*/ 375 h 905"/>
                <a:gd name="T62" fmla="*/ 2808 w 3801"/>
                <a:gd name="T63" fmla="*/ 386 h 905"/>
                <a:gd name="T64" fmla="*/ 2927 w 3801"/>
                <a:gd name="T65" fmla="*/ 354 h 905"/>
                <a:gd name="T66" fmla="*/ 2989 w 3801"/>
                <a:gd name="T67" fmla="*/ 323 h 905"/>
                <a:gd name="T68" fmla="*/ 3052 w 3801"/>
                <a:gd name="T69" fmla="*/ 347 h 905"/>
                <a:gd name="T70" fmla="*/ 3128 w 3801"/>
                <a:gd name="T71" fmla="*/ 410 h 905"/>
                <a:gd name="T72" fmla="*/ 3166 w 3801"/>
                <a:gd name="T73" fmla="*/ 492 h 905"/>
                <a:gd name="T74" fmla="*/ 3253 w 3801"/>
                <a:gd name="T75" fmla="*/ 556 h 905"/>
                <a:gd name="T76" fmla="*/ 3345 w 3801"/>
                <a:gd name="T77" fmla="*/ 528 h 905"/>
                <a:gd name="T78" fmla="*/ 3457 w 3801"/>
                <a:gd name="T79" fmla="*/ 507 h 905"/>
                <a:gd name="T80" fmla="*/ 3524 w 3801"/>
                <a:gd name="T81" fmla="*/ 550 h 905"/>
                <a:gd name="T82" fmla="*/ 3632 w 3801"/>
                <a:gd name="T83" fmla="*/ 529 h 905"/>
                <a:gd name="T84" fmla="*/ 3788 w 3801"/>
                <a:gd name="T85" fmla="*/ 550 h 905"/>
                <a:gd name="T86" fmla="*/ 3801 w 3801"/>
                <a:gd name="T87" fmla="*/ 824 h 905"/>
                <a:gd name="T88" fmla="*/ 3446 w 3801"/>
                <a:gd name="T89" fmla="*/ 905 h 905"/>
                <a:gd name="T90" fmla="*/ 367 w 3801"/>
                <a:gd name="T91" fmla="*/ 706 h 905"/>
                <a:gd name="T92" fmla="*/ 0 w 3801"/>
                <a:gd name="T93" fmla="*/ 116 h 9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01"/>
                <a:gd name="T142" fmla="*/ 0 h 905"/>
                <a:gd name="T143" fmla="*/ 3801 w 3801"/>
                <a:gd name="T144" fmla="*/ 905 h 90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01" h="905">
                  <a:moveTo>
                    <a:pt x="0" y="116"/>
                  </a:moveTo>
                  <a:lnTo>
                    <a:pt x="170" y="88"/>
                  </a:lnTo>
                  <a:lnTo>
                    <a:pt x="269" y="56"/>
                  </a:lnTo>
                  <a:lnTo>
                    <a:pt x="324" y="75"/>
                  </a:lnTo>
                  <a:lnTo>
                    <a:pt x="422" y="63"/>
                  </a:lnTo>
                  <a:lnTo>
                    <a:pt x="539" y="135"/>
                  </a:lnTo>
                  <a:lnTo>
                    <a:pt x="634" y="84"/>
                  </a:lnTo>
                  <a:lnTo>
                    <a:pt x="765" y="28"/>
                  </a:lnTo>
                  <a:lnTo>
                    <a:pt x="867" y="73"/>
                  </a:lnTo>
                  <a:lnTo>
                    <a:pt x="953" y="83"/>
                  </a:lnTo>
                  <a:lnTo>
                    <a:pt x="1054" y="23"/>
                  </a:lnTo>
                  <a:lnTo>
                    <a:pt x="1183" y="0"/>
                  </a:lnTo>
                  <a:lnTo>
                    <a:pt x="1242" y="77"/>
                  </a:lnTo>
                  <a:lnTo>
                    <a:pt x="1309" y="99"/>
                  </a:lnTo>
                  <a:lnTo>
                    <a:pt x="1375" y="121"/>
                  </a:lnTo>
                  <a:lnTo>
                    <a:pt x="1440" y="99"/>
                  </a:lnTo>
                  <a:lnTo>
                    <a:pt x="1471" y="65"/>
                  </a:lnTo>
                  <a:lnTo>
                    <a:pt x="1580" y="87"/>
                  </a:lnTo>
                  <a:lnTo>
                    <a:pt x="1634" y="168"/>
                  </a:lnTo>
                  <a:lnTo>
                    <a:pt x="1678" y="180"/>
                  </a:lnTo>
                  <a:lnTo>
                    <a:pt x="1737" y="278"/>
                  </a:lnTo>
                  <a:lnTo>
                    <a:pt x="1914" y="198"/>
                  </a:lnTo>
                  <a:lnTo>
                    <a:pt x="2066" y="197"/>
                  </a:lnTo>
                  <a:lnTo>
                    <a:pt x="2179" y="265"/>
                  </a:lnTo>
                  <a:lnTo>
                    <a:pt x="2287" y="221"/>
                  </a:lnTo>
                  <a:lnTo>
                    <a:pt x="2396" y="276"/>
                  </a:lnTo>
                  <a:lnTo>
                    <a:pt x="2474" y="343"/>
                  </a:lnTo>
                  <a:lnTo>
                    <a:pt x="2535" y="359"/>
                  </a:lnTo>
                  <a:lnTo>
                    <a:pt x="2603" y="329"/>
                  </a:lnTo>
                  <a:lnTo>
                    <a:pt x="2655" y="315"/>
                  </a:lnTo>
                  <a:lnTo>
                    <a:pt x="2731" y="375"/>
                  </a:lnTo>
                  <a:lnTo>
                    <a:pt x="2808" y="386"/>
                  </a:lnTo>
                  <a:lnTo>
                    <a:pt x="2927" y="354"/>
                  </a:lnTo>
                  <a:lnTo>
                    <a:pt x="2989" y="323"/>
                  </a:lnTo>
                  <a:lnTo>
                    <a:pt x="3052" y="347"/>
                  </a:lnTo>
                  <a:lnTo>
                    <a:pt x="3128" y="410"/>
                  </a:lnTo>
                  <a:lnTo>
                    <a:pt x="3166" y="492"/>
                  </a:lnTo>
                  <a:lnTo>
                    <a:pt x="3253" y="556"/>
                  </a:lnTo>
                  <a:lnTo>
                    <a:pt x="3345" y="528"/>
                  </a:lnTo>
                  <a:lnTo>
                    <a:pt x="3457" y="507"/>
                  </a:lnTo>
                  <a:lnTo>
                    <a:pt x="3524" y="550"/>
                  </a:lnTo>
                  <a:lnTo>
                    <a:pt x="3632" y="529"/>
                  </a:lnTo>
                  <a:lnTo>
                    <a:pt x="3788" y="550"/>
                  </a:lnTo>
                  <a:lnTo>
                    <a:pt x="3801" y="824"/>
                  </a:lnTo>
                  <a:lnTo>
                    <a:pt x="3446" y="905"/>
                  </a:lnTo>
                  <a:lnTo>
                    <a:pt x="367" y="70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42" name="Group 225"/>
            <p:cNvGrpSpPr>
              <a:grpSpLocks/>
            </p:cNvGrpSpPr>
            <p:nvPr/>
          </p:nvGrpSpPr>
          <p:grpSpPr bwMode="auto">
            <a:xfrm rot="2619006">
              <a:off x="177" y="3290"/>
              <a:ext cx="2324" cy="1796"/>
              <a:chOff x="2791" y="3678"/>
              <a:chExt cx="7459" cy="5920"/>
            </a:xfrm>
          </p:grpSpPr>
          <p:sp>
            <p:nvSpPr>
              <p:cNvPr id="12349" name="Freeform 226"/>
              <p:cNvSpPr>
                <a:spLocks/>
              </p:cNvSpPr>
              <p:nvPr/>
            </p:nvSpPr>
            <p:spPr bwMode="auto">
              <a:xfrm>
                <a:off x="5937" y="6329"/>
                <a:ext cx="222" cy="1467"/>
              </a:xfrm>
              <a:custGeom>
                <a:avLst/>
                <a:gdLst>
                  <a:gd name="T0" fmla="*/ 222 w 222"/>
                  <a:gd name="T1" fmla="*/ 0 h 1467"/>
                  <a:gd name="T2" fmla="*/ 132 w 222"/>
                  <a:gd name="T3" fmla="*/ 303 h 1467"/>
                  <a:gd name="T4" fmla="*/ 132 w 222"/>
                  <a:gd name="T5" fmla="*/ 553 h 1467"/>
                  <a:gd name="T6" fmla="*/ 132 w 222"/>
                  <a:gd name="T7" fmla="*/ 808 h 1467"/>
                  <a:gd name="T8" fmla="*/ 0 w 222"/>
                  <a:gd name="T9" fmla="*/ 1113 h 1467"/>
                  <a:gd name="T10" fmla="*/ 0 w 222"/>
                  <a:gd name="T11" fmla="*/ 1467 h 14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2"/>
                  <a:gd name="T19" fmla="*/ 0 h 1467"/>
                  <a:gd name="T20" fmla="*/ 222 w 222"/>
                  <a:gd name="T21" fmla="*/ 1467 h 14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2" h="1467">
                    <a:moveTo>
                      <a:pt x="222" y="0"/>
                    </a:moveTo>
                    <a:lnTo>
                      <a:pt x="132" y="303"/>
                    </a:lnTo>
                    <a:lnTo>
                      <a:pt x="132" y="553"/>
                    </a:lnTo>
                    <a:lnTo>
                      <a:pt x="132" y="808"/>
                    </a:lnTo>
                    <a:lnTo>
                      <a:pt x="0" y="1113"/>
                    </a:lnTo>
                    <a:lnTo>
                      <a:pt x="0" y="146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0" name="Freeform 227"/>
              <p:cNvSpPr>
                <a:spLocks/>
              </p:cNvSpPr>
              <p:nvPr/>
            </p:nvSpPr>
            <p:spPr bwMode="auto">
              <a:xfrm>
                <a:off x="2791" y="8843"/>
                <a:ext cx="222" cy="755"/>
              </a:xfrm>
              <a:custGeom>
                <a:avLst/>
                <a:gdLst>
                  <a:gd name="T0" fmla="*/ 222 w 222"/>
                  <a:gd name="T1" fmla="*/ 0 h 755"/>
                  <a:gd name="T2" fmla="*/ 132 w 222"/>
                  <a:gd name="T3" fmla="*/ 203 h 755"/>
                  <a:gd name="T4" fmla="*/ 87 w 222"/>
                  <a:gd name="T5" fmla="*/ 505 h 755"/>
                  <a:gd name="T6" fmla="*/ 0 w 222"/>
                  <a:gd name="T7" fmla="*/ 755 h 7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755"/>
                  <a:gd name="T14" fmla="*/ 222 w 222"/>
                  <a:gd name="T15" fmla="*/ 755 h 7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755">
                    <a:moveTo>
                      <a:pt x="222" y="0"/>
                    </a:moveTo>
                    <a:lnTo>
                      <a:pt x="132" y="203"/>
                    </a:lnTo>
                    <a:lnTo>
                      <a:pt x="87" y="505"/>
                    </a:lnTo>
                    <a:lnTo>
                      <a:pt x="0" y="75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1" name="Freeform 228"/>
              <p:cNvSpPr>
                <a:spLocks/>
              </p:cNvSpPr>
              <p:nvPr/>
            </p:nvSpPr>
            <p:spPr bwMode="auto">
              <a:xfrm>
                <a:off x="3505" y="7779"/>
                <a:ext cx="355" cy="1214"/>
              </a:xfrm>
              <a:custGeom>
                <a:avLst/>
                <a:gdLst>
                  <a:gd name="T0" fmla="*/ 355 w 355"/>
                  <a:gd name="T1" fmla="*/ 0 h 1214"/>
                  <a:gd name="T2" fmla="*/ 268 w 355"/>
                  <a:gd name="T3" fmla="*/ 455 h 1214"/>
                  <a:gd name="T4" fmla="*/ 135 w 355"/>
                  <a:gd name="T5" fmla="*/ 860 h 1214"/>
                  <a:gd name="T6" fmla="*/ 0 w 355"/>
                  <a:gd name="T7" fmla="*/ 1214 h 12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5"/>
                  <a:gd name="T13" fmla="*/ 0 h 1214"/>
                  <a:gd name="T14" fmla="*/ 355 w 355"/>
                  <a:gd name="T15" fmla="*/ 1214 h 12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5" h="1214">
                    <a:moveTo>
                      <a:pt x="355" y="0"/>
                    </a:moveTo>
                    <a:lnTo>
                      <a:pt x="268" y="455"/>
                    </a:lnTo>
                    <a:lnTo>
                      <a:pt x="135" y="860"/>
                    </a:lnTo>
                    <a:lnTo>
                      <a:pt x="0" y="12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2" name="Freeform 229"/>
              <p:cNvSpPr>
                <a:spLocks/>
              </p:cNvSpPr>
              <p:nvPr/>
            </p:nvSpPr>
            <p:spPr bwMode="auto">
              <a:xfrm>
                <a:off x="4710" y="6914"/>
                <a:ext cx="215" cy="1012"/>
              </a:xfrm>
              <a:custGeom>
                <a:avLst/>
                <a:gdLst>
                  <a:gd name="T0" fmla="*/ 215 w 215"/>
                  <a:gd name="T1" fmla="*/ 0 h 1012"/>
                  <a:gd name="T2" fmla="*/ 180 w 215"/>
                  <a:gd name="T3" fmla="*/ 358 h 1012"/>
                  <a:gd name="T4" fmla="*/ 90 w 215"/>
                  <a:gd name="T5" fmla="*/ 762 h 1012"/>
                  <a:gd name="T6" fmla="*/ 0 w 215"/>
                  <a:gd name="T7" fmla="*/ 1012 h 10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"/>
                  <a:gd name="T13" fmla="*/ 0 h 1012"/>
                  <a:gd name="T14" fmla="*/ 215 w 215"/>
                  <a:gd name="T15" fmla="*/ 1012 h 10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" h="1012">
                    <a:moveTo>
                      <a:pt x="215" y="0"/>
                    </a:moveTo>
                    <a:lnTo>
                      <a:pt x="180" y="358"/>
                    </a:lnTo>
                    <a:lnTo>
                      <a:pt x="90" y="762"/>
                    </a:lnTo>
                    <a:lnTo>
                      <a:pt x="0" y="10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3" name="Freeform 230"/>
              <p:cNvSpPr>
                <a:spLocks/>
              </p:cNvSpPr>
              <p:nvPr/>
            </p:nvSpPr>
            <p:spPr bwMode="auto">
              <a:xfrm>
                <a:off x="7973" y="4843"/>
                <a:ext cx="175" cy="1714"/>
              </a:xfrm>
              <a:custGeom>
                <a:avLst/>
                <a:gdLst>
                  <a:gd name="T0" fmla="*/ 175 w 175"/>
                  <a:gd name="T1" fmla="*/ 0 h 1714"/>
                  <a:gd name="T2" fmla="*/ 130 w 175"/>
                  <a:gd name="T3" fmla="*/ 354 h 1714"/>
                  <a:gd name="T4" fmla="*/ 48 w 175"/>
                  <a:gd name="T5" fmla="*/ 724 h 1714"/>
                  <a:gd name="T6" fmla="*/ 85 w 175"/>
                  <a:gd name="T7" fmla="*/ 1062 h 1714"/>
                  <a:gd name="T8" fmla="*/ 0 w 175"/>
                  <a:gd name="T9" fmla="*/ 1319 h 1714"/>
                  <a:gd name="T10" fmla="*/ 0 w 175"/>
                  <a:gd name="T11" fmla="*/ 1714 h 17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5"/>
                  <a:gd name="T19" fmla="*/ 0 h 1714"/>
                  <a:gd name="T20" fmla="*/ 175 w 175"/>
                  <a:gd name="T21" fmla="*/ 1714 h 17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5" h="1714">
                    <a:moveTo>
                      <a:pt x="175" y="0"/>
                    </a:moveTo>
                    <a:lnTo>
                      <a:pt x="130" y="354"/>
                    </a:lnTo>
                    <a:lnTo>
                      <a:pt x="48" y="724"/>
                    </a:lnTo>
                    <a:lnTo>
                      <a:pt x="85" y="1062"/>
                    </a:lnTo>
                    <a:lnTo>
                      <a:pt x="0" y="1319"/>
                    </a:lnTo>
                    <a:lnTo>
                      <a:pt x="0" y="17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4" name="Freeform 231"/>
              <p:cNvSpPr>
                <a:spLocks/>
              </p:cNvSpPr>
              <p:nvPr/>
            </p:nvSpPr>
            <p:spPr bwMode="auto">
              <a:xfrm>
                <a:off x="10115" y="3678"/>
                <a:ext cx="135" cy="1519"/>
              </a:xfrm>
              <a:custGeom>
                <a:avLst/>
                <a:gdLst>
                  <a:gd name="T0" fmla="*/ 135 w 135"/>
                  <a:gd name="T1" fmla="*/ 0 h 1519"/>
                  <a:gd name="T2" fmla="*/ 45 w 135"/>
                  <a:gd name="T3" fmla="*/ 457 h 1519"/>
                  <a:gd name="T4" fmla="*/ 45 w 135"/>
                  <a:gd name="T5" fmla="*/ 760 h 1519"/>
                  <a:gd name="T6" fmla="*/ 0 w 135"/>
                  <a:gd name="T7" fmla="*/ 1165 h 1519"/>
                  <a:gd name="T8" fmla="*/ 45 w 135"/>
                  <a:gd name="T9" fmla="*/ 1519 h 15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519"/>
                  <a:gd name="T17" fmla="*/ 135 w 135"/>
                  <a:gd name="T18" fmla="*/ 1519 h 15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519">
                    <a:moveTo>
                      <a:pt x="135" y="0"/>
                    </a:moveTo>
                    <a:lnTo>
                      <a:pt x="45" y="457"/>
                    </a:lnTo>
                    <a:lnTo>
                      <a:pt x="45" y="760"/>
                    </a:lnTo>
                    <a:lnTo>
                      <a:pt x="0" y="1165"/>
                    </a:lnTo>
                    <a:lnTo>
                      <a:pt x="45" y="151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43" name="Freeform 232"/>
            <p:cNvSpPr>
              <a:spLocks/>
            </p:cNvSpPr>
            <p:nvPr/>
          </p:nvSpPr>
          <p:spPr bwMode="auto">
            <a:xfrm>
              <a:off x="-33" y="4294"/>
              <a:ext cx="3024" cy="718"/>
            </a:xfrm>
            <a:custGeom>
              <a:avLst/>
              <a:gdLst>
                <a:gd name="T0" fmla="*/ 3024 w 3024"/>
                <a:gd name="T1" fmla="*/ 399 h 718"/>
                <a:gd name="T2" fmla="*/ 2752 w 3024"/>
                <a:gd name="T3" fmla="*/ 397 h 718"/>
                <a:gd name="T4" fmla="*/ 2649 w 3024"/>
                <a:gd name="T5" fmla="*/ 484 h 718"/>
                <a:gd name="T6" fmla="*/ 2429 w 3024"/>
                <a:gd name="T7" fmla="*/ 565 h 718"/>
                <a:gd name="T8" fmla="*/ 2321 w 3024"/>
                <a:gd name="T9" fmla="*/ 505 h 718"/>
                <a:gd name="T10" fmla="*/ 2240 w 3024"/>
                <a:gd name="T11" fmla="*/ 442 h 718"/>
                <a:gd name="T12" fmla="*/ 2080 w 3024"/>
                <a:gd name="T13" fmla="*/ 575 h 718"/>
                <a:gd name="T14" fmla="*/ 2088 w 3024"/>
                <a:gd name="T15" fmla="*/ 462 h 718"/>
                <a:gd name="T16" fmla="*/ 1997 w 3024"/>
                <a:gd name="T17" fmla="*/ 375 h 718"/>
                <a:gd name="T18" fmla="*/ 1947 w 3024"/>
                <a:gd name="T19" fmla="*/ 266 h 718"/>
                <a:gd name="T20" fmla="*/ 1819 w 3024"/>
                <a:gd name="T21" fmla="*/ 310 h 718"/>
                <a:gd name="T22" fmla="*/ 1639 w 3024"/>
                <a:gd name="T23" fmla="*/ 429 h 718"/>
                <a:gd name="T24" fmla="*/ 1679 w 3024"/>
                <a:gd name="T25" fmla="*/ 342 h 718"/>
                <a:gd name="T26" fmla="*/ 1663 w 3024"/>
                <a:gd name="T27" fmla="*/ 266 h 718"/>
                <a:gd name="T28" fmla="*/ 1281 w 3024"/>
                <a:gd name="T29" fmla="*/ 425 h 718"/>
                <a:gd name="T30" fmla="*/ 1222 w 3024"/>
                <a:gd name="T31" fmla="*/ 348 h 718"/>
                <a:gd name="T32" fmla="*/ 1045 w 3024"/>
                <a:gd name="T33" fmla="*/ 340 h 718"/>
                <a:gd name="T34" fmla="*/ 975 w 3024"/>
                <a:gd name="T35" fmla="*/ 231 h 718"/>
                <a:gd name="T36" fmla="*/ 977 w 3024"/>
                <a:gd name="T37" fmla="*/ 66 h 718"/>
                <a:gd name="T38" fmla="*/ 815 w 3024"/>
                <a:gd name="T39" fmla="*/ 100 h 718"/>
                <a:gd name="T40" fmla="*/ 733 w 3024"/>
                <a:gd name="T41" fmla="*/ 1 h 718"/>
                <a:gd name="T42" fmla="*/ 414 w 3024"/>
                <a:gd name="T43" fmla="*/ 154 h 718"/>
                <a:gd name="T44" fmla="*/ 325 w 3024"/>
                <a:gd name="T45" fmla="*/ 63 h 718"/>
                <a:gd name="T46" fmla="*/ 188 w 3024"/>
                <a:gd name="T47" fmla="*/ 0 h 718"/>
                <a:gd name="T48" fmla="*/ 55 w 3024"/>
                <a:gd name="T49" fmla="*/ 3 h 718"/>
                <a:gd name="T50" fmla="*/ 0 w 3024"/>
                <a:gd name="T51" fmla="*/ 2 h 718"/>
                <a:gd name="T52" fmla="*/ 711 w 3024"/>
                <a:gd name="T53" fmla="*/ 362 h 718"/>
                <a:gd name="T54" fmla="*/ 2267 w 3024"/>
                <a:gd name="T55" fmla="*/ 718 h 718"/>
                <a:gd name="T56" fmla="*/ 3024 w 3024"/>
                <a:gd name="T57" fmla="*/ 399 h 7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24"/>
                <a:gd name="T88" fmla="*/ 0 h 718"/>
                <a:gd name="T89" fmla="*/ 3024 w 3024"/>
                <a:gd name="T90" fmla="*/ 718 h 7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24" h="718">
                  <a:moveTo>
                    <a:pt x="3024" y="399"/>
                  </a:moveTo>
                  <a:lnTo>
                    <a:pt x="2752" y="397"/>
                  </a:lnTo>
                  <a:lnTo>
                    <a:pt x="2649" y="484"/>
                  </a:lnTo>
                  <a:lnTo>
                    <a:pt x="2429" y="565"/>
                  </a:lnTo>
                  <a:lnTo>
                    <a:pt x="2321" y="505"/>
                  </a:lnTo>
                  <a:lnTo>
                    <a:pt x="2240" y="442"/>
                  </a:lnTo>
                  <a:lnTo>
                    <a:pt x="2080" y="575"/>
                  </a:lnTo>
                  <a:lnTo>
                    <a:pt x="2088" y="462"/>
                  </a:lnTo>
                  <a:lnTo>
                    <a:pt x="1997" y="375"/>
                  </a:lnTo>
                  <a:lnTo>
                    <a:pt x="1947" y="266"/>
                  </a:lnTo>
                  <a:lnTo>
                    <a:pt x="1819" y="310"/>
                  </a:lnTo>
                  <a:lnTo>
                    <a:pt x="1639" y="429"/>
                  </a:lnTo>
                  <a:lnTo>
                    <a:pt x="1679" y="342"/>
                  </a:lnTo>
                  <a:lnTo>
                    <a:pt x="1663" y="266"/>
                  </a:lnTo>
                  <a:lnTo>
                    <a:pt x="1281" y="425"/>
                  </a:lnTo>
                  <a:lnTo>
                    <a:pt x="1222" y="348"/>
                  </a:lnTo>
                  <a:lnTo>
                    <a:pt x="1045" y="340"/>
                  </a:lnTo>
                  <a:lnTo>
                    <a:pt x="975" y="231"/>
                  </a:lnTo>
                  <a:lnTo>
                    <a:pt x="977" y="66"/>
                  </a:lnTo>
                  <a:lnTo>
                    <a:pt x="815" y="100"/>
                  </a:lnTo>
                  <a:lnTo>
                    <a:pt x="733" y="1"/>
                  </a:lnTo>
                  <a:lnTo>
                    <a:pt x="414" y="154"/>
                  </a:lnTo>
                  <a:lnTo>
                    <a:pt x="325" y="63"/>
                  </a:lnTo>
                  <a:lnTo>
                    <a:pt x="188" y="0"/>
                  </a:lnTo>
                  <a:lnTo>
                    <a:pt x="55" y="3"/>
                  </a:lnTo>
                  <a:lnTo>
                    <a:pt x="0" y="2"/>
                  </a:lnTo>
                  <a:lnTo>
                    <a:pt x="711" y="362"/>
                  </a:lnTo>
                  <a:lnTo>
                    <a:pt x="2267" y="718"/>
                  </a:lnTo>
                  <a:lnTo>
                    <a:pt x="3024" y="399"/>
                  </a:lnTo>
                  <a:close/>
                </a:path>
              </a:pathLst>
            </a:cu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44" name="Group 233"/>
            <p:cNvGrpSpPr>
              <a:grpSpLocks/>
            </p:cNvGrpSpPr>
            <p:nvPr/>
          </p:nvGrpSpPr>
          <p:grpSpPr bwMode="auto">
            <a:xfrm rot="2619006">
              <a:off x="134" y="3128"/>
              <a:ext cx="2834" cy="2045"/>
              <a:chOff x="2381" y="2698"/>
              <a:chExt cx="9098" cy="6740"/>
            </a:xfrm>
          </p:grpSpPr>
          <p:sp>
            <p:nvSpPr>
              <p:cNvPr id="12345" name="Freeform 234"/>
              <p:cNvSpPr>
                <a:spLocks/>
              </p:cNvSpPr>
              <p:nvPr/>
            </p:nvSpPr>
            <p:spPr bwMode="auto">
              <a:xfrm>
                <a:off x="8583" y="3935"/>
                <a:ext cx="762" cy="990"/>
              </a:xfrm>
              <a:custGeom>
                <a:avLst/>
                <a:gdLst>
                  <a:gd name="T0" fmla="*/ 455 w 762"/>
                  <a:gd name="T1" fmla="*/ 0 h 990"/>
                  <a:gd name="T2" fmla="*/ 560 w 762"/>
                  <a:gd name="T3" fmla="*/ 200 h 990"/>
                  <a:gd name="T4" fmla="*/ 762 w 762"/>
                  <a:gd name="T5" fmla="*/ 100 h 990"/>
                  <a:gd name="T6" fmla="*/ 662 w 762"/>
                  <a:gd name="T7" fmla="*/ 498 h 990"/>
                  <a:gd name="T8" fmla="*/ 455 w 762"/>
                  <a:gd name="T9" fmla="*/ 845 h 990"/>
                  <a:gd name="T10" fmla="*/ 100 w 762"/>
                  <a:gd name="T11" fmla="*/ 990 h 990"/>
                  <a:gd name="T12" fmla="*/ 0 w 762"/>
                  <a:gd name="T13" fmla="*/ 845 h 990"/>
                  <a:gd name="T14" fmla="*/ 102 w 762"/>
                  <a:gd name="T15" fmla="*/ 648 h 990"/>
                  <a:gd name="T16" fmla="*/ 50 w 762"/>
                  <a:gd name="T17" fmla="*/ 498 h 990"/>
                  <a:gd name="T18" fmla="*/ 252 w 762"/>
                  <a:gd name="T19" fmla="*/ 350 h 990"/>
                  <a:gd name="T20" fmla="*/ 455 w 762"/>
                  <a:gd name="T21" fmla="*/ 0 h 9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2"/>
                  <a:gd name="T34" fmla="*/ 0 h 990"/>
                  <a:gd name="T35" fmla="*/ 762 w 762"/>
                  <a:gd name="T36" fmla="*/ 990 h 9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2" h="990">
                    <a:moveTo>
                      <a:pt x="455" y="0"/>
                    </a:moveTo>
                    <a:lnTo>
                      <a:pt x="560" y="200"/>
                    </a:lnTo>
                    <a:lnTo>
                      <a:pt x="762" y="100"/>
                    </a:lnTo>
                    <a:lnTo>
                      <a:pt x="662" y="498"/>
                    </a:lnTo>
                    <a:lnTo>
                      <a:pt x="455" y="845"/>
                    </a:lnTo>
                    <a:lnTo>
                      <a:pt x="100" y="990"/>
                    </a:lnTo>
                    <a:lnTo>
                      <a:pt x="0" y="845"/>
                    </a:lnTo>
                    <a:lnTo>
                      <a:pt x="102" y="648"/>
                    </a:lnTo>
                    <a:lnTo>
                      <a:pt x="50" y="498"/>
                    </a:lnTo>
                    <a:lnTo>
                      <a:pt x="252" y="350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6" name="Freeform 235"/>
              <p:cNvSpPr>
                <a:spLocks/>
              </p:cNvSpPr>
              <p:nvPr/>
            </p:nvSpPr>
            <p:spPr bwMode="auto">
              <a:xfrm>
                <a:off x="7106" y="5077"/>
                <a:ext cx="767" cy="545"/>
              </a:xfrm>
              <a:custGeom>
                <a:avLst/>
                <a:gdLst>
                  <a:gd name="T0" fmla="*/ 155 w 767"/>
                  <a:gd name="T1" fmla="*/ 0 h 545"/>
                  <a:gd name="T2" fmla="*/ 0 w 767"/>
                  <a:gd name="T3" fmla="*/ 348 h 545"/>
                  <a:gd name="T4" fmla="*/ 155 w 767"/>
                  <a:gd name="T5" fmla="*/ 545 h 545"/>
                  <a:gd name="T6" fmla="*/ 407 w 767"/>
                  <a:gd name="T7" fmla="*/ 545 h 545"/>
                  <a:gd name="T8" fmla="*/ 612 w 767"/>
                  <a:gd name="T9" fmla="*/ 348 h 545"/>
                  <a:gd name="T10" fmla="*/ 767 w 767"/>
                  <a:gd name="T11" fmla="*/ 98 h 545"/>
                  <a:gd name="T12" fmla="*/ 510 w 767"/>
                  <a:gd name="T13" fmla="*/ 148 h 545"/>
                  <a:gd name="T14" fmla="*/ 307 w 767"/>
                  <a:gd name="T15" fmla="*/ 198 h 545"/>
                  <a:gd name="T16" fmla="*/ 155 w 767"/>
                  <a:gd name="T17" fmla="*/ 0 h 5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7"/>
                  <a:gd name="T28" fmla="*/ 0 h 545"/>
                  <a:gd name="T29" fmla="*/ 767 w 767"/>
                  <a:gd name="T30" fmla="*/ 545 h 5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7" h="545">
                    <a:moveTo>
                      <a:pt x="155" y="0"/>
                    </a:moveTo>
                    <a:lnTo>
                      <a:pt x="0" y="348"/>
                    </a:lnTo>
                    <a:lnTo>
                      <a:pt x="155" y="545"/>
                    </a:lnTo>
                    <a:lnTo>
                      <a:pt x="407" y="545"/>
                    </a:lnTo>
                    <a:lnTo>
                      <a:pt x="612" y="348"/>
                    </a:lnTo>
                    <a:lnTo>
                      <a:pt x="767" y="98"/>
                    </a:lnTo>
                    <a:lnTo>
                      <a:pt x="510" y="148"/>
                    </a:lnTo>
                    <a:lnTo>
                      <a:pt x="307" y="198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7" name="Freeform 236"/>
              <p:cNvSpPr>
                <a:spLocks/>
              </p:cNvSpPr>
              <p:nvPr/>
            </p:nvSpPr>
            <p:spPr bwMode="auto">
              <a:xfrm>
                <a:off x="2381" y="8941"/>
                <a:ext cx="454" cy="497"/>
              </a:xfrm>
              <a:custGeom>
                <a:avLst/>
                <a:gdLst>
                  <a:gd name="T0" fmla="*/ 202 w 454"/>
                  <a:gd name="T1" fmla="*/ 0 h 497"/>
                  <a:gd name="T2" fmla="*/ 0 w 454"/>
                  <a:gd name="T3" fmla="*/ 250 h 497"/>
                  <a:gd name="T4" fmla="*/ 50 w 454"/>
                  <a:gd name="T5" fmla="*/ 395 h 497"/>
                  <a:gd name="T6" fmla="*/ 100 w 454"/>
                  <a:gd name="T7" fmla="*/ 497 h 497"/>
                  <a:gd name="T8" fmla="*/ 252 w 454"/>
                  <a:gd name="T9" fmla="*/ 347 h 497"/>
                  <a:gd name="T10" fmla="*/ 405 w 454"/>
                  <a:gd name="T11" fmla="*/ 300 h 497"/>
                  <a:gd name="T12" fmla="*/ 454 w 454"/>
                  <a:gd name="T13" fmla="*/ 102 h 497"/>
                  <a:gd name="T14" fmla="*/ 252 w 454"/>
                  <a:gd name="T15" fmla="*/ 150 h 497"/>
                  <a:gd name="T16" fmla="*/ 202 w 454"/>
                  <a:gd name="T17" fmla="*/ 0 h 4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4"/>
                  <a:gd name="T28" fmla="*/ 0 h 497"/>
                  <a:gd name="T29" fmla="*/ 454 w 454"/>
                  <a:gd name="T30" fmla="*/ 497 h 4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4" h="497">
                    <a:moveTo>
                      <a:pt x="202" y="0"/>
                    </a:moveTo>
                    <a:lnTo>
                      <a:pt x="0" y="250"/>
                    </a:lnTo>
                    <a:lnTo>
                      <a:pt x="50" y="395"/>
                    </a:lnTo>
                    <a:lnTo>
                      <a:pt x="100" y="497"/>
                    </a:lnTo>
                    <a:lnTo>
                      <a:pt x="252" y="347"/>
                    </a:lnTo>
                    <a:lnTo>
                      <a:pt x="405" y="300"/>
                    </a:lnTo>
                    <a:lnTo>
                      <a:pt x="454" y="102"/>
                    </a:lnTo>
                    <a:lnTo>
                      <a:pt x="252" y="15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8" name="Freeform 237"/>
              <p:cNvSpPr>
                <a:spLocks/>
              </p:cNvSpPr>
              <p:nvPr/>
            </p:nvSpPr>
            <p:spPr bwMode="auto">
              <a:xfrm>
                <a:off x="10867" y="2698"/>
                <a:ext cx="612" cy="693"/>
              </a:xfrm>
              <a:custGeom>
                <a:avLst/>
                <a:gdLst>
                  <a:gd name="T0" fmla="*/ 205 w 612"/>
                  <a:gd name="T1" fmla="*/ 53 h 693"/>
                  <a:gd name="T2" fmla="*/ 357 w 612"/>
                  <a:gd name="T3" fmla="*/ 150 h 693"/>
                  <a:gd name="T4" fmla="*/ 510 w 612"/>
                  <a:gd name="T5" fmla="*/ 100 h 693"/>
                  <a:gd name="T6" fmla="*/ 612 w 612"/>
                  <a:gd name="T7" fmla="*/ 0 h 693"/>
                  <a:gd name="T8" fmla="*/ 612 w 612"/>
                  <a:gd name="T9" fmla="*/ 693 h 693"/>
                  <a:gd name="T10" fmla="*/ 460 w 612"/>
                  <a:gd name="T11" fmla="*/ 548 h 693"/>
                  <a:gd name="T12" fmla="*/ 307 w 612"/>
                  <a:gd name="T13" fmla="*/ 445 h 693"/>
                  <a:gd name="T14" fmla="*/ 205 w 612"/>
                  <a:gd name="T15" fmla="*/ 548 h 693"/>
                  <a:gd name="T16" fmla="*/ 155 w 612"/>
                  <a:gd name="T17" fmla="*/ 445 h 693"/>
                  <a:gd name="T18" fmla="*/ 155 w 612"/>
                  <a:gd name="T19" fmla="*/ 295 h 693"/>
                  <a:gd name="T20" fmla="*/ 0 w 612"/>
                  <a:gd name="T21" fmla="*/ 348 h 693"/>
                  <a:gd name="T22" fmla="*/ 205 w 612"/>
                  <a:gd name="T23" fmla="*/ 53 h 6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2"/>
                  <a:gd name="T37" fmla="*/ 0 h 693"/>
                  <a:gd name="T38" fmla="*/ 612 w 612"/>
                  <a:gd name="T39" fmla="*/ 693 h 6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2" h="693">
                    <a:moveTo>
                      <a:pt x="205" y="53"/>
                    </a:moveTo>
                    <a:lnTo>
                      <a:pt x="357" y="150"/>
                    </a:lnTo>
                    <a:lnTo>
                      <a:pt x="510" y="100"/>
                    </a:lnTo>
                    <a:lnTo>
                      <a:pt x="612" y="0"/>
                    </a:lnTo>
                    <a:lnTo>
                      <a:pt x="612" y="693"/>
                    </a:lnTo>
                    <a:lnTo>
                      <a:pt x="460" y="548"/>
                    </a:lnTo>
                    <a:lnTo>
                      <a:pt x="307" y="445"/>
                    </a:lnTo>
                    <a:lnTo>
                      <a:pt x="205" y="548"/>
                    </a:lnTo>
                    <a:lnTo>
                      <a:pt x="155" y="445"/>
                    </a:lnTo>
                    <a:lnTo>
                      <a:pt x="155" y="295"/>
                    </a:lnTo>
                    <a:lnTo>
                      <a:pt x="0" y="348"/>
                    </a:lnTo>
                    <a:lnTo>
                      <a:pt x="205" y="53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160" y="476672"/>
            <a:ext cx="84963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i="1" dirty="0">
                <a:solidFill>
                  <a:schemeClr val="bg1"/>
                </a:solidFill>
              </a:rPr>
              <a:t>3. Рух зі швидкістю, що перевищує швидкість світла, неможливо. (1)</a:t>
            </a:r>
            <a:endParaRPr lang="ru-RU" i="1" dirty="0" smtClean="0">
              <a:solidFill>
                <a:schemeClr val="bg1"/>
              </a:solidFill>
            </a:endParaRPr>
          </a:p>
        </p:txBody>
      </p:sp>
      <p:sp>
        <p:nvSpPr>
          <p:cNvPr id="12293" name="AutoShape 107"/>
          <p:cNvSpPr>
            <a:spLocks noChangeArrowheads="1"/>
          </p:cNvSpPr>
          <p:nvPr/>
        </p:nvSpPr>
        <p:spPr bwMode="auto">
          <a:xfrm>
            <a:off x="898525" y="2924175"/>
            <a:ext cx="2089150" cy="1223963"/>
          </a:xfrm>
          <a:prstGeom prst="homePlate">
            <a:avLst>
              <a:gd name="adj" fmla="val 42672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4" name="Group 120"/>
          <p:cNvGrpSpPr>
            <a:grpSpLocks/>
          </p:cNvGrpSpPr>
          <p:nvPr/>
        </p:nvGrpSpPr>
        <p:grpSpPr bwMode="auto">
          <a:xfrm>
            <a:off x="250825" y="3025775"/>
            <a:ext cx="569913" cy="1063625"/>
            <a:chOff x="249" y="1389"/>
            <a:chExt cx="544" cy="670"/>
          </a:xfrm>
        </p:grpSpPr>
        <p:sp>
          <p:nvSpPr>
            <p:cNvPr id="12330" name="Line 109"/>
            <p:cNvSpPr>
              <a:spLocks noChangeShapeType="1"/>
            </p:cNvSpPr>
            <p:nvPr/>
          </p:nvSpPr>
          <p:spPr bwMode="auto">
            <a:xfrm flipH="1" flipV="1">
              <a:off x="431" y="1434"/>
              <a:ext cx="36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Line 110"/>
            <p:cNvSpPr>
              <a:spLocks noChangeShapeType="1"/>
            </p:cNvSpPr>
            <p:nvPr/>
          </p:nvSpPr>
          <p:spPr bwMode="auto">
            <a:xfrm flipH="1" flipV="1">
              <a:off x="340" y="1480"/>
              <a:ext cx="45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Line 111"/>
            <p:cNvSpPr>
              <a:spLocks noChangeShapeType="1"/>
            </p:cNvSpPr>
            <p:nvPr/>
          </p:nvSpPr>
          <p:spPr bwMode="auto">
            <a:xfrm flipH="1" flipV="1">
              <a:off x="295" y="1570"/>
              <a:ext cx="498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Line 112"/>
            <p:cNvSpPr>
              <a:spLocks noChangeShapeType="1"/>
            </p:cNvSpPr>
            <p:nvPr/>
          </p:nvSpPr>
          <p:spPr bwMode="auto">
            <a:xfrm flipH="1" flipV="1">
              <a:off x="521" y="1389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Line 113"/>
            <p:cNvSpPr>
              <a:spLocks noChangeShapeType="1"/>
            </p:cNvSpPr>
            <p:nvPr/>
          </p:nvSpPr>
          <p:spPr bwMode="auto">
            <a:xfrm flipH="1" flipV="1">
              <a:off x="249" y="1661"/>
              <a:ext cx="5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35" name="Group 119"/>
            <p:cNvGrpSpPr>
              <a:grpSpLocks/>
            </p:cNvGrpSpPr>
            <p:nvPr/>
          </p:nvGrpSpPr>
          <p:grpSpPr bwMode="auto">
            <a:xfrm flipV="1">
              <a:off x="249" y="1742"/>
              <a:ext cx="544" cy="317"/>
              <a:chOff x="249" y="1798"/>
              <a:chExt cx="544" cy="317"/>
            </a:xfrm>
          </p:grpSpPr>
          <p:sp>
            <p:nvSpPr>
              <p:cNvPr id="12336" name="Line 114"/>
              <p:cNvSpPr>
                <a:spLocks noChangeShapeType="1"/>
              </p:cNvSpPr>
              <p:nvPr/>
            </p:nvSpPr>
            <p:spPr bwMode="auto">
              <a:xfrm flipH="1" flipV="1">
                <a:off x="431" y="1843"/>
                <a:ext cx="36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7" name="Line 115"/>
              <p:cNvSpPr>
                <a:spLocks noChangeShapeType="1"/>
              </p:cNvSpPr>
              <p:nvPr/>
            </p:nvSpPr>
            <p:spPr bwMode="auto">
              <a:xfrm flipH="1" flipV="1">
                <a:off x="340" y="1889"/>
                <a:ext cx="453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8" name="Line 116"/>
              <p:cNvSpPr>
                <a:spLocks noChangeShapeType="1"/>
              </p:cNvSpPr>
              <p:nvPr/>
            </p:nvSpPr>
            <p:spPr bwMode="auto">
              <a:xfrm flipH="1" flipV="1">
                <a:off x="295" y="1979"/>
                <a:ext cx="498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9" name="Line 117"/>
              <p:cNvSpPr>
                <a:spLocks noChangeShapeType="1"/>
              </p:cNvSpPr>
              <p:nvPr/>
            </p:nvSpPr>
            <p:spPr bwMode="auto">
              <a:xfrm flipH="1" flipV="1">
                <a:off x="521" y="1798"/>
                <a:ext cx="27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0" name="Line 118"/>
              <p:cNvSpPr>
                <a:spLocks noChangeShapeType="1"/>
              </p:cNvSpPr>
              <p:nvPr/>
            </p:nvSpPr>
            <p:spPr bwMode="auto">
              <a:xfrm flipH="1" flipV="1">
                <a:off x="249" y="20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295" name="AutoShape 121"/>
          <p:cNvSpPr>
            <a:spLocks noChangeArrowheads="1"/>
          </p:cNvSpPr>
          <p:nvPr/>
        </p:nvSpPr>
        <p:spPr bwMode="auto">
          <a:xfrm flipH="1">
            <a:off x="825500" y="2563813"/>
            <a:ext cx="720725" cy="360362"/>
          </a:xfrm>
          <a:prstGeom prst="parallelogram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122"/>
          <p:cNvSpPr>
            <a:spLocks noChangeArrowheads="1"/>
          </p:cNvSpPr>
          <p:nvPr/>
        </p:nvSpPr>
        <p:spPr bwMode="auto">
          <a:xfrm flipH="1" flipV="1">
            <a:off x="825500" y="4148138"/>
            <a:ext cx="720725" cy="360362"/>
          </a:xfrm>
          <a:prstGeom prst="parallelogram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AutoShape 123"/>
          <p:cNvSpPr>
            <a:spLocks noChangeArrowheads="1"/>
          </p:cNvSpPr>
          <p:nvPr/>
        </p:nvSpPr>
        <p:spPr bwMode="auto">
          <a:xfrm rot="-5400000">
            <a:off x="358775" y="3463926"/>
            <a:ext cx="935037" cy="144462"/>
          </a:xfrm>
          <a:custGeom>
            <a:avLst/>
            <a:gdLst>
              <a:gd name="T0" fmla="*/ 891489 w 21600"/>
              <a:gd name="T1" fmla="*/ 72231 h 21600"/>
              <a:gd name="T2" fmla="*/ 467519 w 21600"/>
              <a:gd name="T3" fmla="*/ 144462 h 21600"/>
              <a:gd name="T4" fmla="*/ 43548 w 21600"/>
              <a:gd name="T5" fmla="*/ 72231 h 21600"/>
              <a:gd name="T6" fmla="*/ 4675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06 w 21600"/>
              <a:gd name="T13" fmla="*/ 2806 h 21600"/>
              <a:gd name="T14" fmla="*/ 18794 w 21600"/>
              <a:gd name="T15" fmla="*/ 18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12" y="21600"/>
                </a:lnTo>
                <a:lnTo>
                  <a:pt x="195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AutoShape 147"/>
          <p:cNvSpPr>
            <a:spLocks noChangeArrowheads="1"/>
          </p:cNvSpPr>
          <p:nvPr/>
        </p:nvSpPr>
        <p:spPr bwMode="auto">
          <a:xfrm flipH="1">
            <a:off x="6156325" y="2924175"/>
            <a:ext cx="2089150" cy="1223963"/>
          </a:xfrm>
          <a:prstGeom prst="homePlate">
            <a:avLst>
              <a:gd name="adj" fmla="val 42672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9" name="Group 149"/>
          <p:cNvGrpSpPr>
            <a:grpSpLocks/>
          </p:cNvGrpSpPr>
          <p:nvPr/>
        </p:nvGrpSpPr>
        <p:grpSpPr bwMode="auto">
          <a:xfrm flipH="1">
            <a:off x="8323263" y="3025775"/>
            <a:ext cx="569912" cy="1063625"/>
            <a:chOff x="249" y="1389"/>
            <a:chExt cx="544" cy="670"/>
          </a:xfrm>
        </p:grpSpPr>
        <p:sp>
          <p:nvSpPr>
            <p:cNvPr id="12319" name="Line 150"/>
            <p:cNvSpPr>
              <a:spLocks noChangeShapeType="1"/>
            </p:cNvSpPr>
            <p:nvPr/>
          </p:nvSpPr>
          <p:spPr bwMode="auto">
            <a:xfrm flipH="1" flipV="1">
              <a:off x="431" y="1434"/>
              <a:ext cx="36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Line 151"/>
            <p:cNvSpPr>
              <a:spLocks noChangeShapeType="1"/>
            </p:cNvSpPr>
            <p:nvPr/>
          </p:nvSpPr>
          <p:spPr bwMode="auto">
            <a:xfrm flipH="1" flipV="1">
              <a:off x="340" y="1480"/>
              <a:ext cx="45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Line 152"/>
            <p:cNvSpPr>
              <a:spLocks noChangeShapeType="1"/>
            </p:cNvSpPr>
            <p:nvPr/>
          </p:nvSpPr>
          <p:spPr bwMode="auto">
            <a:xfrm flipH="1" flipV="1">
              <a:off x="295" y="1570"/>
              <a:ext cx="498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Line 153"/>
            <p:cNvSpPr>
              <a:spLocks noChangeShapeType="1"/>
            </p:cNvSpPr>
            <p:nvPr/>
          </p:nvSpPr>
          <p:spPr bwMode="auto">
            <a:xfrm flipH="1" flipV="1">
              <a:off x="521" y="1389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Line 154"/>
            <p:cNvSpPr>
              <a:spLocks noChangeShapeType="1"/>
            </p:cNvSpPr>
            <p:nvPr/>
          </p:nvSpPr>
          <p:spPr bwMode="auto">
            <a:xfrm flipH="1" flipV="1">
              <a:off x="249" y="1661"/>
              <a:ext cx="5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24" name="Group 155"/>
            <p:cNvGrpSpPr>
              <a:grpSpLocks/>
            </p:cNvGrpSpPr>
            <p:nvPr/>
          </p:nvGrpSpPr>
          <p:grpSpPr bwMode="auto">
            <a:xfrm flipV="1">
              <a:off x="249" y="1742"/>
              <a:ext cx="544" cy="317"/>
              <a:chOff x="249" y="1798"/>
              <a:chExt cx="544" cy="317"/>
            </a:xfrm>
          </p:grpSpPr>
          <p:sp>
            <p:nvSpPr>
              <p:cNvPr id="12325" name="Line 156"/>
              <p:cNvSpPr>
                <a:spLocks noChangeShapeType="1"/>
              </p:cNvSpPr>
              <p:nvPr/>
            </p:nvSpPr>
            <p:spPr bwMode="auto">
              <a:xfrm flipH="1" flipV="1">
                <a:off x="431" y="1843"/>
                <a:ext cx="36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6" name="Line 157"/>
              <p:cNvSpPr>
                <a:spLocks noChangeShapeType="1"/>
              </p:cNvSpPr>
              <p:nvPr/>
            </p:nvSpPr>
            <p:spPr bwMode="auto">
              <a:xfrm flipH="1" flipV="1">
                <a:off x="340" y="1889"/>
                <a:ext cx="453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7" name="Line 158"/>
              <p:cNvSpPr>
                <a:spLocks noChangeShapeType="1"/>
              </p:cNvSpPr>
              <p:nvPr/>
            </p:nvSpPr>
            <p:spPr bwMode="auto">
              <a:xfrm flipH="1" flipV="1">
                <a:off x="295" y="1979"/>
                <a:ext cx="498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8" name="Line 159"/>
              <p:cNvSpPr>
                <a:spLocks noChangeShapeType="1"/>
              </p:cNvSpPr>
              <p:nvPr/>
            </p:nvSpPr>
            <p:spPr bwMode="auto">
              <a:xfrm flipH="1" flipV="1">
                <a:off x="521" y="1798"/>
                <a:ext cx="27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9" name="Line 160"/>
              <p:cNvSpPr>
                <a:spLocks noChangeShapeType="1"/>
              </p:cNvSpPr>
              <p:nvPr/>
            </p:nvSpPr>
            <p:spPr bwMode="auto">
              <a:xfrm flipH="1" flipV="1">
                <a:off x="249" y="20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300" name="AutoShape 161"/>
          <p:cNvSpPr>
            <a:spLocks noChangeArrowheads="1"/>
          </p:cNvSpPr>
          <p:nvPr/>
        </p:nvSpPr>
        <p:spPr bwMode="auto">
          <a:xfrm>
            <a:off x="7597775" y="2563813"/>
            <a:ext cx="720725" cy="360362"/>
          </a:xfrm>
          <a:prstGeom prst="parallelogram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AutoShape 162"/>
          <p:cNvSpPr>
            <a:spLocks noChangeArrowheads="1"/>
          </p:cNvSpPr>
          <p:nvPr/>
        </p:nvSpPr>
        <p:spPr bwMode="auto">
          <a:xfrm flipV="1">
            <a:off x="7597775" y="4148138"/>
            <a:ext cx="720725" cy="360362"/>
          </a:xfrm>
          <a:prstGeom prst="parallelogram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AutoShape 163"/>
          <p:cNvSpPr>
            <a:spLocks noChangeArrowheads="1"/>
          </p:cNvSpPr>
          <p:nvPr/>
        </p:nvSpPr>
        <p:spPr bwMode="auto">
          <a:xfrm rot="5400000" flipH="1">
            <a:off x="7850188" y="3463925"/>
            <a:ext cx="935037" cy="144463"/>
          </a:xfrm>
          <a:custGeom>
            <a:avLst/>
            <a:gdLst>
              <a:gd name="T0" fmla="*/ 891489 w 21600"/>
              <a:gd name="T1" fmla="*/ 72232 h 21600"/>
              <a:gd name="T2" fmla="*/ 467519 w 21600"/>
              <a:gd name="T3" fmla="*/ 144463 h 21600"/>
              <a:gd name="T4" fmla="*/ 43548 w 21600"/>
              <a:gd name="T5" fmla="*/ 72232 h 21600"/>
              <a:gd name="T6" fmla="*/ 4675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06 w 21600"/>
              <a:gd name="T13" fmla="*/ 2806 h 21600"/>
              <a:gd name="T14" fmla="*/ 18794 w 21600"/>
              <a:gd name="T15" fmla="*/ 18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12" y="21600"/>
                </a:lnTo>
                <a:lnTo>
                  <a:pt x="195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AutoShape 180"/>
          <p:cNvSpPr>
            <a:spLocks noChangeArrowheads="1"/>
          </p:cNvSpPr>
          <p:nvPr/>
        </p:nvSpPr>
        <p:spPr bwMode="auto">
          <a:xfrm>
            <a:off x="2987675" y="3395663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304" name="AutoShape 181"/>
          <p:cNvSpPr>
            <a:spLocks noChangeArrowheads="1"/>
          </p:cNvSpPr>
          <p:nvPr/>
        </p:nvSpPr>
        <p:spPr bwMode="auto">
          <a:xfrm flipH="1">
            <a:off x="5429250" y="3390900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305" name="Text Box 182"/>
          <p:cNvSpPr txBox="1">
            <a:spLocks noChangeArrowheads="1"/>
          </p:cNvSpPr>
          <p:nvPr/>
        </p:nvSpPr>
        <p:spPr bwMode="auto">
          <a:xfrm>
            <a:off x="2625725" y="3789363"/>
            <a:ext cx="1874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= С/2</a:t>
            </a:r>
          </a:p>
        </p:txBody>
      </p:sp>
      <p:sp>
        <p:nvSpPr>
          <p:cNvPr id="12306" name="Text Box 183"/>
          <p:cNvSpPr txBox="1">
            <a:spLocks noChangeArrowheads="1"/>
          </p:cNvSpPr>
          <p:nvPr/>
        </p:nvSpPr>
        <p:spPr bwMode="auto">
          <a:xfrm>
            <a:off x="4859338" y="3783013"/>
            <a:ext cx="1655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V2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= С/2</a:t>
            </a:r>
          </a:p>
        </p:txBody>
      </p:sp>
      <p:sp>
        <p:nvSpPr>
          <p:cNvPr id="12307" name="Text Box 184"/>
          <p:cNvSpPr txBox="1">
            <a:spLocks noChangeArrowheads="1"/>
          </p:cNvSpPr>
          <p:nvPr/>
        </p:nvSpPr>
        <p:spPr bwMode="auto">
          <a:xfrm>
            <a:off x="3203575" y="4941888"/>
            <a:ext cx="568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  <a:r>
              <a:rPr lang="ru-RU" sz="2800" i="1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СБЛИЖЕНИЯ</a:t>
            </a:r>
            <a:r>
              <a:rPr lang="en-US" sz="2800" i="1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i="1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РАКЕТ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&lt;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V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r>
              <a:rPr lang="ru-RU" sz="28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+ </a:t>
            </a:r>
            <a: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V2</a:t>
            </a:r>
            <a:r>
              <a:rPr lang="ru-RU" sz="28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2308" name="AutoShape 191"/>
          <p:cNvSpPr>
            <a:spLocks noChangeArrowheads="1"/>
          </p:cNvSpPr>
          <p:nvPr/>
        </p:nvSpPr>
        <p:spPr bwMode="auto">
          <a:xfrm>
            <a:off x="2586038" y="2852738"/>
            <a:ext cx="147637" cy="285750"/>
          </a:xfrm>
          <a:prstGeom prst="moon">
            <a:avLst>
              <a:gd name="adj" fmla="val 875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AutoShape 192"/>
          <p:cNvSpPr>
            <a:spLocks noChangeArrowheads="1"/>
          </p:cNvSpPr>
          <p:nvPr/>
        </p:nvSpPr>
        <p:spPr bwMode="auto">
          <a:xfrm flipH="1">
            <a:off x="6407150" y="2852738"/>
            <a:ext cx="147638" cy="285750"/>
          </a:xfrm>
          <a:prstGeom prst="moon">
            <a:avLst>
              <a:gd name="adj" fmla="val 875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Oval 199"/>
          <p:cNvSpPr>
            <a:spLocks noChangeArrowheads="1"/>
          </p:cNvSpPr>
          <p:nvPr/>
        </p:nvSpPr>
        <p:spPr bwMode="auto">
          <a:xfrm>
            <a:off x="2195513" y="3068638"/>
            <a:ext cx="219075" cy="219075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Oval 200"/>
          <p:cNvSpPr>
            <a:spLocks noChangeArrowheads="1"/>
          </p:cNvSpPr>
          <p:nvPr/>
        </p:nvSpPr>
        <p:spPr bwMode="auto">
          <a:xfrm>
            <a:off x="2195513" y="3789363"/>
            <a:ext cx="219075" cy="219075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2" name="Oval 201"/>
          <p:cNvSpPr>
            <a:spLocks noChangeArrowheads="1"/>
          </p:cNvSpPr>
          <p:nvPr/>
        </p:nvSpPr>
        <p:spPr bwMode="auto">
          <a:xfrm>
            <a:off x="2195513" y="3429000"/>
            <a:ext cx="219075" cy="219075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Oval 202"/>
          <p:cNvSpPr>
            <a:spLocks noChangeArrowheads="1"/>
          </p:cNvSpPr>
          <p:nvPr/>
        </p:nvSpPr>
        <p:spPr bwMode="auto">
          <a:xfrm>
            <a:off x="6729413" y="3068638"/>
            <a:ext cx="219075" cy="219075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4" name="Oval 203"/>
          <p:cNvSpPr>
            <a:spLocks noChangeArrowheads="1"/>
          </p:cNvSpPr>
          <p:nvPr/>
        </p:nvSpPr>
        <p:spPr bwMode="auto">
          <a:xfrm>
            <a:off x="6729413" y="3789363"/>
            <a:ext cx="219075" cy="219075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5" name="Oval 204"/>
          <p:cNvSpPr>
            <a:spLocks noChangeArrowheads="1"/>
          </p:cNvSpPr>
          <p:nvPr/>
        </p:nvSpPr>
        <p:spPr bwMode="auto">
          <a:xfrm>
            <a:off x="6729413" y="3429000"/>
            <a:ext cx="219075" cy="219075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316" name="Group 220"/>
          <p:cNvGrpSpPr>
            <a:grpSpLocks/>
          </p:cNvGrpSpPr>
          <p:nvPr/>
        </p:nvGrpSpPr>
        <p:grpSpPr bwMode="auto">
          <a:xfrm>
            <a:off x="84137" y="4496955"/>
            <a:ext cx="814388" cy="2232025"/>
            <a:chOff x="8" y="2840"/>
            <a:chExt cx="513" cy="1406"/>
          </a:xfrm>
        </p:grpSpPr>
        <p:pic>
          <p:nvPicPr>
            <p:cNvPr id="12317" name="Picture 221" descr="PERSON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2840"/>
              <a:ext cx="513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8" name="Freeform 222"/>
            <p:cNvSpPr>
              <a:spLocks/>
            </p:cNvSpPr>
            <p:nvPr/>
          </p:nvSpPr>
          <p:spPr bwMode="auto">
            <a:xfrm>
              <a:off x="295" y="3161"/>
              <a:ext cx="144" cy="226"/>
            </a:xfrm>
            <a:custGeom>
              <a:avLst/>
              <a:gdLst>
                <a:gd name="T0" fmla="*/ 0 w 91"/>
                <a:gd name="T1" fmla="*/ 0 h 226"/>
                <a:gd name="T2" fmla="*/ 91 w 91"/>
                <a:gd name="T3" fmla="*/ 136 h 226"/>
                <a:gd name="T4" fmla="*/ 45 w 91"/>
                <a:gd name="T5" fmla="*/ 226 h 226"/>
                <a:gd name="T6" fmla="*/ 0 60000 65536"/>
                <a:gd name="T7" fmla="*/ 0 60000 65536"/>
                <a:gd name="T8" fmla="*/ 0 60000 65536"/>
                <a:gd name="T9" fmla="*/ 0 w 91"/>
                <a:gd name="T10" fmla="*/ 0 h 226"/>
                <a:gd name="T11" fmla="*/ 91 w 9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226">
                  <a:moveTo>
                    <a:pt x="0" y="0"/>
                  </a:moveTo>
                  <a:lnTo>
                    <a:pt x="91" y="136"/>
                  </a:lnTo>
                  <a:lnTo>
                    <a:pt x="45" y="226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444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F3E026-40C5-4F3D-A700-B2DB366D383C}" type="slidenum">
              <a:rPr lang="ru-RU" b="0"/>
              <a:pPr eaLnBrk="1" hangingPunct="1"/>
              <a:t>12</a:t>
            </a:fld>
            <a:endParaRPr lang="ru-RU" b="0"/>
          </a:p>
        </p:txBody>
      </p:sp>
      <p:grpSp>
        <p:nvGrpSpPr>
          <p:cNvPr id="13315" name="Group 113"/>
          <p:cNvGrpSpPr>
            <a:grpSpLocks/>
          </p:cNvGrpSpPr>
          <p:nvPr/>
        </p:nvGrpSpPr>
        <p:grpSpPr bwMode="auto">
          <a:xfrm>
            <a:off x="-719138" y="4965700"/>
            <a:ext cx="6034088" cy="3246438"/>
            <a:chOff x="-453" y="3128"/>
            <a:chExt cx="3801" cy="2045"/>
          </a:xfrm>
        </p:grpSpPr>
        <p:sp>
          <p:nvSpPr>
            <p:cNvPr id="13389" name="Freeform 96"/>
            <p:cNvSpPr>
              <a:spLocks/>
            </p:cNvSpPr>
            <p:nvPr/>
          </p:nvSpPr>
          <p:spPr bwMode="auto">
            <a:xfrm>
              <a:off x="-453" y="3784"/>
              <a:ext cx="3801" cy="905"/>
            </a:xfrm>
            <a:custGeom>
              <a:avLst/>
              <a:gdLst>
                <a:gd name="T0" fmla="*/ 0 w 3801"/>
                <a:gd name="T1" fmla="*/ 116 h 905"/>
                <a:gd name="T2" fmla="*/ 170 w 3801"/>
                <a:gd name="T3" fmla="*/ 88 h 905"/>
                <a:gd name="T4" fmla="*/ 269 w 3801"/>
                <a:gd name="T5" fmla="*/ 56 h 905"/>
                <a:gd name="T6" fmla="*/ 324 w 3801"/>
                <a:gd name="T7" fmla="*/ 75 h 905"/>
                <a:gd name="T8" fmla="*/ 422 w 3801"/>
                <a:gd name="T9" fmla="*/ 63 h 905"/>
                <a:gd name="T10" fmla="*/ 539 w 3801"/>
                <a:gd name="T11" fmla="*/ 135 h 905"/>
                <a:gd name="T12" fmla="*/ 634 w 3801"/>
                <a:gd name="T13" fmla="*/ 84 h 905"/>
                <a:gd name="T14" fmla="*/ 765 w 3801"/>
                <a:gd name="T15" fmla="*/ 28 h 905"/>
                <a:gd name="T16" fmla="*/ 867 w 3801"/>
                <a:gd name="T17" fmla="*/ 73 h 905"/>
                <a:gd name="T18" fmla="*/ 953 w 3801"/>
                <a:gd name="T19" fmla="*/ 83 h 905"/>
                <a:gd name="T20" fmla="*/ 1054 w 3801"/>
                <a:gd name="T21" fmla="*/ 23 h 905"/>
                <a:gd name="T22" fmla="*/ 1183 w 3801"/>
                <a:gd name="T23" fmla="*/ 0 h 905"/>
                <a:gd name="T24" fmla="*/ 1242 w 3801"/>
                <a:gd name="T25" fmla="*/ 77 h 905"/>
                <a:gd name="T26" fmla="*/ 1309 w 3801"/>
                <a:gd name="T27" fmla="*/ 99 h 905"/>
                <a:gd name="T28" fmla="*/ 1375 w 3801"/>
                <a:gd name="T29" fmla="*/ 121 h 905"/>
                <a:gd name="T30" fmla="*/ 1440 w 3801"/>
                <a:gd name="T31" fmla="*/ 99 h 905"/>
                <a:gd name="T32" fmla="*/ 1471 w 3801"/>
                <a:gd name="T33" fmla="*/ 65 h 905"/>
                <a:gd name="T34" fmla="*/ 1580 w 3801"/>
                <a:gd name="T35" fmla="*/ 87 h 905"/>
                <a:gd name="T36" fmla="*/ 1634 w 3801"/>
                <a:gd name="T37" fmla="*/ 168 h 905"/>
                <a:gd name="T38" fmla="*/ 1678 w 3801"/>
                <a:gd name="T39" fmla="*/ 180 h 905"/>
                <a:gd name="T40" fmla="*/ 1737 w 3801"/>
                <a:gd name="T41" fmla="*/ 278 h 905"/>
                <a:gd name="T42" fmla="*/ 1914 w 3801"/>
                <a:gd name="T43" fmla="*/ 198 h 905"/>
                <a:gd name="T44" fmla="*/ 2066 w 3801"/>
                <a:gd name="T45" fmla="*/ 197 h 905"/>
                <a:gd name="T46" fmla="*/ 2179 w 3801"/>
                <a:gd name="T47" fmla="*/ 265 h 905"/>
                <a:gd name="T48" fmla="*/ 2287 w 3801"/>
                <a:gd name="T49" fmla="*/ 221 h 905"/>
                <a:gd name="T50" fmla="*/ 2396 w 3801"/>
                <a:gd name="T51" fmla="*/ 276 h 905"/>
                <a:gd name="T52" fmla="*/ 2474 w 3801"/>
                <a:gd name="T53" fmla="*/ 343 h 905"/>
                <a:gd name="T54" fmla="*/ 2535 w 3801"/>
                <a:gd name="T55" fmla="*/ 359 h 905"/>
                <a:gd name="T56" fmla="*/ 2603 w 3801"/>
                <a:gd name="T57" fmla="*/ 329 h 905"/>
                <a:gd name="T58" fmla="*/ 2655 w 3801"/>
                <a:gd name="T59" fmla="*/ 315 h 905"/>
                <a:gd name="T60" fmla="*/ 2731 w 3801"/>
                <a:gd name="T61" fmla="*/ 375 h 905"/>
                <a:gd name="T62" fmla="*/ 2808 w 3801"/>
                <a:gd name="T63" fmla="*/ 386 h 905"/>
                <a:gd name="T64" fmla="*/ 2927 w 3801"/>
                <a:gd name="T65" fmla="*/ 354 h 905"/>
                <a:gd name="T66" fmla="*/ 2989 w 3801"/>
                <a:gd name="T67" fmla="*/ 323 h 905"/>
                <a:gd name="T68" fmla="*/ 3052 w 3801"/>
                <a:gd name="T69" fmla="*/ 347 h 905"/>
                <a:gd name="T70" fmla="*/ 3128 w 3801"/>
                <a:gd name="T71" fmla="*/ 410 h 905"/>
                <a:gd name="T72" fmla="*/ 3166 w 3801"/>
                <a:gd name="T73" fmla="*/ 492 h 905"/>
                <a:gd name="T74" fmla="*/ 3253 w 3801"/>
                <a:gd name="T75" fmla="*/ 556 h 905"/>
                <a:gd name="T76" fmla="*/ 3345 w 3801"/>
                <a:gd name="T77" fmla="*/ 528 h 905"/>
                <a:gd name="T78" fmla="*/ 3457 w 3801"/>
                <a:gd name="T79" fmla="*/ 507 h 905"/>
                <a:gd name="T80" fmla="*/ 3524 w 3801"/>
                <a:gd name="T81" fmla="*/ 550 h 905"/>
                <a:gd name="T82" fmla="*/ 3632 w 3801"/>
                <a:gd name="T83" fmla="*/ 529 h 905"/>
                <a:gd name="T84" fmla="*/ 3788 w 3801"/>
                <a:gd name="T85" fmla="*/ 550 h 905"/>
                <a:gd name="T86" fmla="*/ 3801 w 3801"/>
                <a:gd name="T87" fmla="*/ 824 h 905"/>
                <a:gd name="T88" fmla="*/ 3446 w 3801"/>
                <a:gd name="T89" fmla="*/ 905 h 905"/>
                <a:gd name="T90" fmla="*/ 367 w 3801"/>
                <a:gd name="T91" fmla="*/ 706 h 905"/>
                <a:gd name="T92" fmla="*/ 0 w 3801"/>
                <a:gd name="T93" fmla="*/ 116 h 9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01"/>
                <a:gd name="T142" fmla="*/ 0 h 905"/>
                <a:gd name="T143" fmla="*/ 3801 w 3801"/>
                <a:gd name="T144" fmla="*/ 905 h 90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01" h="905">
                  <a:moveTo>
                    <a:pt x="0" y="116"/>
                  </a:moveTo>
                  <a:lnTo>
                    <a:pt x="170" y="88"/>
                  </a:lnTo>
                  <a:lnTo>
                    <a:pt x="269" y="56"/>
                  </a:lnTo>
                  <a:lnTo>
                    <a:pt x="324" y="75"/>
                  </a:lnTo>
                  <a:lnTo>
                    <a:pt x="422" y="63"/>
                  </a:lnTo>
                  <a:lnTo>
                    <a:pt x="539" y="135"/>
                  </a:lnTo>
                  <a:lnTo>
                    <a:pt x="634" y="84"/>
                  </a:lnTo>
                  <a:lnTo>
                    <a:pt x="765" y="28"/>
                  </a:lnTo>
                  <a:lnTo>
                    <a:pt x="867" y="73"/>
                  </a:lnTo>
                  <a:lnTo>
                    <a:pt x="953" y="83"/>
                  </a:lnTo>
                  <a:lnTo>
                    <a:pt x="1054" y="23"/>
                  </a:lnTo>
                  <a:lnTo>
                    <a:pt x="1183" y="0"/>
                  </a:lnTo>
                  <a:lnTo>
                    <a:pt x="1242" y="77"/>
                  </a:lnTo>
                  <a:lnTo>
                    <a:pt x="1309" y="99"/>
                  </a:lnTo>
                  <a:lnTo>
                    <a:pt x="1375" y="121"/>
                  </a:lnTo>
                  <a:lnTo>
                    <a:pt x="1440" y="99"/>
                  </a:lnTo>
                  <a:lnTo>
                    <a:pt x="1471" y="65"/>
                  </a:lnTo>
                  <a:lnTo>
                    <a:pt x="1580" y="87"/>
                  </a:lnTo>
                  <a:lnTo>
                    <a:pt x="1634" y="168"/>
                  </a:lnTo>
                  <a:lnTo>
                    <a:pt x="1678" y="180"/>
                  </a:lnTo>
                  <a:lnTo>
                    <a:pt x="1737" y="278"/>
                  </a:lnTo>
                  <a:lnTo>
                    <a:pt x="1914" y="198"/>
                  </a:lnTo>
                  <a:lnTo>
                    <a:pt x="2066" y="197"/>
                  </a:lnTo>
                  <a:lnTo>
                    <a:pt x="2179" y="265"/>
                  </a:lnTo>
                  <a:lnTo>
                    <a:pt x="2287" y="221"/>
                  </a:lnTo>
                  <a:lnTo>
                    <a:pt x="2396" y="276"/>
                  </a:lnTo>
                  <a:lnTo>
                    <a:pt x="2474" y="343"/>
                  </a:lnTo>
                  <a:lnTo>
                    <a:pt x="2535" y="359"/>
                  </a:lnTo>
                  <a:lnTo>
                    <a:pt x="2603" y="329"/>
                  </a:lnTo>
                  <a:lnTo>
                    <a:pt x="2655" y="315"/>
                  </a:lnTo>
                  <a:lnTo>
                    <a:pt x="2731" y="375"/>
                  </a:lnTo>
                  <a:lnTo>
                    <a:pt x="2808" y="386"/>
                  </a:lnTo>
                  <a:lnTo>
                    <a:pt x="2927" y="354"/>
                  </a:lnTo>
                  <a:lnTo>
                    <a:pt x="2989" y="323"/>
                  </a:lnTo>
                  <a:lnTo>
                    <a:pt x="3052" y="347"/>
                  </a:lnTo>
                  <a:lnTo>
                    <a:pt x="3128" y="410"/>
                  </a:lnTo>
                  <a:lnTo>
                    <a:pt x="3166" y="492"/>
                  </a:lnTo>
                  <a:lnTo>
                    <a:pt x="3253" y="556"/>
                  </a:lnTo>
                  <a:lnTo>
                    <a:pt x="3345" y="528"/>
                  </a:lnTo>
                  <a:lnTo>
                    <a:pt x="3457" y="507"/>
                  </a:lnTo>
                  <a:lnTo>
                    <a:pt x="3524" y="550"/>
                  </a:lnTo>
                  <a:lnTo>
                    <a:pt x="3632" y="529"/>
                  </a:lnTo>
                  <a:lnTo>
                    <a:pt x="3788" y="550"/>
                  </a:lnTo>
                  <a:lnTo>
                    <a:pt x="3801" y="824"/>
                  </a:lnTo>
                  <a:lnTo>
                    <a:pt x="3446" y="905"/>
                  </a:lnTo>
                  <a:lnTo>
                    <a:pt x="367" y="70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90" name="Group 97"/>
            <p:cNvGrpSpPr>
              <a:grpSpLocks/>
            </p:cNvGrpSpPr>
            <p:nvPr/>
          </p:nvGrpSpPr>
          <p:grpSpPr bwMode="auto">
            <a:xfrm rot="2619006">
              <a:off x="177" y="3290"/>
              <a:ext cx="2324" cy="1796"/>
              <a:chOff x="2791" y="3678"/>
              <a:chExt cx="7459" cy="5920"/>
            </a:xfrm>
          </p:grpSpPr>
          <p:sp>
            <p:nvSpPr>
              <p:cNvPr id="13397" name="Freeform 98"/>
              <p:cNvSpPr>
                <a:spLocks/>
              </p:cNvSpPr>
              <p:nvPr/>
            </p:nvSpPr>
            <p:spPr bwMode="auto">
              <a:xfrm>
                <a:off x="5937" y="6329"/>
                <a:ext cx="222" cy="1467"/>
              </a:xfrm>
              <a:custGeom>
                <a:avLst/>
                <a:gdLst>
                  <a:gd name="T0" fmla="*/ 222 w 222"/>
                  <a:gd name="T1" fmla="*/ 0 h 1467"/>
                  <a:gd name="T2" fmla="*/ 132 w 222"/>
                  <a:gd name="T3" fmla="*/ 303 h 1467"/>
                  <a:gd name="T4" fmla="*/ 132 w 222"/>
                  <a:gd name="T5" fmla="*/ 553 h 1467"/>
                  <a:gd name="T6" fmla="*/ 132 w 222"/>
                  <a:gd name="T7" fmla="*/ 808 h 1467"/>
                  <a:gd name="T8" fmla="*/ 0 w 222"/>
                  <a:gd name="T9" fmla="*/ 1113 h 1467"/>
                  <a:gd name="T10" fmla="*/ 0 w 222"/>
                  <a:gd name="T11" fmla="*/ 1467 h 14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2"/>
                  <a:gd name="T19" fmla="*/ 0 h 1467"/>
                  <a:gd name="T20" fmla="*/ 222 w 222"/>
                  <a:gd name="T21" fmla="*/ 1467 h 14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2" h="1467">
                    <a:moveTo>
                      <a:pt x="222" y="0"/>
                    </a:moveTo>
                    <a:lnTo>
                      <a:pt x="132" y="303"/>
                    </a:lnTo>
                    <a:lnTo>
                      <a:pt x="132" y="553"/>
                    </a:lnTo>
                    <a:lnTo>
                      <a:pt x="132" y="808"/>
                    </a:lnTo>
                    <a:lnTo>
                      <a:pt x="0" y="1113"/>
                    </a:lnTo>
                    <a:lnTo>
                      <a:pt x="0" y="146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8" name="Freeform 99"/>
              <p:cNvSpPr>
                <a:spLocks/>
              </p:cNvSpPr>
              <p:nvPr/>
            </p:nvSpPr>
            <p:spPr bwMode="auto">
              <a:xfrm>
                <a:off x="2791" y="8843"/>
                <a:ext cx="222" cy="755"/>
              </a:xfrm>
              <a:custGeom>
                <a:avLst/>
                <a:gdLst>
                  <a:gd name="T0" fmla="*/ 222 w 222"/>
                  <a:gd name="T1" fmla="*/ 0 h 755"/>
                  <a:gd name="T2" fmla="*/ 132 w 222"/>
                  <a:gd name="T3" fmla="*/ 203 h 755"/>
                  <a:gd name="T4" fmla="*/ 87 w 222"/>
                  <a:gd name="T5" fmla="*/ 505 h 755"/>
                  <a:gd name="T6" fmla="*/ 0 w 222"/>
                  <a:gd name="T7" fmla="*/ 755 h 7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755"/>
                  <a:gd name="T14" fmla="*/ 222 w 222"/>
                  <a:gd name="T15" fmla="*/ 755 h 7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755">
                    <a:moveTo>
                      <a:pt x="222" y="0"/>
                    </a:moveTo>
                    <a:lnTo>
                      <a:pt x="132" y="203"/>
                    </a:lnTo>
                    <a:lnTo>
                      <a:pt x="87" y="505"/>
                    </a:lnTo>
                    <a:lnTo>
                      <a:pt x="0" y="75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9" name="Freeform 100"/>
              <p:cNvSpPr>
                <a:spLocks/>
              </p:cNvSpPr>
              <p:nvPr/>
            </p:nvSpPr>
            <p:spPr bwMode="auto">
              <a:xfrm>
                <a:off x="3505" y="7779"/>
                <a:ext cx="355" cy="1214"/>
              </a:xfrm>
              <a:custGeom>
                <a:avLst/>
                <a:gdLst>
                  <a:gd name="T0" fmla="*/ 355 w 355"/>
                  <a:gd name="T1" fmla="*/ 0 h 1214"/>
                  <a:gd name="T2" fmla="*/ 268 w 355"/>
                  <a:gd name="T3" fmla="*/ 455 h 1214"/>
                  <a:gd name="T4" fmla="*/ 135 w 355"/>
                  <a:gd name="T5" fmla="*/ 860 h 1214"/>
                  <a:gd name="T6" fmla="*/ 0 w 355"/>
                  <a:gd name="T7" fmla="*/ 1214 h 12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5"/>
                  <a:gd name="T13" fmla="*/ 0 h 1214"/>
                  <a:gd name="T14" fmla="*/ 355 w 355"/>
                  <a:gd name="T15" fmla="*/ 1214 h 12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5" h="1214">
                    <a:moveTo>
                      <a:pt x="355" y="0"/>
                    </a:moveTo>
                    <a:lnTo>
                      <a:pt x="268" y="455"/>
                    </a:lnTo>
                    <a:lnTo>
                      <a:pt x="135" y="860"/>
                    </a:lnTo>
                    <a:lnTo>
                      <a:pt x="0" y="12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0" name="Freeform 101"/>
              <p:cNvSpPr>
                <a:spLocks/>
              </p:cNvSpPr>
              <p:nvPr/>
            </p:nvSpPr>
            <p:spPr bwMode="auto">
              <a:xfrm>
                <a:off x="4710" y="6914"/>
                <a:ext cx="215" cy="1012"/>
              </a:xfrm>
              <a:custGeom>
                <a:avLst/>
                <a:gdLst>
                  <a:gd name="T0" fmla="*/ 215 w 215"/>
                  <a:gd name="T1" fmla="*/ 0 h 1012"/>
                  <a:gd name="T2" fmla="*/ 180 w 215"/>
                  <a:gd name="T3" fmla="*/ 358 h 1012"/>
                  <a:gd name="T4" fmla="*/ 90 w 215"/>
                  <a:gd name="T5" fmla="*/ 762 h 1012"/>
                  <a:gd name="T6" fmla="*/ 0 w 215"/>
                  <a:gd name="T7" fmla="*/ 1012 h 10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"/>
                  <a:gd name="T13" fmla="*/ 0 h 1012"/>
                  <a:gd name="T14" fmla="*/ 215 w 215"/>
                  <a:gd name="T15" fmla="*/ 1012 h 10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" h="1012">
                    <a:moveTo>
                      <a:pt x="215" y="0"/>
                    </a:moveTo>
                    <a:lnTo>
                      <a:pt x="180" y="358"/>
                    </a:lnTo>
                    <a:lnTo>
                      <a:pt x="90" y="762"/>
                    </a:lnTo>
                    <a:lnTo>
                      <a:pt x="0" y="10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1" name="Freeform 102"/>
              <p:cNvSpPr>
                <a:spLocks/>
              </p:cNvSpPr>
              <p:nvPr/>
            </p:nvSpPr>
            <p:spPr bwMode="auto">
              <a:xfrm>
                <a:off x="7973" y="4843"/>
                <a:ext cx="175" cy="1714"/>
              </a:xfrm>
              <a:custGeom>
                <a:avLst/>
                <a:gdLst>
                  <a:gd name="T0" fmla="*/ 175 w 175"/>
                  <a:gd name="T1" fmla="*/ 0 h 1714"/>
                  <a:gd name="T2" fmla="*/ 130 w 175"/>
                  <a:gd name="T3" fmla="*/ 354 h 1714"/>
                  <a:gd name="T4" fmla="*/ 48 w 175"/>
                  <a:gd name="T5" fmla="*/ 724 h 1714"/>
                  <a:gd name="T6" fmla="*/ 85 w 175"/>
                  <a:gd name="T7" fmla="*/ 1062 h 1714"/>
                  <a:gd name="T8" fmla="*/ 0 w 175"/>
                  <a:gd name="T9" fmla="*/ 1319 h 1714"/>
                  <a:gd name="T10" fmla="*/ 0 w 175"/>
                  <a:gd name="T11" fmla="*/ 1714 h 17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5"/>
                  <a:gd name="T19" fmla="*/ 0 h 1714"/>
                  <a:gd name="T20" fmla="*/ 175 w 175"/>
                  <a:gd name="T21" fmla="*/ 1714 h 17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5" h="1714">
                    <a:moveTo>
                      <a:pt x="175" y="0"/>
                    </a:moveTo>
                    <a:lnTo>
                      <a:pt x="130" y="354"/>
                    </a:lnTo>
                    <a:lnTo>
                      <a:pt x="48" y="724"/>
                    </a:lnTo>
                    <a:lnTo>
                      <a:pt x="85" y="1062"/>
                    </a:lnTo>
                    <a:lnTo>
                      <a:pt x="0" y="1319"/>
                    </a:lnTo>
                    <a:lnTo>
                      <a:pt x="0" y="17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2" name="Freeform 103"/>
              <p:cNvSpPr>
                <a:spLocks/>
              </p:cNvSpPr>
              <p:nvPr/>
            </p:nvSpPr>
            <p:spPr bwMode="auto">
              <a:xfrm>
                <a:off x="10115" y="3678"/>
                <a:ext cx="135" cy="1519"/>
              </a:xfrm>
              <a:custGeom>
                <a:avLst/>
                <a:gdLst>
                  <a:gd name="T0" fmla="*/ 135 w 135"/>
                  <a:gd name="T1" fmla="*/ 0 h 1519"/>
                  <a:gd name="T2" fmla="*/ 45 w 135"/>
                  <a:gd name="T3" fmla="*/ 457 h 1519"/>
                  <a:gd name="T4" fmla="*/ 45 w 135"/>
                  <a:gd name="T5" fmla="*/ 760 h 1519"/>
                  <a:gd name="T6" fmla="*/ 0 w 135"/>
                  <a:gd name="T7" fmla="*/ 1165 h 1519"/>
                  <a:gd name="T8" fmla="*/ 45 w 135"/>
                  <a:gd name="T9" fmla="*/ 1519 h 15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519"/>
                  <a:gd name="T17" fmla="*/ 135 w 135"/>
                  <a:gd name="T18" fmla="*/ 1519 h 15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519">
                    <a:moveTo>
                      <a:pt x="135" y="0"/>
                    </a:moveTo>
                    <a:lnTo>
                      <a:pt x="45" y="457"/>
                    </a:lnTo>
                    <a:lnTo>
                      <a:pt x="45" y="760"/>
                    </a:lnTo>
                    <a:lnTo>
                      <a:pt x="0" y="1165"/>
                    </a:lnTo>
                    <a:lnTo>
                      <a:pt x="45" y="151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91" name="Freeform 104"/>
            <p:cNvSpPr>
              <a:spLocks/>
            </p:cNvSpPr>
            <p:nvPr/>
          </p:nvSpPr>
          <p:spPr bwMode="auto">
            <a:xfrm>
              <a:off x="-33" y="4294"/>
              <a:ext cx="3024" cy="718"/>
            </a:xfrm>
            <a:custGeom>
              <a:avLst/>
              <a:gdLst>
                <a:gd name="T0" fmla="*/ 3024 w 3024"/>
                <a:gd name="T1" fmla="*/ 399 h 718"/>
                <a:gd name="T2" fmla="*/ 2752 w 3024"/>
                <a:gd name="T3" fmla="*/ 397 h 718"/>
                <a:gd name="T4" fmla="*/ 2649 w 3024"/>
                <a:gd name="T5" fmla="*/ 484 h 718"/>
                <a:gd name="T6" fmla="*/ 2429 w 3024"/>
                <a:gd name="T7" fmla="*/ 565 h 718"/>
                <a:gd name="T8" fmla="*/ 2321 w 3024"/>
                <a:gd name="T9" fmla="*/ 505 h 718"/>
                <a:gd name="T10" fmla="*/ 2240 w 3024"/>
                <a:gd name="T11" fmla="*/ 442 h 718"/>
                <a:gd name="T12" fmla="*/ 2080 w 3024"/>
                <a:gd name="T13" fmla="*/ 575 h 718"/>
                <a:gd name="T14" fmla="*/ 2088 w 3024"/>
                <a:gd name="T15" fmla="*/ 462 h 718"/>
                <a:gd name="T16" fmla="*/ 1997 w 3024"/>
                <a:gd name="T17" fmla="*/ 375 h 718"/>
                <a:gd name="T18" fmla="*/ 1947 w 3024"/>
                <a:gd name="T19" fmla="*/ 266 h 718"/>
                <a:gd name="T20" fmla="*/ 1819 w 3024"/>
                <a:gd name="T21" fmla="*/ 310 h 718"/>
                <a:gd name="T22" fmla="*/ 1639 w 3024"/>
                <a:gd name="T23" fmla="*/ 429 h 718"/>
                <a:gd name="T24" fmla="*/ 1679 w 3024"/>
                <a:gd name="T25" fmla="*/ 342 h 718"/>
                <a:gd name="T26" fmla="*/ 1663 w 3024"/>
                <a:gd name="T27" fmla="*/ 266 h 718"/>
                <a:gd name="T28" fmla="*/ 1281 w 3024"/>
                <a:gd name="T29" fmla="*/ 425 h 718"/>
                <a:gd name="T30" fmla="*/ 1222 w 3024"/>
                <a:gd name="T31" fmla="*/ 348 h 718"/>
                <a:gd name="T32" fmla="*/ 1045 w 3024"/>
                <a:gd name="T33" fmla="*/ 340 h 718"/>
                <a:gd name="T34" fmla="*/ 975 w 3024"/>
                <a:gd name="T35" fmla="*/ 231 h 718"/>
                <a:gd name="T36" fmla="*/ 977 w 3024"/>
                <a:gd name="T37" fmla="*/ 66 h 718"/>
                <a:gd name="T38" fmla="*/ 815 w 3024"/>
                <a:gd name="T39" fmla="*/ 100 h 718"/>
                <a:gd name="T40" fmla="*/ 733 w 3024"/>
                <a:gd name="T41" fmla="*/ 1 h 718"/>
                <a:gd name="T42" fmla="*/ 414 w 3024"/>
                <a:gd name="T43" fmla="*/ 154 h 718"/>
                <a:gd name="T44" fmla="*/ 325 w 3024"/>
                <a:gd name="T45" fmla="*/ 63 h 718"/>
                <a:gd name="T46" fmla="*/ 188 w 3024"/>
                <a:gd name="T47" fmla="*/ 0 h 718"/>
                <a:gd name="T48" fmla="*/ 55 w 3024"/>
                <a:gd name="T49" fmla="*/ 3 h 718"/>
                <a:gd name="T50" fmla="*/ 0 w 3024"/>
                <a:gd name="T51" fmla="*/ 2 h 718"/>
                <a:gd name="T52" fmla="*/ 711 w 3024"/>
                <a:gd name="T53" fmla="*/ 362 h 718"/>
                <a:gd name="T54" fmla="*/ 2267 w 3024"/>
                <a:gd name="T55" fmla="*/ 718 h 718"/>
                <a:gd name="T56" fmla="*/ 3024 w 3024"/>
                <a:gd name="T57" fmla="*/ 399 h 7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24"/>
                <a:gd name="T88" fmla="*/ 0 h 718"/>
                <a:gd name="T89" fmla="*/ 3024 w 3024"/>
                <a:gd name="T90" fmla="*/ 718 h 7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24" h="718">
                  <a:moveTo>
                    <a:pt x="3024" y="399"/>
                  </a:moveTo>
                  <a:lnTo>
                    <a:pt x="2752" y="397"/>
                  </a:lnTo>
                  <a:lnTo>
                    <a:pt x="2649" y="484"/>
                  </a:lnTo>
                  <a:lnTo>
                    <a:pt x="2429" y="565"/>
                  </a:lnTo>
                  <a:lnTo>
                    <a:pt x="2321" y="505"/>
                  </a:lnTo>
                  <a:lnTo>
                    <a:pt x="2240" y="442"/>
                  </a:lnTo>
                  <a:lnTo>
                    <a:pt x="2080" y="575"/>
                  </a:lnTo>
                  <a:lnTo>
                    <a:pt x="2088" y="462"/>
                  </a:lnTo>
                  <a:lnTo>
                    <a:pt x="1997" y="375"/>
                  </a:lnTo>
                  <a:lnTo>
                    <a:pt x="1947" y="266"/>
                  </a:lnTo>
                  <a:lnTo>
                    <a:pt x="1819" y="310"/>
                  </a:lnTo>
                  <a:lnTo>
                    <a:pt x="1639" y="429"/>
                  </a:lnTo>
                  <a:lnTo>
                    <a:pt x="1679" y="342"/>
                  </a:lnTo>
                  <a:lnTo>
                    <a:pt x="1663" y="266"/>
                  </a:lnTo>
                  <a:lnTo>
                    <a:pt x="1281" y="425"/>
                  </a:lnTo>
                  <a:lnTo>
                    <a:pt x="1222" y="348"/>
                  </a:lnTo>
                  <a:lnTo>
                    <a:pt x="1045" y="340"/>
                  </a:lnTo>
                  <a:lnTo>
                    <a:pt x="975" y="231"/>
                  </a:lnTo>
                  <a:lnTo>
                    <a:pt x="977" y="66"/>
                  </a:lnTo>
                  <a:lnTo>
                    <a:pt x="815" y="100"/>
                  </a:lnTo>
                  <a:lnTo>
                    <a:pt x="733" y="1"/>
                  </a:lnTo>
                  <a:lnTo>
                    <a:pt x="414" y="154"/>
                  </a:lnTo>
                  <a:lnTo>
                    <a:pt x="325" y="63"/>
                  </a:lnTo>
                  <a:lnTo>
                    <a:pt x="188" y="0"/>
                  </a:lnTo>
                  <a:lnTo>
                    <a:pt x="55" y="3"/>
                  </a:lnTo>
                  <a:lnTo>
                    <a:pt x="0" y="2"/>
                  </a:lnTo>
                  <a:lnTo>
                    <a:pt x="711" y="362"/>
                  </a:lnTo>
                  <a:lnTo>
                    <a:pt x="2267" y="718"/>
                  </a:lnTo>
                  <a:lnTo>
                    <a:pt x="3024" y="399"/>
                  </a:lnTo>
                  <a:close/>
                </a:path>
              </a:pathLst>
            </a:cu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92" name="Group 105"/>
            <p:cNvGrpSpPr>
              <a:grpSpLocks/>
            </p:cNvGrpSpPr>
            <p:nvPr/>
          </p:nvGrpSpPr>
          <p:grpSpPr bwMode="auto">
            <a:xfrm rot="2619006">
              <a:off x="134" y="3128"/>
              <a:ext cx="2834" cy="2045"/>
              <a:chOff x="2381" y="2698"/>
              <a:chExt cx="9098" cy="6740"/>
            </a:xfrm>
          </p:grpSpPr>
          <p:sp>
            <p:nvSpPr>
              <p:cNvPr id="13393" name="Freeform 106"/>
              <p:cNvSpPr>
                <a:spLocks/>
              </p:cNvSpPr>
              <p:nvPr/>
            </p:nvSpPr>
            <p:spPr bwMode="auto">
              <a:xfrm>
                <a:off x="8583" y="3935"/>
                <a:ext cx="762" cy="990"/>
              </a:xfrm>
              <a:custGeom>
                <a:avLst/>
                <a:gdLst>
                  <a:gd name="T0" fmla="*/ 455 w 762"/>
                  <a:gd name="T1" fmla="*/ 0 h 990"/>
                  <a:gd name="T2" fmla="*/ 560 w 762"/>
                  <a:gd name="T3" fmla="*/ 200 h 990"/>
                  <a:gd name="T4" fmla="*/ 762 w 762"/>
                  <a:gd name="T5" fmla="*/ 100 h 990"/>
                  <a:gd name="T6" fmla="*/ 662 w 762"/>
                  <a:gd name="T7" fmla="*/ 498 h 990"/>
                  <a:gd name="T8" fmla="*/ 455 w 762"/>
                  <a:gd name="T9" fmla="*/ 845 h 990"/>
                  <a:gd name="T10" fmla="*/ 100 w 762"/>
                  <a:gd name="T11" fmla="*/ 990 h 990"/>
                  <a:gd name="T12" fmla="*/ 0 w 762"/>
                  <a:gd name="T13" fmla="*/ 845 h 990"/>
                  <a:gd name="T14" fmla="*/ 102 w 762"/>
                  <a:gd name="T15" fmla="*/ 648 h 990"/>
                  <a:gd name="T16" fmla="*/ 50 w 762"/>
                  <a:gd name="T17" fmla="*/ 498 h 990"/>
                  <a:gd name="T18" fmla="*/ 252 w 762"/>
                  <a:gd name="T19" fmla="*/ 350 h 990"/>
                  <a:gd name="T20" fmla="*/ 455 w 762"/>
                  <a:gd name="T21" fmla="*/ 0 h 9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2"/>
                  <a:gd name="T34" fmla="*/ 0 h 990"/>
                  <a:gd name="T35" fmla="*/ 762 w 762"/>
                  <a:gd name="T36" fmla="*/ 990 h 9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2" h="990">
                    <a:moveTo>
                      <a:pt x="455" y="0"/>
                    </a:moveTo>
                    <a:lnTo>
                      <a:pt x="560" y="200"/>
                    </a:lnTo>
                    <a:lnTo>
                      <a:pt x="762" y="100"/>
                    </a:lnTo>
                    <a:lnTo>
                      <a:pt x="662" y="498"/>
                    </a:lnTo>
                    <a:lnTo>
                      <a:pt x="455" y="845"/>
                    </a:lnTo>
                    <a:lnTo>
                      <a:pt x="100" y="990"/>
                    </a:lnTo>
                    <a:lnTo>
                      <a:pt x="0" y="845"/>
                    </a:lnTo>
                    <a:lnTo>
                      <a:pt x="102" y="648"/>
                    </a:lnTo>
                    <a:lnTo>
                      <a:pt x="50" y="498"/>
                    </a:lnTo>
                    <a:lnTo>
                      <a:pt x="252" y="350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4" name="Freeform 107"/>
              <p:cNvSpPr>
                <a:spLocks/>
              </p:cNvSpPr>
              <p:nvPr/>
            </p:nvSpPr>
            <p:spPr bwMode="auto">
              <a:xfrm>
                <a:off x="7106" y="5077"/>
                <a:ext cx="767" cy="545"/>
              </a:xfrm>
              <a:custGeom>
                <a:avLst/>
                <a:gdLst>
                  <a:gd name="T0" fmla="*/ 155 w 767"/>
                  <a:gd name="T1" fmla="*/ 0 h 545"/>
                  <a:gd name="T2" fmla="*/ 0 w 767"/>
                  <a:gd name="T3" fmla="*/ 348 h 545"/>
                  <a:gd name="T4" fmla="*/ 155 w 767"/>
                  <a:gd name="T5" fmla="*/ 545 h 545"/>
                  <a:gd name="T6" fmla="*/ 407 w 767"/>
                  <a:gd name="T7" fmla="*/ 545 h 545"/>
                  <a:gd name="T8" fmla="*/ 612 w 767"/>
                  <a:gd name="T9" fmla="*/ 348 h 545"/>
                  <a:gd name="T10" fmla="*/ 767 w 767"/>
                  <a:gd name="T11" fmla="*/ 98 h 545"/>
                  <a:gd name="T12" fmla="*/ 510 w 767"/>
                  <a:gd name="T13" fmla="*/ 148 h 545"/>
                  <a:gd name="T14" fmla="*/ 307 w 767"/>
                  <a:gd name="T15" fmla="*/ 198 h 545"/>
                  <a:gd name="T16" fmla="*/ 155 w 767"/>
                  <a:gd name="T17" fmla="*/ 0 h 5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7"/>
                  <a:gd name="T28" fmla="*/ 0 h 545"/>
                  <a:gd name="T29" fmla="*/ 767 w 767"/>
                  <a:gd name="T30" fmla="*/ 545 h 5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7" h="545">
                    <a:moveTo>
                      <a:pt x="155" y="0"/>
                    </a:moveTo>
                    <a:lnTo>
                      <a:pt x="0" y="348"/>
                    </a:lnTo>
                    <a:lnTo>
                      <a:pt x="155" y="545"/>
                    </a:lnTo>
                    <a:lnTo>
                      <a:pt x="407" y="545"/>
                    </a:lnTo>
                    <a:lnTo>
                      <a:pt x="612" y="348"/>
                    </a:lnTo>
                    <a:lnTo>
                      <a:pt x="767" y="98"/>
                    </a:lnTo>
                    <a:lnTo>
                      <a:pt x="510" y="148"/>
                    </a:lnTo>
                    <a:lnTo>
                      <a:pt x="307" y="198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5" name="Freeform 108"/>
              <p:cNvSpPr>
                <a:spLocks/>
              </p:cNvSpPr>
              <p:nvPr/>
            </p:nvSpPr>
            <p:spPr bwMode="auto">
              <a:xfrm>
                <a:off x="2381" y="8941"/>
                <a:ext cx="454" cy="497"/>
              </a:xfrm>
              <a:custGeom>
                <a:avLst/>
                <a:gdLst>
                  <a:gd name="T0" fmla="*/ 202 w 454"/>
                  <a:gd name="T1" fmla="*/ 0 h 497"/>
                  <a:gd name="T2" fmla="*/ 0 w 454"/>
                  <a:gd name="T3" fmla="*/ 250 h 497"/>
                  <a:gd name="T4" fmla="*/ 50 w 454"/>
                  <a:gd name="T5" fmla="*/ 395 h 497"/>
                  <a:gd name="T6" fmla="*/ 100 w 454"/>
                  <a:gd name="T7" fmla="*/ 497 h 497"/>
                  <a:gd name="T8" fmla="*/ 252 w 454"/>
                  <a:gd name="T9" fmla="*/ 347 h 497"/>
                  <a:gd name="T10" fmla="*/ 405 w 454"/>
                  <a:gd name="T11" fmla="*/ 300 h 497"/>
                  <a:gd name="T12" fmla="*/ 454 w 454"/>
                  <a:gd name="T13" fmla="*/ 102 h 497"/>
                  <a:gd name="T14" fmla="*/ 252 w 454"/>
                  <a:gd name="T15" fmla="*/ 150 h 497"/>
                  <a:gd name="T16" fmla="*/ 202 w 454"/>
                  <a:gd name="T17" fmla="*/ 0 h 4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4"/>
                  <a:gd name="T28" fmla="*/ 0 h 497"/>
                  <a:gd name="T29" fmla="*/ 454 w 454"/>
                  <a:gd name="T30" fmla="*/ 497 h 4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4" h="497">
                    <a:moveTo>
                      <a:pt x="202" y="0"/>
                    </a:moveTo>
                    <a:lnTo>
                      <a:pt x="0" y="250"/>
                    </a:lnTo>
                    <a:lnTo>
                      <a:pt x="50" y="395"/>
                    </a:lnTo>
                    <a:lnTo>
                      <a:pt x="100" y="497"/>
                    </a:lnTo>
                    <a:lnTo>
                      <a:pt x="252" y="347"/>
                    </a:lnTo>
                    <a:lnTo>
                      <a:pt x="405" y="300"/>
                    </a:lnTo>
                    <a:lnTo>
                      <a:pt x="454" y="102"/>
                    </a:lnTo>
                    <a:lnTo>
                      <a:pt x="252" y="15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6" name="Freeform 109"/>
              <p:cNvSpPr>
                <a:spLocks/>
              </p:cNvSpPr>
              <p:nvPr/>
            </p:nvSpPr>
            <p:spPr bwMode="auto">
              <a:xfrm>
                <a:off x="10867" y="2698"/>
                <a:ext cx="612" cy="693"/>
              </a:xfrm>
              <a:custGeom>
                <a:avLst/>
                <a:gdLst>
                  <a:gd name="T0" fmla="*/ 205 w 612"/>
                  <a:gd name="T1" fmla="*/ 53 h 693"/>
                  <a:gd name="T2" fmla="*/ 357 w 612"/>
                  <a:gd name="T3" fmla="*/ 150 h 693"/>
                  <a:gd name="T4" fmla="*/ 510 w 612"/>
                  <a:gd name="T5" fmla="*/ 100 h 693"/>
                  <a:gd name="T6" fmla="*/ 612 w 612"/>
                  <a:gd name="T7" fmla="*/ 0 h 693"/>
                  <a:gd name="T8" fmla="*/ 612 w 612"/>
                  <a:gd name="T9" fmla="*/ 693 h 693"/>
                  <a:gd name="T10" fmla="*/ 460 w 612"/>
                  <a:gd name="T11" fmla="*/ 548 h 693"/>
                  <a:gd name="T12" fmla="*/ 307 w 612"/>
                  <a:gd name="T13" fmla="*/ 445 h 693"/>
                  <a:gd name="T14" fmla="*/ 205 w 612"/>
                  <a:gd name="T15" fmla="*/ 548 h 693"/>
                  <a:gd name="T16" fmla="*/ 155 w 612"/>
                  <a:gd name="T17" fmla="*/ 445 h 693"/>
                  <a:gd name="T18" fmla="*/ 155 w 612"/>
                  <a:gd name="T19" fmla="*/ 295 h 693"/>
                  <a:gd name="T20" fmla="*/ 0 w 612"/>
                  <a:gd name="T21" fmla="*/ 348 h 693"/>
                  <a:gd name="T22" fmla="*/ 205 w 612"/>
                  <a:gd name="T23" fmla="*/ 53 h 6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2"/>
                  <a:gd name="T37" fmla="*/ 0 h 693"/>
                  <a:gd name="T38" fmla="*/ 612 w 612"/>
                  <a:gd name="T39" fmla="*/ 693 h 6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2" h="693">
                    <a:moveTo>
                      <a:pt x="205" y="53"/>
                    </a:moveTo>
                    <a:lnTo>
                      <a:pt x="357" y="150"/>
                    </a:lnTo>
                    <a:lnTo>
                      <a:pt x="510" y="100"/>
                    </a:lnTo>
                    <a:lnTo>
                      <a:pt x="612" y="0"/>
                    </a:lnTo>
                    <a:lnTo>
                      <a:pt x="612" y="693"/>
                    </a:lnTo>
                    <a:lnTo>
                      <a:pt x="460" y="548"/>
                    </a:lnTo>
                    <a:lnTo>
                      <a:pt x="307" y="445"/>
                    </a:lnTo>
                    <a:lnTo>
                      <a:pt x="205" y="548"/>
                    </a:lnTo>
                    <a:lnTo>
                      <a:pt x="155" y="445"/>
                    </a:lnTo>
                    <a:lnTo>
                      <a:pt x="155" y="295"/>
                    </a:lnTo>
                    <a:lnTo>
                      <a:pt x="0" y="348"/>
                    </a:lnTo>
                    <a:lnTo>
                      <a:pt x="205" y="53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17" name="AutoShape 3"/>
          <p:cNvSpPr>
            <a:spLocks noChangeArrowheads="1"/>
          </p:cNvSpPr>
          <p:nvPr/>
        </p:nvSpPr>
        <p:spPr bwMode="auto">
          <a:xfrm>
            <a:off x="898525" y="2924175"/>
            <a:ext cx="2089150" cy="1223963"/>
          </a:xfrm>
          <a:prstGeom prst="homePlate">
            <a:avLst>
              <a:gd name="adj" fmla="val 42672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4"/>
          <p:cNvSpPr>
            <a:spLocks noChangeArrowheads="1"/>
          </p:cNvSpPr>
          <p:nvPr/>
        </p:nvSpPr>
        <p:spPr bwMode="auto">
          <a:xfrm>
            <a:off x="2586038" y="2852738"/>
            <a:ext cx="147637" cy="285750"/>
          </a:xfrm>
          <a:prstGeom prst="moon">
            <a:avLst>
              <a:gd name="adj" fmla="val 875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9" name="Group 5"/>
          <p:cNvGrpSpPr>
            <a:grpSpLocks/>
          </p:cNvGrpSpPr>
          <p:nvPr/>
        </p:nvGrpSpPr>
        <p:grpSpPr bwMode="auto">
          <a:xfrm>
            <a:off x="250825" y="3025775"/>
            <a:ext cx="569913" cy="1063625"/>
            <a:chOff x="249" y="1389"/>
            <a:chExt cx="544" cy="670"/>
          </a:xfrm>
        </p:grpSpPr>
        <p:sp>
          <p:nvSpPr>
            <p:cNvPr id="13378" name="Line 6"/>
            <p:cNvSpPr>
              <a:spLocks noChangeShapeType="1"/>
            </p:cNvSpPr>
            <p:nvPr/>
          </p:nvSpPr>
          <p:spPr bwMode="auto">
            <a:xfrm flipH="1" flipV="1">
              <a:off x="431" y="1434"/>
              <a:ext cx="36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9" name="Line 7"/>
            <p:cNvSpPr>
              <a:spLocks noChangeShapeType="1"/>
            </p:cNvSpPr>
            <p:nvPr/>
          </p:nvSpPr>
          <p:spPr bwMode="auto">
            <a:xfrm flipH="1" flipV="1">
              <a:off x="340" y="1480"/>
              <a:ext cx="45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Line 8"/>
            <p:cNvSpPr>
              <a:spLocks noChangeShapeType="1"/>
            </p:cNvSpPr>
            <p:nvPr/>
          </p:nvSpPr>
          <p:spPr bwMode="auto">
            <a:xfrm flipH="1" flipV="1">
              <a:off x="295" y="1570"/>
              <a:ext cx="498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1" name="Line 9"/>
            <p:cNvSpPr>
              <a:spLocks noChangeShapeType="1"/>
            </p:cNvSpPr>
            <p:nvPr/>
          </p:nvSpPr>
          <p:spPr bwMode="auto">
            <a:xfrm flipH="1" flipV="1">
              <a:off x="521" y="1389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2" name="Line 10"/>
            <p:cNvSpPr>
              <a:spLocks noChangeShapeType="1"/>
            </p:cNvSpPr>
            <p:nvPr/>
          </p:nvSpPr>
          <p:spPr bwMode="auto">
            <a:xfrm flipH="1" flipV="1">
              <a:off x="249" y="1661"/>
              <a:ext cx="5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83" name="Group 11"/>
            <p:cNvGrpSpPr>
              <a:grpSpLocks/>
            </p:cNvGrpSpPr>
            <p:nvPr/>
          </p:nvGrpSpPr>
          <p:grpSpPr bwMode="auto">
            <a:xfrm flipV="1">
              <a:off x="249" y="1742"/>
              <a:ext cx="544" cy="317"/>
              <a:chOff x="249" y="1798"/>
              <a:chExt cx="544" cy="317"/>
            </a:xfrm>
          </p:grpSpPr>
          <p:sp>
            <p:nvSpPr>
              <p:cNvPr id="13384" name="Line 12"/>
              <p:cNvSpPr>
                <a:spLocks noChangeShapeType="1"/>
              </p:cNvSpPr>
              <p:nvPr/>
            </p:nvSpPr>
            <p:spPr bwMode="auto">
              <a:xfrm flipH="1" flipV="1">
                <a:off x="431" y="1843"/>
                <a:ext cx="36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5" name="Line 13"/>
              <p:cNvSpPr>
                <a:spLocks noChangeShapeType="1"/>
              </p:cNvSpPr>
              <p:nvPr/>
            </p:nvSpPr>
            <p:spPr bwMode="auto">
              <a:xfrm flipH="1" flipV="1">
                <a:off x="340" y="1889"/>
                <a:ext cx="453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6" name="Line 14"/>
              <p:cNvSpPr>
                <a:spLocks noChangeShapeType="1"/>
              </p:cNvSpPr>
              <p:nvPr/>
            </p:nvSpPr>
            <p:spPr bwMode="auto">
              <a:xfrm flipH="1" flipV="1">
                <a:off x="295" y="1979"/>
                <a:ext cx="498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7" name="Line 15"/>
              <p:cNvSpPr>
                <a:spLocks noChangeShapeType="1"/>
              </p:cNvSpPr>
              <p:nvPr/>
            </p:nvSpPr>
            <p:spPr bwMode="auto">
              <a:xfrm flipH="1" flipV="1">
                <a:off x="521" y="1798"/>
                <a:ext cx="27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8" name="Line 16"/>
              <p:cNvSpPr>
                <a:spLocks noChangeShapeType="1"/>
              </p:cNvSpPr>
              <p:nvPr/>
            </p:nvSpPr>
            <p:spPr bwMode="auto">
              <a:xfrm flipH="1" flipV="1">
                <a:off x="249" y="20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20" name="AutoShape 17"/>
          <p:cNvSpPr>
            <a:spLocks noChangeArrowheads="1"/>
          </p:cNvSpPr>
          <p:nvPr/>
        </p:nvSpPr>
        <p:spPr bwMode="auto">
          <a:xfrm flipH="1">
            <a:off x="825500" y="2563813"/>
            <a:ext cx="720725" cy="360362"/>
          </a:xfrm>
          <a:prstGeom prst="parallelogram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18"/>
          <p:cNvSpPr>
            <a:spLocks noChangeArrowheads="1"/>
          </p:cNvSpPr>
          <p:nvPr/>
        </p:nvSpPr>
        <p:spPr bwMode="auto">
          <a:xfrm flipH="1" flipV="1">
            <a:off x="825500" y="4148138"/>
            <a:ext cx="720725" cy="360362"/>
          </a:xfrm>
          <a:prstGeom prst="parallelogram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AutoShape 19"/>
          <p:cNvSpPr>
            <a:spLocks noChangeArrowheads="1"/>
          </p:cNvSpPr>
          <p:nvPr/>
        </p:nvSpPr>
        <p:spPr bwMode="auto">
          <a:xfrm rot="-5400000">
            <a:off x="358775" y="3463926"/>
            <a:ext cx="935037" cy="144462"/>
          </a:xfrm>
          <a:custGeom>
            <a:avLst/>
            <a:gdLst>
              <a:gd name="T0" fmla="*/ 891489 w 21600"/>
              <a:gd name="T1" fmla="*/ 72231 h 21600"/>
              <a:gd name="T2" fmla="*/ 467519 w 21600"/>
              <a:gd name="T3" fmla="*/ 144462 h 21600"/>
              <a:gd name="T4" fmla="*/ 43548 w 21600"/>
              <a:gd name="T5" fmla="*/ 72231 h 21600"/>
              <a:gd name="T6" fmla="*/ 4675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06 w 21600"/>
              <a:gd name="T13" fmla="*/ 2806 h 21600"/>
              <a:gd name="T14" fmla="*/ 18794 w 21600"/>
              <a:gd name="T15" fmla="*/ 18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12" y="21600"/>
                </a:lnTo>
                <a:lnTo>
                  <a:pt x="195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3" name="Group 21"/>
          <p:cNvGrpSpPr>
            <a:grpSpLocks/>
          </p:cNvGrpSpPr>
          <p:nvPr/>
        </p:nvGrpSpPr>
        <p:grpSpPr bwMode="auto">
          <a:xfrm>
            <a:off x="2763838" y="2682875"/>
            <a:ext cx="1081087" cy="633413"/>
            <a:chOff x="2687" y="1428"/>
            <a:chExt cx="1807" cy="1805"/>
          </a:xfrm>
        </p:grpSpPr>
        <p:sp>
          <p:nvSpPr>
            <p:cNvPr id="13369" name="Freeform 22"/>
            <p:cNvSpPr>
              <a:spLocks/>
            </p:cNvSpPr>
            <p:nvPr/>
          </p:nvSpPr>
          <p:spPr bwMode="auto">
            <a:xfrm>
              <a:off x="4229" y="1428"/>
              <a:ext cx="265" cy="1805"/>
            </a:xfrm>
            <a:custGeom>
              <a:avLst/>
              <a:gdLst>
                <a:gd name="T0" fmla="*/ 132 w 265"/>
                <a:gd name="T1" fmla="*/ 0 h 1805"/>
                <a:gd name="T2" fmla="*/ 144 w 265"/>
                <a:gd name="T3" fmla="*/ 42 h 1805"/>
                <a:gd name="T4" fmla="*/ 165 w 265"/>
                <a:gd name="T5" fmla="*/ 110 h 1805"/>
                <a:gd name="T6" fmla="*/ 183 w 265"/>
                <a:gd name="T7" fmla="*/ 170 h 1805"/>
                <a:gd name="T8" fmla="*/ 198 w 265"/>
                <a:gd name="T9" fmla="*/ 233 h 1805"/>
                <a:gd name="T10" fmla="*/ 213 w 265"/>
                <a:gd name="T11" fmla="*/ 296 h 1805"/>
                <a:gd name="T12" fmla="*/ 225 w 265"/>
                <a:gd name="T13" fmla="*/ 367 h 1805"/>
                <a:gd name="T14" fmla="*/ 237 w 265"/>
                <a:gd name="T15" fmla="*/ 440 h 1805"/>
                <a:gd name="T16" fmla="*/ 247 w 265"/>
                <a:gd name="T17" fmla="*/ 524 h 1805"/>
                <a:gd name="T18" fmla="*/ 255 w 265"/>
                <a:gd name="T19" fmla="*/ 593 h 1805"/>
                <a:gd name="T20" fmla="*/ 259 w 265"/>
                <a:gd name="T21" fmla="*/ 674 h 1805"/>
                <a:gd name="T22" fmla="*/ 263 w 265"/>
                <a:gd name="T23" fmla="*/ 743 h 1805"/>
                <a:gd name="T24" fmla="*/ 265 w 265"/>
                <a:gd name="T25" fmla="*/ 831 h 1805"/>
                <a:gd name="T26" fmla="*/ 264 w 265"/>
                <a:gd name="T27" fmla="*/ 919 h 1805"/>
                <a:gd name="T28" fmla="*/ 261 w 265"/>
                <a:gd name="T29" fmla="*/ 1009 h 1805"/>
                <a:gd name="T30" fmla="*/ 258 w 265"/>
                <a:gd name="T31" fmla="*/ 1080 h 1805"/>
                <a:gd name="T32" fmla="*/ 253 w 265"/>
                <a:gd name="T33" fmla="*/ 1143 h 1805"/>
                <a:gd name="T34" fmla="*/ 244 w 265"/>
                <a:gd name="T35" fmla="*/ 1221 h 1805"/>
                <a:gd name="T36" fmla="*/ 235 w 265"/>
                <a:gd name="T37" fmla="*/ 1293 h 1805"/>
                <a:gd name="T38" fmla="*/ 222 w 265"/>
                <a:gd name="T39" fmla="*/ 1373 h 1805"/>
                <a:gd name="T40" fmla="*/ 207 w 265"/>
                <a:gd name="T41" fmla="*/ 1448 h 1805"/>
                <a:gd name="T42" fmla="*/ 190 w 265"/>
                <a:gd name="T43" fmla="*/ 1520 h 1805"/>
                <a:gd name="T44" fmla="*/ 174 w 265"/>
                <a:gd name="T45" fmla="*/ 1586 h 1805"/>
                <a:gd name="T46" fmla="*/ 151 w 265"/>
                <a:gd name="T47" fmla="*/ 1656 h 1805"/>
                <a:gd name="T48" fmla="*/ 127 w 265"/>
                <a:gd name="T49" fmla="*/ 1721 h 1805"/>
                <a:gd name="T50" fmla="*/ 100 w 265"/>
                <a:gd name="T51" fmla="*/ 1788 h 1805"/>
                <a:gd name="T52" fmla="*/ 93 w 265"/>
                <a:gd name="T53" fmla="*/ 1805 h 1805"/>
                <a:gd name="T54" fmla="*/ 0 w 265"/>
                <a:gd name="T55" fmla="*/ 1763 h 1805"/>
                <a:gd name="T56" fmla="*/ 27 w 265"/>
                <a:gd name="T57" fmla="*/ 1712 h 1805"/>
                <a:gd name="T58" fmla="*/ 54 w 265"/>
                <a:gd name="T59" fmla="*/ 1649 h 1805"/>
                <a:gd name="T60" fmla="*/ 76 w 265"/>
                <a:gd name="T61" fmla="*/ 1583 h 1805"/>
                <a:gd name="T62" fmla="*/ 94 w 265"/>
                <a:gd name="T63" fmla="*/ 1512 h 1805"/>
                <a:gd name="T64" fmla="*/ 115 w 265"/>
                <a:gd name="T65" fmla="*/ 1431 h 1805"/>
                <a:gd name="T66" fmla="*/ 129 w 265"/>
                <a:gd name="T67" fmla="*/ 1356 h 1805"/>
                <a:gd name="T68" fmla="*/ 141 w 265"/>
                <a:gd name="T69" fmla="*/ 1283 h 1805"/>
                <a:gd name="T70" fmla="*/ 151 w 265"/>
                <a:gd name="T71" fmla="*/ 1197 h 1805"/>
                <a:gd name="T72" fmla="*/ 159 w 265"/>
                <a:gd name="T73" fmla="*/ 1119 h 1805"/>
                <a:gd name="T74" fmla="*/ 165 w 265"/>
                <a:gd name="T75" fmla="*/ 1042 h 1805"/>
                <a:gd name="T76" fmla="*/ 168 w 265"/>
                <a:gd name="T77" fmla="*/ 963 h 1805"/>
                <a:gd name="T78" fmla="*/ 171 w 265"/>
                <a:gd name="T79" fmla="*/ 901 h 1805"/>
                <a:gd name="T80" fmla="*/ 169 w 265"/>
                <a:gd name="T81" fmla="*/ 819 h 1805"/>
                <a:gd name="T82" fmla="*/ 167 w 265"/>
                <a:gd name="T83" fmla="*/ 733 h 1805"/>
                <a:gd name="T84" fmla="*/ 162 w 265"/>
                <a:gd name="T85" fmla="*/ 653 h 1805"/>
                <a:gd name="T86" fmla="*/ 156 w 265"/>
                <a:gd name="T87" fmla="*/ 572 h 1805"/>
                <a:gd name="T88" fmla="*/ 145 w 265"/>
                <a:gd name="T89" fmla="*/ 488 h 1805"/>
                <a:gd name="T90" fmla="*/ 133 w 265"/>
                <a:gd name="T91" fmla="*/ 410 h 1805"/>
                <a:gd name="T92" fmla="*/ 120 w 265"/>
                <a:gd name="T93" fmla="*/ 331 h 1805"/>
                <a:gd name="T94" fmla="*/ 103 w 265"/>
                <a:gd name="T95" fmla="*/ 259 h 1805"/>
                <a:gd name="T96" fmla="*/ 82 w 265"/>
                <a:gd name="T97" fmla="*/ 179 h 1805"/>
                <a:gd name="T98" fmla="*/ 60 w 265"/>
                <a:gd name="T99" fmla="*/ 110 h 1805"/>
                <a:gd name="T100" fmla="*/ 36 w 265"/>
                <a:gd name="T101" fmla="*/ 48 h 1805"/>
                <a:gd name="T102" fmla="*/ 132 w 265"/>
                <a:gd name="T103" fmla="*/ 0 h 18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5"/>
                <a:gd name="T157" fmla="*/ 0 h 1805"/>
                <a:gd name="T158" fmla="*/ 265 w 265"/>
                <a:gd name="T159" fmla="*/ 1805 h 18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5" h="1805">
                  <a:moveTo>
                    <a:pt x="132" y="0"/>
                  </a:moveTo>
                  <a:lnTo>
                    <a:pt x="144" y="42"/>
                  </a:lnTo>
                  <a:lnTo>
                    <a:pt x="165" y="110"/>
                  </a:lnTo>
                  <a:lnTo>
                    <a:pt x="183" y="170"/>
                  </a:lnTo>
                  <a:lnTo>
                    <a:pt x="198" y="233"/>
                  </a:lnTo>
                  <a:lnTo>
                    <a:pt x="213" y="296"/>
                  </a:lnTo>
                  <a:lnTo>
                    <a:pt x="225" y="367"/>
                  </a:lnTo>
                  <a:lnTo>
                    <a:pt x="237" y="440"/>
                  </a:lnTo>
                  <a:lnTo>
                    <a:pt x="247" y="524"/>
                  </a:lnTo>
                  <a:lnTo>
                    <a:pt x="255" y="593"/>
                  </a:lnTo>
                  <a:lnTo>
                    <a:pt x="259" y="674"/>
                  </a:lnTo>
                  <a:lnTo>
                    <a:pt x="263" y="743"/>
                  </a:lnTo>
                  <a:lnTo>
                    <a:pt x="265" y="831"/>
                  </a:lnTo>
                  <a:lnTo>
                    <a:pt x="264" y="919"/>
                  </a:lnTo>
                  <a:lnTo>
                    <a:pt x="261" y="1009"/>
                  </a:lnTo>
                  <a:lnTo>
                    <a:pt x="258" y="1080"/>
                  </a:lnTo>
                  <a:lnTo>
                    <a:pt x="253" y="1143"/>
                  </a:lnTo>
                  <a:lnTo>
                    <a:pt x="244" y="1221"/>
                  </a:lnTo>
                  <a:lnTo>
                    <a:pt x="235" y="1293"/>
                  </a:lnTo>
                  <a:lnTo>
                    <a:pt x="222" y="1373"/>
                  </a:lnTo>
                  <a:lnTo>
                    <a:pt x="207" y="1448"/>
                  </a:lnTo>
                  <a:lnTo>
                    <a:pt x="190" y="1520"/>
                  </a:lnTo>
                  <a:lnTo>
                    <a:pt x="174" y="1586"/>
                  </a:lnTo>
                  <a:lnTo>
                    <a:pt x="151" y="1656"/>
                  </a:lnTo>
                  <a:lnTo>
                    <a:pt x="127" y="1721"/>
                  </a:lnTo>
                  <a:lnTo>
                    <a:pt x="100" y="1788"/>
                  </a:lnTo>
                  <a:lnTo>
                    <a:pt x="93" y="1805"/>
                  </a:lnTo>
                  <a:lnTo>
                    <a:pt x="0" y="1763"/>
                  </a:lnTo>
                  <a:lnTo>
                    <a:pt x="27" y="1712"/>
                  </a:lnTo>
                  <a:lnTo>
                    <a:pt x="54" y="1649"/>
                  </a:lnTo>
                  <a:lnTo>
                    <a:pt x="76" y="1583"/>
                  </a:lnTo>
                  <a:lnTo>
                    <a:pt x="94" y="1512"/>
                  </a:lnTo>
                  <a:lnTo>
                    <a:pt x="115" y="1431"/>
                  </a:lnTo>
                  <a:lnTo>
                    <a:pt x="129" y="1356"/>
                  </a:lnTo>
                  <a:lnTo>
                    <a:pt x="141" y="1283"/>
                  </a:lnTo>
                  <a:lnTo>
                    <a:pt x="151" y="1197"/>
                  </a:lnTo>
                  <a:lnTo>
                    <a:pt x="159" y="1119"/>
                  </a:lnTo>
                  <a:lnTo>
                    <a:pt x="165" y="1042"/>
                  </a:lnTo>
                  <a:lnTo>
                    <a:pt x="168" y="963"/>
                  </a:lnTo>
                  <a:lnTo>
                    <a:pt x="171" y="901"/>
                  </a:lnTo>
                  <a:lnTo>
                    <a:pt x="169" y="819"/>
                  </a:lnTo>
                  <a:lnTo>
                    <a:pt x="167" y="733"/>
                  </a:lnTo>
                  <a:lnTo>
                    <a:pt x="162" y="653"/>
                  </a:lnTo>
                  <a:lnTo>
                    <a:pt x="156" y="572"/>
                  </a:lnTo>
                  <a:lnTo>
                    <a:pt x="145" y="488"/>
                  </a:lnTo>
                  <a:lnTo>
                    <a:pt x="133" y="410"/>
                  </a:lnTo>
                  <a:lnTo>
                    <a:pt x="120" y="331"/>
                  </a:lnTo>
                  <a:lnTo>
                    <a:pt x="103" y="259"/>
                  </a:lnTo>
                  <a:lnTo>
                    <a:pt x="82" y="179"/>
                  </a:lnTo>
                  <a:lnTo>
                    <a:pt x="60" y="110"/>
                  </a:lnTo>
                  <a:lnTo>
                    <a:pt x="36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0" name="Freeform 23"/>
            <p:cNvSpPr>
              <a:spLocks/>
            </p:cNvSpPr>
            <p:nvPr/>
          </p:nvSpPr>
          <p:spPr bwMode="auto">
            <a:xfrm>
              <a:off x="4031" y="1530"/>
              <a:ext cx="223" cy="1608"/>
            </a:xfrm>
            <a:custGeom>
              <a:avLst/>
              <a:gdLst>
                <a:gd name="T0" fmla="*/ 120 w 223"/>
                <a:gd name="T1" fmla="*/ 0 h 1608"/>
                <a:gd name="T2" fmla="*/ 141 w 223"/>
                <a:gd name="T3" fmla="*/ 68 h 1608"/>
                <a:gd name="T4" fmla="*/ 156 w 223"/>
                <a:gd name="T5" fmla="*/ 131 h 1608"/>
                <a:gd name="T6" fmla="*/ 171 w 223"/>
                <a:gd name="T7" fmla="*/ 194 h 1608"/>
                <a:gd name="T8" fmla="*/ 183 w 223"/>
                <a:gd name="T9" fmla="*/ 265 h 1608"/>
                <a:gd name="T10" fmla="*/ 195 w 223"/>
                <a:gd name="T11" fmla="*/ 338 h 1608"/>
                <a:gd name="T12" fmla="*/ 205 w 223"/>
                <a:gd name="T13" fmla="*/ 422 h 1608"/>
                <a:gd name="T14" fmla="*/ 213 w 223"/>
                <a:gd name="T15" fmla="*/ 491 h 1608"/>
                <a:gd name="T16" fmla="*/ 217 w 223"/>
                <a:gd name="T17" fmla="*/ 572 h 1608"/>
                <a:gd name="T18" fmla="*/ 221 w 223"/>
                <a:gd name="T19" fmla="*/ 641 h 1608"/>
                <a:gd name="T20" fmla="*/ 223 w 223"/>
                <a:gd name="T21" fmla="*/ 729 h 1608"/>
                <a:gd name="T22" fmla="*/ 222 w 223"/>
                <a:gd name="T23" fmla="*/ 817 h 1608"/>
                <a:gd name="T24" fmla="*/ 219 w 223"/>
                <a:gd name="T25" fmla="*/ 907 h 1608"/>
                <a:gd name="T26" fmla="*/ 216 w 223"/>
                <a:gd name="T27" fmla="*/ 978 h 1608"/>
                <a:gd name="T28" fmla="*/ 211 w 223"/>
                <a:gd name="T29" fmla="*/ 1041 h 1608"/>
                <a:gd name="T30" fmla="*/ 202 w 223"/>
                <a:gd name="T31" fmla="*/ 1119 h 1608"/>
                <a:gd name="T32" fmla="*/ 193 w 223"/>
                <a:gd name="T33" fmla="*/ 1191 h 1608"/>
                <a:gd name="T34" fmla="*/ 180 w 223"/>
                <a:gd name="T35" fmla="*/ 1271 h 1608"/>
                <a:gd name="T36" fmla="*/ 165 w 223"/>
                <a:gd name="T37" fmla="*/ 1346 h 1608"/>
                <a:gd name="T38" fmla="*/ 148 w 223"/>
                <a:gd name="T39" fmla="*/ 1418 h 1608"/>
                <a:gd name="T40" fmla="*/ 132 w 223"/>
                <a:gd name="T41" fmla="*/ 1484 h 1608"/>
                <a:gd name="T42" fmla="*/ 109 w 223"/>
                <a:gd name="T43" fmla="*/ 1554 h 1608"/>
                <a:gd name="T44" fmla="*/ 90 w 223"/>
                <a:gd name="T45" fmla="*/ 1608 h 1608"/>
                <a:gd name="T46" fmla="*/ 0 w 223"/>
                <a:gd name="T47" fmla="*/ 1562 h 1608"/>
                <a:gd name="T48" fmla="*/ 12 w 223"/>
                <a:gd name="T49" fmla="*/ 1547 h 1608"/>
                <a:gd name="T50" fmla="*/ 34 w 223"/>
                <a:gd name="T51" fmla="*/ 1481 h 1608"/>
                <a:gd name="T52" fmla="*/ 52 w 223"/>
                <a:gd name="T53" fmla="*/ 1410 h 1608"/>
                <a:gd name="T54" fmla="*/ 73 w 223"/>
                <a:gd name="T55" fmla="*/ 1329 h 1608"/>
                <a:gd name="T56" fmla="*/ 87 w 223"/>
                <a:gd name="T57" fmla="*/ 1254 h 1608"/>
                <a:gd name="T58" fmla="*/ 99 w 223"/>
                <a:gd name="T59" fmla="*/ 1181 h 1608"/>
                <a:gd name="T60" fmla="*/ 109 w 223"/>
                <a:gd name="T61" fmla="*/ 1095 h 1608"/>
                <a:gd name="T62" fmla="*/ 117 w 223"/>
                <a:gd name="T63" fmla="*/ 1017 h 1608"/>
                <a:gd name="T64" fmla="*/ 123 w 223"/>
                <a:gd name="T65" fmla="*/ 940 h 1608"/>
                <a:gd name="T66" fmla="*/ 126 w 223"/>
                <a:gd name="T67" fmla="*/ 861 h 1608"/>
                <a:gd name="T68" fmla="*/ 129 w 223"/>
                <a:gd name="T69" fmla="*/ 799 h 1608"/>
                <a:gd name="T70" fmla="*/ 127 w 223"/>
                <a:gd name="T71" fmla="*/ 717 h 1608"/>
                <a:gd name="T72" fmla="*/ 125 w 223"/>
                <a:gd name="T73" fmla="*/ 631 h 1608"/>
                <a:gd name="T74" fmla="*/ 120 w 223"/>
                <a:gd name="T75" fmla="*/ 551 h 1608"/>
                <a:gd name="T76" fmla="*/ 114 w 223"/>
                <a:gd name="T77" fmla="*/ 470 h 1608"/>
                <a:gd name="T78" fmla="*/ 103 w 223"/>
                <a:gd name="T79" fmla="*/ 386 h 1608"/>
                <a:gd name="T80" fmla="*/ 91 w 223"/>
                <a:gd name="T81" fmla="*/ 308 h 1608"/>
                <a:gd name="T82" fmla="*/ 78 w 223"/>
                <a:gd name="T83" fmla="*/ 229 h 1608"/>
                <a:gd name="T84" fmla="*/ 61 w 223"/>
                <a:gd name="T85" fmla="*/ 157 h 1608"/>
                <a:gd name="T86" fmla="*/ 40 w 223"/>
                <a:gd name="T87" fmla="*/ 77 h 1608"/>
                <a:gd name="T88" fmla="*/ 24 w 223"/>
                <a:gd name="T89" fmla="*/ 39 h 1608"/>
                <a:gd name="T90" fmla="*/ 120 w 223"/>
                <a:gd name="T91" fmla="*/ 0 h 16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3"/>
                <a:gd name="T139" fmla="*/ 0 h 1608"/>
                <a:gd name="T140" fmla="*/ 223 w 223"/>
                <a:gd name="T141" fmla="*/ 1608 h 16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3" h="1608">
                  <a:moveTo>
                    <a:pt x="120" y="0"/>
                  </a:moveTo>
                  <a:lnTo>
                    <a:pt x="141" y="68"/>
                  </a:lnTo>
                  <a:lnTo>
                    <a:pt x="156" y="131"/>
                  </a:lnTo>
                  <a:lnTo>
                    <a:pt x="171" y="194"/>
                  </a:lnTo>
                  <a:lnTo>
                    <a:pt x="183" y="265"/>
                  </a:lnTo>
                  <a:lnTo>
                    <a:pt x="195" y="338"/>
                  </a:lnTo>
                  <a:lnTo>
                    <a:pt x="205" y="422"/>
                  </a:lnTo>
                  <a:lnTo>
                    <a:pt x="213" y="491"/>
                  </a:lnTo>
                  <a:lnTo>
                    <a:pt x="217" y="572"/>
                  </a:lnTo>
                  <a:lnTo>
                    <a:pt x="221" y="641"/>
                  </a:lnTo>
                  <a:lnTo>
                    <a:pt x="223" y="729"/>
                  </a:lnTo>
                  <a:lnTo>
                    <a:pt x="222" y="817"/>
                  </a:lnTo>
                  <a:lnTo>
                    <a:pt x="219" y="907"/>
                  </a:lnTo>
                  <a:lnTo>
                    <a:pt x="216" y="978"/>
                  </a:lnTo>
                  <a:lnTo>
                    <a:pt x="211" y="1041"/>
                  </a:lnTo>
                  <a:lnTo>
                    <a:pt x="202" y="1119"/>
                  </a:lnTo>
                  <a:lnTo>
                    <a:pt x="193" y="1191"/>
                  </a:lnTo>
                  <a:lnTo>
                    <a:pt x="180" y="1271"/>
                  </a:lnTo>
                  <a:lnTo>
                    <a:pt x="165" y="1346"/>
                  </a:lnTo>
                  <a:lnTo>
                    <a:pt x="148" y="1418"/>
                  </a:lnTo>
                  <a:lnTo>
                    <a:pt x="132" y="1484"/>
                  </a:lnTo>
                  <a:lnTo>
                    <a:pt x="109" y="1554"/>
                  </a:lnTo>
                  <a:lnTo>
                    <a:pt x="90" y="1608"/>
                  </a:lnTo>
                  <a:lnTo>
                    <a:pt x="0" y="1562"/>
                  </a:lnTo>
                  <a:lnTo>
                    <a:pt x="12" y="1547"/>
                  </a:lnTo>
                  <a:lnTo>
                    <a:pt x="34" y="1481"/>
                  </a:lnTo>
                  <a:lnTo>
                    <a:pt x="52" y="1410"/>
                  </a:lnTo>
                  <a:lnTo>
                    <a:pt x="73" y="1329"/>
                  </a:lnTo>
                  <a:lnTo>
                    <a:pt x="87" y="1254"/>
                  </a:lnTo>
                  <a:lnTo>
                    <a:pt x="99" y="1181"/>
                  </a:lnTo>
                  <a:lnTo>
                    <a:pt x="109" y="1095"/>
                  </a:lnTo>
                  <a:lnTo>
                    <a:pt x="117" y="1017"/>
                  </a:lnTo>
                  <a:lnTo>
                    <a:pt x="123" y="940"/>
                  </a:lnTo>
                  <a:lnTo>
                    <a:pt x="126" y="861"/>
                  </a:lnTo>
                  <a:lnTo>
                    <a:pt x="129" y="799"/>
                  </a:lnTo>
                  <a:lnTo>
                    <a:pt x="127" y="717"/>
                  </a:lnTo>
                  <a:lnTo>
                    <a:pt x="125" y="631"/>
                  </a:lnTo>
                  <a:lnTo>
                    <a:pt x="120" y="551"/>
                  </a:lnTo>
                  <a:lnTo>
                    <a:pt x="114" y="470"/>
                  </a:lnTo>
                  <a:lnTo>
                    <a:pt x="103" y="386"/>
                  </a:lnTo>
                  <a:lnTo>
                    <a:pt x="91" y="308"/>
                  </a:lnTo>
                  <a:lnTo>
                    <a:pt x="78" y="229"/>
                  </a:lnTo>
                  <a:lnTo>
                    <a:pt x="61" y="157"/>
                  </a:lnTo>
                  <a:lnTo>
                    <a:pt x="40" y="77"/>
                  </a:lnTo>
                  <a:lnTo>
                    <a:pt x="24" y="3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A0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Freeform 24"/>
            <p:cNvSpPr>
              <a:spLocks/>
            </p:cNvSpPr>
            <p:nvPr/>
          </p:nvSpPr>
          <p:spPr bwMode="auto">
            <a:xfrm>
              <a:off x="3824" y="1623"/>
              <a:ext cx="190" cy="1412"/>
            </a:xfrm>
            <a:custGeom>
              <a:avLst/>
              <a:gdLst>
                <a:gd name="T0" fmla="*/ 123 w 190"/>
                <a:gd name="T1" fmla="*/ 38 h 1412"/>
                <a:gd name="T2" fmla="*/ 138 w 190"/>
                <a:gd name="T3" fmla="*/ 101 h 1412"/>
                <a:gd name="T4" fmla="*/ 150 w 190"/>
                <a:gd name="T5" fmla="*/ 172 h 1412"/>
                <a:gd name="T6" fmla="*/ 162 w 190"/>
                <a:gd name="T7" fmla="*/ 245 h 1412"/>
                <a:gd name="T8" fmla="*/ 172 w 190"/>
                <a:gd name="T9" fmla="*/ 329 h 1412"/>
                <a:gd name="T10" fmla="*/ 180 w 190"/>
                <a:gd name="T11" fmla="*/ 398 h 1412"/>
                <a:gd name="T12" fmla="*/ 184 w 190"/>
                <a:gd name="T13" fmla="*/ 479 h 1412"/>
                <a:gd name="T14" fmla="*/ 188 w 190"/>
                <a:gd name="T15" fmla="*/ 548 h 1412"/>
                <a:gd name="T16" fmla="*/ 190 w 190"/>
                <a:gd name="T17" fmla="*/ 636 h 1412"/>
                <a:gd name="T18" fmla="*/ 189 w 190"/>
                <a:gd name="T19" fmla="*/ 735 h 1412"/>
                <a:gd name="T20" fmla="*/ 186 w 190"/>
                <a:gd name="T21" fmla="*/ 814 h 1412"/>
                <a:gd name="T22" fmla="*/ 183 w 190"/>
                <a:gd name="T23" fmla="*/ 885 h 1412"/>
                <a:gd name="T24" fmla="*/ 178 w 190"/>
                <a:gd name="T25" fmla="*/ 948 h 1412"/>
                <a:gd name="T26" fmla="*/ 169 w 190"/>
                <a:gd name="T27" fmla="*/ 1026 h 1412"/>
                <a:gd name="T28" fmla="*/ 160 w 190"/>
                <a:gd name="T29" fmla="*/ 1098 h 1412"/>
                <a:gd name="T30" fmla="*/ 147 w 190"/>
                <a:gd name="T31" fmla="*/ 1178 h 1412"/>
                <a:gd name="T32" fmla="*/ 132 w 190"/>
                <a:gd name="T33" fmla="*/ 1253 h 1412"/>
                <a:gd name="T34" fmla="*/ 115 w 190"/>
                <a:gd name="T35" fmla="*/ 1325 h 1412"/>
                <a:gd name="T36" fmla="*/ 99 w 190"/>
                <a:gd name="T37" fmla="*/ 1391 h 1412"/>
                <a:gd name="T38" fmla="*/ 90 w 190"/>
                <a:gd name="T39" fmla="*/ 1412 h 1412"/>
                <a:gd name="T40" fmla="*/ 0 w 190"/>
                <a:gd name="T41" fmla="*/ 1370 h 1412"/>
                <a:gd name="T42" fmla="*/ 19 w 190"/>
                <a:gd name="T43" fmla="*/ 1317 h 1412"/>
                <a:gd name="T44" fmla="*/ 40 w 190"/>
                <a:gd name="T45" fmla="*/ 1236 h 1412"/>
                <a:gd name="T46" fmla="*/ 54 w 190"/>
                <a:gd name="T47" fmla="*/ 1161 h 1412"/>
                <a:gd name="T48" fmla="*/ 66 w 190"/>
                <a:gd name="T49" fmla="*/ 1088 h 1412"/>
                <a:gd name="T50" fmla="*/ 76 w 190"/>
                <a:gd name="T51" fmla="*/ 1002 h 1412"/>
                <a:gd name="T52" fmla="*/ 84 w 190"/>
                <a:gd name="T53" fmla="*/ 924 h 1412"/>
                <a:gd name="T54" fmla="*/ 90 w 190"/>
                <a:gd name="T55" fmla="*/ 847 h 1412"/>
                <a:gd name="T56" fmla="*/ 93 w 190"/>
                <a:gd name="T57" fmla="*/ 768 h 1412"/>
                <a:gd name="T58" fmla="*/ 96 w 190"/>
                <a:gd name="T59" fmla="*/ 706 h 1412"/>
                <a:gd name="T60" fmla="*/ 94 w 190"/>
                <a:gd name="T61" fmla="*/ 624 h 1412"/>
                <a:gd name="T62" fmla="*/ 92 w 190"/>
                <a:gd name="T63" fmla="*/ 538 h 1412"/>
                <a:gd name="T64" fmla="*/ 87 w 190"/>
                <a:gd name="T65" fmla="*/ 458 h 1412"/>
                <a:gd name="T66" fmla="*/ 81 w 190"/>
                <a:gd name="T67" fmla="*/ 377 h 1412"/>
                <a:gd name="T68" fmla="*/ 70 w 190"/>
                <a:gd name="T69" fmla="*/ 293 h 1412"/>
                <a:gd name="T70" fmla="*/ 58 w 190"/>
                <a:gd name="T71" fmla="*/ 215 h 1412"/>
                <a:gd name="T72" fmla="*/ 45 w 190"/>
                <a:gd name="T73" fmla="*/ 136 h 1412"/>
                <a:gd name="T74" fmla="*/ 28 w 190"/>
                <a:gd name="T75" fmla="*/ 64 h 1412"/>
                <a:gd name="T76" fmla="*/ 22 w 190"/>
                <a:gd name="T77" fmla="*/ 45 h 1412"/>
                <a:gd name="T78" fmla="*/ 114 w 190"/>
                <a:gd name="T79" fmla="*/ 0 h 1412"/>
                <a:gd name="T80" fmla="*/ 123 w 190"/>
                <a:gd name="T81" fmla="*/ 38 h 14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0"/>
                <a:gd name="T124" fmla="*/ 0 h 1412"/>
                <a:gd name="T125" fmla="*/ 190 w 190"/>
                <a:gd name="T126" fmla="*/ 1412 h 14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0" h="1412">
                  <a:moveTo>
                    <a:pt x="123" y="38"/>
                  </a:moveTo>
                  <a:lnTo>
                    <a:pt x="138" y="101"/>
                  </a:lnTo>
                  <a:lnTo>
                    <a:pt x="150" y="172"/>
                  </a:lnTo>
                  <a:lnTo>
                    <a:pt x="162" y="245"/>
                  </a:lnTo>
                  <a:lnTo>
                    <a:pt x="172" y="329"/>
                  </a:lnTo>
                  <a:lnTo>
                    <a:pt x="180" y="398"/>
                  </a:lnTo>
                  <a:lnTo>
                    <a:pt x="184" y="479"/>
                  </a:lnTo>
                  <a:lnTo>
                    <a:pt x="188" y="548"/>
                  </a:lnTo>
                  <a:lnTo>
                    <a:pt x="190" y="636"/>
                  </a:lnTo>
                  <a:lnTo>
                    <a:pt x="189" y="735"/>
                  </a:lnTo>
                  <a:lnTo>
                    <a:pt x="186" y="814"/>
                  </a:lnTo>
                  <a:lnTo>
                    <a:pt x="183" y="885"/>
                  </a:lnTo>
                  <a:lnTo>
                    <a:pt x="178" y="948"/>
                  </a:lnTo>
                  <a:lnTo>
                    <a:pt x="169" y="1026"/>
                  </a:lnTo>
                  <a:lnTo>
                    <a:pt x="160" y="1098"/>
                  </a:lnTo>
                  <a:lnTo>
                    <a:pt x="147" y="1178"/>
                  </a:lnTo>
                  <a:lnTo>
                    <a:pt x="132" y="1253"/>
                  </a:lnTo>
                  <a:lnTo>
                    <a:pt x="115" y="1325"/>
                  </a:lnTo>
                  <a:lnTo>
                    <a:pt x="99" y="1391"/>
                  </a:lnTo>
                  <a:lnTo>
                    <a:pt x="90" y="1412"/>
                  </a:lnTo>
                  <a:lnTo>
                    <a:pt x="0" y="1370"/>
                  </a:lnTo>
                  <a:lnTo>
                    <a:pt x="19" y="1317"/>
                  </a:lnTo>
                  <a:lnTo>
                    <a:pt x="40" y="1236"/>
                  </a:lnTo>
                  <a:lnTo>
                    <a:pt x="54" y="1161"/>
                  </a:lnTo>
                  <a:lnTo>
                    <a:pt x="66" y="1088"/>
                  </a:lnTo>
                  <a:lnTo>
                    <a:pt x="76" y="1002"/>
                  </a:lnTo>
                  <a:lnTo>
                    <a:pt x="84" y="924"/>
                  </a:lnTo>
                  <a:lnTo>
                    <a:pt x="90" y="847"/>
                  </a:lnTo>
                  <a:lnTo>
                    <a:pt x="93" y="768"/>
                  </a:lnTo>
                  <a:lnTo>
                    <a:pt x="96" y="706"/>
                  </a:lnTo>
                  <a:lnTo>
                    <a:pt x="94" y="624"/>
                  </a:lnTo>
                  <a:lnTo>
                    <a:pt x="92" y="538"/>
                  </a:lnTo>
                  <a:lnTo>
                    <a:pt x="87" y="458"/>
                  </a:lnTo>
                  <a:lnTo>
                    <a:pt x="81" y="377"/>
                  </a:lnTo>
                  <a:lnTo>
                    <a:pt x="70" y="293"/>
                  </a:lnTo>
                  <a:lnTo>
                    <a:pt x="58" y="215"/>
                  </a:lnTo>
                  <a:lnTo>
                    <a:pt x="45" y="136"/>
                  </a:lnTo>
                  <a:lnTo>
                    <a:pt x="28" y="64"/>
                  </a:lnTo>
                  <a:lnTo>
                    <a:pt x="22" y="45"/>
                  </a:lnTo>
                  <a:lnTo>
                    <a:pt x="114" y="0"/>
                  </a:lnTo>
                  <a:lnTo>
                    <a:pt x="123" y="38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Freeform 25"/>
            <p:cNvSpPr>
              <a:spLocks/>
            </p:cNvSpPr>
            <p:nvPr/>
          </p:nvSpPr>
          <p:spPr bwMode="auto">
            <a:xfrm>
              <a:off x="3632" y="1718"/>
              <a:ext cx="166" cy="1224"/>
            </a:xfrm>
            <a:custGeom>
              <a:avLst/>
              <a:gdLst>
                <a:gd name="T0" fmla="*/ 114 w 166"/>
                <a:gd name="T1" fmla="*/ 0 h 1224"/>
                <a:gd name="T2" fmla="*/ 126 w 166"/>
                <a:gd name="T3" fmla="*/ 71 h 1224"/>
                <a:gd name="T4" fmla="*/ 138 w 166"/>
                <a:gd name="T5" fmla="*/ 144 h 1224"/>
                <a:gd name="T6" fmla="*/ 148 w 166"/>
                <a:gd name="T7" fmla="*/ 228 h 1224"/>
                <a:gd name="T8" fmla="*/ 156 w 166"/>
                <a:gd name="T9" fmla="*/ 297 h 1224"/>
                <a:gd name="T10" fmla="*/ 160 w 166"/>
                <a:gd name="T11" fmla="*/ 378 h 1224"/>
                <a:gd name="T12" fmla="*/ 164 w 166"/>
                <a:gd name="T13" fmla="*/ 447 h 1224"/>
                <a:gd name="T14" fmla="*/ 166 w 166"/>
                <a:gd name="T15" fmla="*/ 535 h 1224"/>
                <a:gd name="T16" fmla="*/ 165 w 166"/>
                <a:gd name="T17" fmla="*/ 623 h 1224"/>
                <a:gd name="T18" fmla="*/ 162 w 166"/>
                <a:gd name="T19" fmla="*/ 713 h 1224"/>
                <a:gd name="T20" fmla="*/ 159 w 166"/>
                <a:gd name="T21" fmla="*/ 784 h 1224"/>
                <a:gd name="T22" fmla="*/ 154 w 166"/>
                <a:gd name="T23" fmla="*/ 847 h 1224"/>
                <a:gd name="T24" fmla="*/ 145 w 166"/>
                <a:gd name="T25" fmla="*/ 925 h 1224"/>
                <a:gd name="T26" fmla="*/ 136 w 166"/>
                <a:gd name="T27" fmla="*/ 997 h 1224"/>
                <a:gd name="T28" fmla="*/ 123 w 166"/>
                <a:gd name="T29" fmla="*/ 1077 h 1224"/>
                <a:gd name="T30" fmla="*/ 108 w 166"/>
                <a:gd name="T31" fmla="*/ 1152 h 1224"/>
                <a:gd name="T32" fmla="*/ 91 w 166"/>
                <a:gd name="T33" fmla="*/ 1224 h 1224"/>
                <a:gd name="T34" fmla="*/ 0 w 166"/>
                <a:gd name="T35" fmla="*/ 1182 h 1224"/>
                <a:gd name="T36" fmla="*/ 16 w 166"/>
                <a:gd name="T37" fmla="*/ 1135 h 1224"/>
                <a:gd name="T38" fmla="*/ 30 w 166"/>
                <a:gd name="T39" fmla="*/ 1060 h 1224"/>
                <a:gd name="T40" fmla="*/ 42 w 166"/>
                <a:gd name="T41" fmla="*/ 987 h 1224"/>
                <a:gd name="T42" fmla="*/ 52 w 166"/>
                <a:gd name="T43" fmla="*/ 901 h 1224"/>
                <a:gd name="T44" fmla="*/ 60 w 166"/>
                <a:gd name="T45" fmla="*/ 823 h 1224"/>
                <a:gd name="T46" fmla="*/ 66 w 166"/>
                <a:gd name="T47" fmla="*/ 746 h 1224"/>
                <a:gd name="T48" fmla="*/ 69 w 166"/>
                <a:gd name="T49" fmla="*/ 667 h 1224"/>
                <a:gd name="T50" fmla="*/ 72 w 166"/>
                <a:gd name="T51" fmla="*/ 605 h 1224"/>
                <a:gd name="T52" fmla="*/ 70 w 166"/>
                <a:gd name="T53" fmla="*/ 523 h 1224"/>
                <a:gd name="T54" fmla="*/ 68 w 166"/>
                <a:gd name="T55" fmla="*/ 437 h 1224"/>
                <a:gd name="T56" fmla="*/ 63 w 166"/>
                <a:gd name="T57" fmla="*/ 357 h 1224"/>
                <a:gd name="T58" fmla="*/ 57 w 166"/>
                <a:gd name="T59" fmla="*/ 276 h 1224"/>
                <a:gd name="T60" fmla="*/ 46 w 166"/>
                <a:gd name="T61" fmla="*/ 192 h 1224"/>
                <a:gd name="T62" fmla="*/ 34 w 166"/>
                <a:gd name="T63" fmla="*/ 114 h 1224"/>
                <a:gd name="T64" fmla="*/ 19 w 166"/>
                <a:gd name="T65" fmla="*/ 43 h 1224"/>
                <a:gd name="T66" fmla="*/ 114 w 166"/>
                <a:gd name="T67" fmla="*/ 0 h 1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224"/>
                <a:gd name="T104" fmla="*/ 166 w 166"/>
                <a:gd name="T105" fmla="*/ 1224 h 1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224">
                  <a:moveTo>
                    <a:pt x="114" y="0"/>
                  </a:moveTo>
                  <a:lnTo>
                    <a:pt x="126" y="71"/>
                  </a:lnTo>
                  <a:lnTo>
                    <a:pt x="138" y="144"/>
                  </a:lnTo>
                  <a:lnTo>
                    <a:pt x="148" y="228"/>
                  </a:lnTo>
                  <a:lnTo>
                    <a:pt x="156" y="297"/>
                  </a:lnTo>
                  <a:lnTo>
                    <a:pt x="160" y="378"/>
                  </a:lnTo>
                  <a:lnTo>
                    <a:pt x="164" y="447"/>
                  </a:lnTo>
                  <a:lnTo>
                    <a:pt x="166" y="535"/>
                  </a:lnTo>
                  <a:lnTo>
                    <a:pt x="165" y="623"/>
                  </a:lnTo>
                  <a:lnTo>
                    <a:pt x="162" y="713"/>
                  </a:lnTo>
                  <a:lnTo>
                    <a:pt x="159" y="784"/>
                  </a:lnTo>
                  <a:lnTo>
                    <a:pt x="154" y="847"/>
                  </a:lnTo>
                  <a:lnTo>
                    <a:pt x="145" y="925"/>
                  </a:lnTo>
                  <a:lnTo>
                    <a:pt x="136" y="997"/>
                  </a:lnTo>
                  <a:lnTo>
                    <a:pt x="123" y="1077"/>
                  </a:lnTo>
                  <a:lnTo>
                    <a:pt x="108" y="1152"/>
                  </a:lnTo>
                  <a:lnTo>
                    <a:pt x="91" y="1224"/>
                  </a:lnTo>
                  <a:lnTo>
                    <a:pt x="0" y="1182"/>
                  </a:lnTo>
                  <a:lnTo>
                    <a:pt x="16" y="1135"/>
                  </a:lnTo>
                  <a:lnTo>
                    <a:pt x="30" y="1060"/>
                  </a:lnTo>
                  <a:lnTo>
                    <a:pt x="42" y="987"/>
                  </a:lnTo>
                  <a:lnTo>
                    <a:pt x="52" y="901"/>
                  </a:lnTo>
                  <a:lnTo>
                    <a:pt x="60" y="823"/>
                  </a:lnTo>
                  <a:lnTo>
                    <a:pt x="66" y="746"/>
                  </a:lnTo>
                  <a:lnTo>
                    <a:pt x="69" y="667"/>
                  </a:lnTo>
                  <a:lnTo>
                    <a:pt x="72" y="605"/>
                  </a:lnTo>
                  <a:lnTo>
                    <a:pt x="70" y="523"/>
                  </a:lnTo>
                  <a:lnTo>
                    <a:pt x="68" y="437"/>
                  </a:lnTo>
                  <a:lnTo>
                    <a:pt x="63" y="357"/>
                  </a:lnTo>
                  <a:lnTo>
                    <a:pt x="57" y="276"/>
                  </a:lnTo>
                  <a:lnTo>
                    <a:pt x="46" y="192"/>
                  </a:lnTo>
                  <a:lnTo>
                    <a:pt x="34" y="114"/>
                  </a:lnTo>
                  <a:lnTo>
                    <a:pt x="19" y="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Freeform 26"/>
            <p:cNvSpPr>
              <a:spLocks/>
            </p:cNvSpPr>
            <p:nvPr/>
          </p:nvSpPr>
          <p:spPr bwMode="auto">
            <a:xfrm>
              <a:off x="3440" y="1812"/>
              <a:ext cx="142" cy="1037"/>
            </a:xfrm>
            <a:custGeom>
              <a:avLst/>
              <a:gdLst>
                <a:gd name="T0" fmla="*/ 100 w 142"/>
                <a:gd name="T1" fmla="*/ 0 h 1037"/>
                <a:gd name="T2" fmla="*/ 114 w 142"/>
                <a:gd name="T3" fmla="*/ 56 h 1037"/>
                <a:gd name="T4" fmla="*/ 124 w 142"/>
                <a:gd name="T5" fmla="*/ 140 h 1037"/>
                <a:gd name="T6" fmla="*/ 132 w 142"/>
                <a:gd name="T7" fmla="*/ 209 h 1037"/>
                <a:gd name="T8" fmla="*/ 136 w 142"/>
                <a:gd name="T9" fmla="*/ 290 h 1037"/>
                <a:gd name="T10" fmla="*/ 140 w 142"/>
                <a:gd name="T11" fmla="*/ 359 h 1037"/>
                <a:gd name="T12" fmla="*/ 142 w 142"/>
                <a:gd name="T13" fmla="*/ 447 h 1037"/>
                <a:gd name="T14" fmla="*/ 141 w 142"/>
                <a:gd name="T15" fmla="*/ 535 h 1037"/>
                <a:gd name="T16" fmla="*/ 138 w 142"/>
                <a:gd name="T17" fmla="*/ 625 h 1037"/>
                <a:gd name="T18" fmla="*/ 135 w 142"/>
                <a:gd name="T19" fmla="*/ 696 h 1037"/>
                <a:gd name="T20" fmla="*/ 130 w 142"/>
                <a:gd name="T21" fmla="*/ 759 h 1037"/>
                <a:gd name="T22" fmla="*/ 121 w 142"/>
                <a:gd name="T23" fmla="*/ 837 h 1037"/>
                <a:gd name="T24" fmla="*/ 112 w 142"/>
                <a:gd name="T25" fmla="*/ 909 h 1037"/>
                <a:gd name="T26" fmla="*/ 99 w 142"/>
                <a:gd name="T27" fmla="*/ 989 h 1037"/>
                <a:gd name="T28" fmla="*/ 93 w 142"/>
                <a:gd name="T29" fmla="*/ 1037 h 1037"/>
                <a:gd name="T30" fmla="*/ 0 w 142"/>
                <a:gd name="T31" fmla="*/ 995 h 1037"/>
                <a:gd name="T32" fmla="*/ 6 w 142"/>
                <a:gd name="T33" fmla="*/ 972 h 1037"/>
                <a:gd name="T34" fmla="*/ 18 w 142"/>
                <a:gd name="T35" fmla="*/ 899 h 1037"/>
                <a:gd name="T36" fmla="*/ 28 w 142"/>
                <a:gd name="T37" fmla="*/ 813 h 1037"/>
                <a:gd name="T38" fmla="*/ 36 w 142"/>
                <a:gd name="T39" fmla="*/ 735 h 1037"/>
                <a:gd name="T40" fmla="*/ 42 w 142"/>
                <a:gd name="T41" fmla="*/ 658 h 1037"/>
                <a:gd name="T42" fmla="*/ 45 w 142"/>
                <a:gd name="T43" fmla="*/ 579 h 1037"/>
                <a:gd name="T44" fmla="*/ 48 w 142"/>
                <a:gd name="T45" fmla="*/ 517 h 1037"/>
                <a:gd name="T46" fmla="*/ 46 w 142"/>
                <a:gd name="T47" fmla="*/ 435 h 1037"/>
                <a:gd name="T48" fmla="*/ 44 w 142"/>
                <a:gd name="T49" fmla="*/ 349 h 1037"/>
                <a:gd name="T50" fmla="*/ 39 w 142"/>
                <a:gd name="T51" fmla="*/ 269 h 1037"/>
                <a:gd name="T52" fmla="*/ 33 w 142"/>
                <a:gd name="T53" fmla="*/ 188 h 1037"/>
                <a:gd name="T54" fmla="*/ 22 w 142"/>
                <a:gd name="T55" fmla="*/ 104 h 1037"/>
                <a:gd name="T56" fmla="*/ 4 w 142"/>
                <a:gd name="T57" fmla="*/ 39 h 1037"/>
                <a:gd name="T58" fmla="*/ 100 w 142"/>
                <a:gd name="T59" fmla="*/ 0 h 10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2"/>
                <a:gd name="T91" fmla="*/ 0 h 1037"/>
                <a:gd name="T92" fmla="*/ 142 w 142"/>
                <a:gd name="T93" fmla="*/ 1037 h 10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2" h="1037">
                  <a:moveTo>
                    <a:pt x="100" y="0"/>
                  </a:moveTo>
                  <a:lnTo>
                    <a:pt x="114" y="56"/>
                  </a:lnTo>
                  <a:lnTo>
                    <a:pt x="124" y="140"/>
                  </a:lnTo>
                  <a:lnTo>
                    <a:pt x="132" y="209"/>
                  </a:lnTo>
                  <a:lnTo>
                    <a:pt x="136" y="290"/>
                  </a:lnTo>
                  <a:lnTo>
                    <a:pt x="140" y="359"/>
                  </a:lnTo>
                  <a:lnTo>
                    <a:pt x="142" y="447"/>
                  </a:lnTo>
                  <a:lnTo>
                    <a:pt x="141" y="535"/>
                  </a:lnTo>
                  <a:lnTo>
                    <a:pt x="138" y="625"/>
                  </a:lnTo>
                  <a:lnTo>
                    <a:pt x="135" y="696"/>
                  </a:lnTo>
                  <a:lnTo>
                    <a:pt x="130" y="759"/>
                  </a:lnTo>
                  <a:lnTo>
                    <a:pt x="121" y="837"/>
                  </a:lnTo>
                  <a:lnTo>
                    <a:pt x="112" y="909"/>
                  </a:lnTo>
                  <a:lnTo>
                    <a:pt x="99" y="989"/>
                  </a:lnTo>
                  <a:lnTo>
                    <a:pt x="93" y="1037"/>
                  </a:lnTo>
                  <a:lnTo>
                    <a:pt x="0" y="995"/>
                  </a:lnTo>
                  <a:lnTo>
                    <a:pt x="6" y="972"/>
                  </a:lnTo>
                  <a:lnTo>
                    <a:pt x="18" y="899"/>
                  </a:lnTo>
                  <a:lnTo>
                    <a:pt x="28" y="813"/>
                  </a:lnTo>
                  <a:lnTo>
                    <a:pt x="36" y="735"/>
                  </a:lnTo>
                  <a:lnTo>
                    <a:pt x="42" y="658"/>
                  </a:lnTo>
                  <a:lnTo>
                    <a:pt x="45" y="579"/>
                  </a:lnTo>
                  <a:lnTo>
                    <a:pt x="48" y="517"/>
                  </a:lnTo>
                  <a:lnTo>
                    <a:pt x="46" y="435"/>
                  </a:lnTo>
                  <a:lnTo>
                    <a:pt x="44" y="349"/>
                  </a:lnTo>
                  <a:lnTo>
                    <a:pt x="39" y="269"/>
                  </a:lnTo>
                  <a:lnTo>
                    <a:pt x="33" y="188"/>
                  </a:lnTo>
                  <a:lnTo>
                    <a:pt x="22" y="104"/>
                  </a:lnTo>
                  <a:lnTo>
                    <a:pt x="4" y="3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4" name="Freeform 27"/>
            <p:cNvSpPr>
              <a:spLocks/>
            </p:cNvSpPr>
            <p:nvPr/>
          </p:nvSpPr>
          <p:spPr bwMode="auto">
            <a:xfrm>
              <a:off x="3254" y="1881"/>
              <a:ext cx="136" cy="885"/>
            </a:xfrm>
            <a:custGeom>
              <a:avLst/>
              <a:gdLst>
                <a:gd name="T0" fmla="*/ 112 w 136"/>
                <a:gd name="T1" fmla="*/ 0 h 885"/>
                <a:gd name="T2" fmla="*/ 121 w 136"/>
                <a:gd name="T3" fmla="*/ 51 h 885"/>
                <a:gd name="T4" fmla="*/ 126 w 136"/>
                <a:gd name="T5" fmla="*/ 110 h 885"/>
                <a:gd name="T6" fmla="*/ 133 w 136"/>
                <a:gd name="T7" fmla="*/ 195 h 885"/>
                <a:gd name="T8" fmla="*/ 134 w 136"/>
                <a:gd name="T9" fmla="*/ 260 h 885"/>
                <a:gd name="T10" fmla="*/ 136 w 136"/>
                <a:gd name="T11" fmla="*/ 348 h 885"/>
                <a:gd name="T12" fmla="*/ 135 w 136"/>
                <a:gd name="T13" fmla="*/ 436 h 885"/>
                <a:gd name="T14" fmla="*/ 132 w 136"/>
                <a:gd name="T15" fmla="*/ 526 h 885"/>
                <a:gd name="T16" fmla="*/ 129 w 136"/>
                <a:gd name="T17" fmla="*/ 597 h 885"/>
                <a:gd name="T18" fmla="*/ 124 w 136"/>
                <a:gd name="T19" fmla="*/ 660 h 885"/>
                <a:gd name="T20" fmla="*/ 115 w 136"/>
                <a:gd name="T21" fmla="*/ 738 h 885"/>
                <a:gd name="T22" fmla="*/ 106 w 136"/>
                <a:gd name="T23" fmla="*/ 810 h 885"/>
                <a:gd name="T24" fmla="*/ 93 w 136"/>
                <a:gd name="T25" fmla="*/ 885 h 885"/>
                <a:gd name="T26" fmla="*/ 0 w 136"/>
                <a:gd name="T27" fmla="*/ 839 h 885"/>
                <a:gd name="T28" fmla="*/ 12 w 136"/>
                <a:gd name="T29" fmla="*/ 800 h 885"/>
                <a:gd name="T30" fmla="*/ 22 w 136"/>
                <a:gd name="T31" fmla="*/ 714 h 885"/>
                <a:gd name="T32" fmla="*/ 30 w 136"/>
                <a:gd name="T33" fmla="*/ 636 h 885"/>
                <a:gd name="T34" fmla="*/ 36 w 136"/>
                <a:gd name="T35" fmla="*/ 559 h 885"/>
                <a:gd name="T36" fmla="*/ 39 w 136"/>
                <a:gd name="T37" fmla="*/ 480 h 885"/>
                <a:gd name="T38" fmla="*/ 42 w 136"/>
                <a:gd name="T39" fmla="*/ 418 h 885"/>
                <a:gd name="T40" fmla="*/ 40 w 136"/>
                <a:gd name="T41" fmla="*/ 336 h 885"/>
                <a:gd name="T42" fmla="*/ 40 w 136"/>
                <a:gd name="T43" fmla="*/ 249 h 885"/>
                <a:gd name="T44" fmla="*/ 37 w 136"/>
                <a:gd name="T45" fmla="*/ 168 h 885"/>
                <a:gd name="T46" fmla="*/ 27 w 136"/>
                <a:gd name="T47" fmla="*/ 89 h 885"/>
                <a:gd name="T48" fmla="*/ 16 w 136"/>
                <a:gd name="T49" fmla="*/ 45 h 885"/>
                <a:gd name="T50" fmla="*/ 112 w 136"/>
                <a:gd name="T51" fmla="*/ 0 h 8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6"/>
                <a:gd name="T79" fmla="*/ 0 h 885"/>
                <a:gd name="T80" fmla="*/ 136 w 136"/>
                <a:gd name="T81" fmla="*/ 885 h 8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6" h="885">
                  <a:moveTo>
                    <a:pt x="112" y="0"/>
                  </a:moveTo>
                  <a:lnTo>
                    <a:pt x="121" y="51"/>
                  </a:lnTo>
                  <a:lnTo>
                    <a:pt x="126" y="110"/>
                  </a:lnTo>
                  <a:lnTo>
                    <a:pt x="133" y="195"/>
                  </a:lnTo>
                  <a:lnTo>
                    <a:pt x="134" y="260"/>
                  </a:lnTo>
                  <a:lnTo>
                    <a:pt x="136" y="348"/>
                  </a:lnTo>
                  <a:lnTo>
                    <a:pt x="135" y="436"/>
                  </a:lnTo>
                  <a:lnTo>
                    <a:pt x="132" y="526"/>
                  </a:lnTo>
                  <a:lnTo>
                    <a:pt x="129" y="597"/>
                  </a:lnTo>
                  <a:lnTo>
                    <a:pt x="124" y="660"/>
                  </a:lnTo>
                  <a:lnTo>
                    <a:pt x="115" y="738"/>
                  </a:lnTo>
                  <a:lnTo>
                    <a:pt x="106" y="810"/>
                  </a:lnTo>
                  <a:lnTo>
                    <a:pt x="93" y="885"/>
                  </a:lnTo>
                  <a:lnTo>
                    <a:pt x="0" y="839"/>
                  </a:lnTo>
                  <a:lnTo>
                    <a:pt x="12" y="800"/>
                  </a:lnTo>
                  <a:lnTo>
                    <a:pt x="22" y="714"/>
                  </a:lnTo>
                  <a:lnTo>
                    <a:pt x="30" y="636"/>
                  </a:lnTo>
                  <a:lnTo>
                    <a:pt x="36" y="559"/>
                  </a:lnTo>
                  <a:lnTo>
                    <a:pt x="39" y="480"/>
                  </a:lnTo>
                  <a:lnTo>
                    <a:pt x="42" y="418"/>
                  </a:lnTo>
                  <a:lnTo>
                    <a:pt x="40" y="336"/>
                  </a:lnTo>
                  <a:lnTo>
                    <a:pt x="40" y="249"/>
                  </a:lnTo>
                  <a:lnTo>
                    <a:pt x="37" y="168"/>
                  </a:lnTo>
                  <a:lnTo>
                    <a:pt x="27" y="89"/>
                  </a:lnTo>
                  <a:lnTo>
                    <a:pt x="16" y="45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5" name="Freeform 28"/>
            <p:cNvSpPr>
              <a:spLocks/>
            </p:cNvSpPr>
            <p:nvPr/>
          </p:nvSpPr>
          <p:spPr bwMode="auto">
            <a:xfrm>
              <a:off x="3065" y="1983"/>
              <a:ext cx="115" cy="692"/>
            </a:xfrm>
            <a:custGeom>
              <a:avLst/>
              <a:gdLst>
                <a:gd name="T0" fmla="*/ 97 w 115"/>
                <a:gd name="T1" fmla="*/ 0 h 692"/>
                <a:gd name="T2" fmla="*/ 106 w 115"/>
                <a:gd name="T3" fmla="*/ 60 h 692"/>
                <a:gd name="T4" fmla="*/ 109 w 115"/>
                <a:gd name="T5" fmla="*/ 125 h 692"/>
                <a:gd name="T6" fmla="*/ 113 w 115"/>
                <a:gd name="T7" fmla="*/ 194 h 692"/>
                <a:gd name="T8" fmla="*/ 115 w 115"/>
                <a:gd name="T9" fmla="*/ 282 h 692"/>
                <a:gd name="T10" fmla="*/ 114 w 115"/>
                <a:gd name="T11" fmla="*/ 370 h 692"/>
                <a:gd name="T12" fmla="*/ 111 w 115"/>
                <a:gd name="T13" fmla="*/ 460 h 692"/>
                <a:gd name="T14" fmla="*/ 108 w 115"/>
                <a:gd name="T15" fmla="*/ 531 h 692"/>
                <a:gd name="T16" fmla="*/ 103 w 115"/>
                <a:gd name="T17" fmla="*/ 594 h 692"/>
                <a:gd name="T18" fmla="*/ 102 w 115"/>
                <a:gd name="T19" fmla="*/ 657 h 692"/>
                <a:gd name="T20" fmla="*/ 99 w 115"/>
                <a:gd name="T21" fmla="*/ 692 h 692"/>
                <a:gd name="T22" fmla="*/ 0 w 115"/>
                <a:gd name="T23" fmla="*/ 641 h 692"/>
                <a:gd name="T24" fmla="*/ 9 w 115"/>
                <a:gd name="T25" fmla="*/ 570 h 692"/>
                <a:gd name="T26" fmla="*/ 15 w 115"/>
                <a:gd name="T27" fmla="*/ 493 h 692"/>
                <a:gd name="T28" fmla="*/ 18 w 115"/>
                <a:gd name="T29" fmla="*/ 414 h 692"/>
                <a:gd name="T30" fmla="*/ 21 w 115"/>
                <a:gd name="T31" fmla="*/ 352 h 692"/>
                <a:gd name="T32" fmla="*/ 22 w 115"/>
                <a:gd name="T33" fmla="*/ 261 h 692"/>
                <a:gd name="T34" fmla="*/ 19 w 115"/>
                <a:gd name="T35" fmla="*/ 183 h 692"/>
                <a:gd name="T36" fmla="*/ 12 w 115"/>
                <a:gd name="T37" fmla="*/ 104 h 692"/>
                <a:gd name="T38" fmla="*/ 4 w 115"/>
                <a:gd name="T39" fmla="*/ 42 h 692"/>
                <a:gd name="T40" fmla="*/ 97 w 115"/>
                <a:gd name="T41" fmla="*/ 0 h 6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"/>
                <a:gd name="T64" fmla="*/ 0 h 692"/>
                <a:gd name="T65" fmla="*/ 115 w 115"/>
                <a:gd name="T66" fmla="*/ 692 h 6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" h="692">
                  <a:moveTo>
                    <a:pt x="97" y="0"/>
                  </a:moveTo>
                  <a:lnTo>
                    <a:pt x="106" y="60"/>
                  </a:lnTo>
                  <a:lnTo>
                    <a:pt x="109" y="125"/>
                  </a:lnTo>
                  <a:lnTo>
                    <a:pt x="113" y="194"/>
                  </a:lnTo>
                  <a:lnTo>
                    <a:pt x="115" y="282"/>
                  </a:lnTo>
                  <a:lnTo>
                    <a:pt x="114" y="370"/>
                  </a:lnTo>
                  <a:lnTo>
                    <a:pt x="111" y="460"/>
                  </a:lnTo>
                  <a:lnTo>
                    <a:pt x="108" y="531"/>
                  </a:lnTo>
                  <a:lnTo>
                    <a:pt x="103" y="594"/>
                  </a:lnTo>
                  <a:lnTo>
                    <a:pt x="102" y="657"/>
                  </a:lnTo>
                  <a:lnTo>
                    <a:pt x="99" y="692"/>
                  </a:lnTo>
                  <a:lnTo>
                    <a:pt x="0" y="641"/>
                  </a:lnTo>
                  <a:lnTo>
                    <a:pt x="9" y="570"/>
                  </a:lnTo>
                  <a:lnTo>
                    <a:pt x="15" y="493"/>
                  </a:lnTo>
                  <a:lnTo>
                    <a:pt x="18" y="414"/>
                  </a:lnTo>
                  <a:lnTo>
                    <a:pt x="21" y="352"/>
                  </a:lnTo>
                  <a:lnTo>
                    <a:pt x="22" y="261"/>
                  </a:lnTo>
                  <a:lnTo>
                    <a:pt x="19" y="183"/>
                  </a:lnTo>
                  <a:lnTo>
                    <a:pt x="12" y="104"/>
                  </a:lnTo>
                  <a:lnTo>
                    <a:pt x="4" y="4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6" name="Freeform 29"/>
            <p:cNvSpPr>
              <a:spLocks/>
            </p:cNvSpPr>
            <p:nvPr/>
          </p:nvSpPr>
          <p:spPr bwMode="auto">
            <a:xfrm>
              <a:off x="2870" y="2073"/>
              <a:ext cx="109" cy="503"/>
            </a:xfrm>
            <a:custGeom>
              <a:avLst/>
              <a:gdLst>
                <a:gd name="T0" fmla="*/ 97 w 109"/>
                <a:gd name="T1" fmla="*/ 0 h 503"/>
                <a:gd name="T2" fmla="*/ 107 w 109"/>
                <a:gd name="T3" fmla="*/ 92 h 503"/>
                <a:gd name="T4" fmla="*/ 109 w 109"/>
                <a:gd name="T5" fmla="*/ 180 h 503"/>
                <a:gd name="T6" fmla="*/ 108 w 109"/>
                <a:gd name="T7" fmla="*/ 268 h 503"/>
                <a:gd name="T8" fmla="*/ 105 w 109"/>
                <a:gd name="T9" fmla="*/ 358 h 503"/>
                <a:gd name="T10" fmla="*/ 102 w 109"/>
                <a:gd name="T11" fmla="*/ 429 h 503"/>
                <a:gd name="T12" fmla="*/ 90 w 109"/>
                <a:gd name="T13" fmla="*/ 503 h 503"/>
                <a:gd name="T14" fmla="*/ 0 w 109"/>
                <a:gd name="T15" fmla="*/ 461 h 503"/>
                <a:gd name="T16" fmla="*/ 9 w 109"/>
                <a:gd name="T17" fmla="*/ 391 h 503"/>
                <a:gd name="T18" fmla="*/ 12 w 109"/>
                <a:gd name="T19" fmla="*/ 312 h 503"/>
                <a:gd name="T20" fmla="*/ 15 w 109"/>
                <a:gd name="T21" fmla="*/ 250 h 503"/>
                <a:gd name="T22" fmla="*/ 13 w 109"/>
                <a:gd name="T23" fmla="*/ 159 h 503"/>
                <a:gd name="T24" fmla="*/ 11 w 109"/>
                <a:gd name="T25" fmla="*/ 82 h 503"/>
                <a:gd name="T26" fmla="*/ 4 w 109"/>
                <a:gd name="T27" fmla="*/ 42 h 503"/>
                <a:gd name="T28" fmla="*/ 97 w 109"/>
                <a:gd name="T29" fmla="*/ 0 h 5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503"/>
                <a:gd name="T47" fmla="*/ 109 w 109"/>
                <a:gd name="T48" fmla="*/ 503 h 5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503">
                  <a:moveTo>
                    <a:pt x="97" y="0"/>
                  </a:moveTo>
                  <a:lnTo>
                    <a:pt x="107" y="92"/>
                  </a:lnTo>
                  <a:lnTo>
                    <a:pt x="109" y="180"/>
                  </a:lnTo>
                  <a:lnTo>
                    <a:pt x="108" y="268"/>
                  </a:lnTo>
                  <a:lnTo>
                    <a:pt x="105" y="358"/>
                  </a:lnTo>
                  <a:lnTo>
                    <a:pt x="102" y="429"/>
                  </a:lnTo>
                  <a:lnTo>
                    <a:pt x="90" y="503"/>
                  </a:lnTo>
                  <a:lnTo>
                    <a:pt x="0" y="461"/>
                  </a:lnTo>
                  <a:lnTo>
                    <a:pt x="9" y="391"/>
                  </a:lnTo>
                  <a:lnTo>
                    <a:pt x="12" y="312"/>
                  </a:lnTo>
                  <a:lnTo>
                    <a:pt x="15" y="250"/>
                  </a:lnTo>
                  <a:lnTo>
                    <a:pt x="13" y="159"/>
                  </a:lnTo>
                  <a:lnTo>
                    <a:pt x="11" y="82"/>
                  </a:lnTo>
                  <a:lnTo>
                    <a:pt x="4" y="4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7" name="Freeform 30"/>
            <p:cNvSpPr>
              <a:spLocks/>
            </p:cNvSpPr>
            <p:nvPr/>
          </p:nvSpPr>
          <p:spPr bwMode="auto">
            <a:xfrm>
              <a:off x="2687" y="2151"/>
              <a:ext cx="103" cy="336"/>
            </a:xfrm>
            <a:custGeom>
              <a:avLst/>
              <a:gdLst>
                <a:gd name="T0" fmla="*/ 101 w 103"/>
                <a:gd name="T1" fmla="*/ 49 h 336"/>
                <a:gd name="T2" fmla="*/ 103 w 103"/>
                <a:gd name="T3" fmla="*/ 135 h 336"/>
                <a:gd name="T4" fmla="*/ 102 w 103"/>
                <a:gd name="T5" fmla="*/ 220 h 336"/>
                <a:gd name="T6" fmla="*/ 97 w 103"/>
                <a:gd name="T7" fmla="*/ 294 h 336"/>
                <a:gd name="T8" fmla="*/ 91 w 103"/>
                <a:gd name="T9" fmla="*/ 336 h 336"/>
                <a:gd name="T10" fmla="*/ 0 w 103"/>
                <a:gd name="T11" fmla="*/ 297 h 336"/>
                <a:gd name="T12" fmla="*/ 6 w 103"/>
                <a:gd name="T13" fmla="*/ 207 h 336"/>
                <a:gd name="T14" fmla="*/ 7 w 103"/>
                <a:gd name="T15" fmla="*/ 124 h 336"/>
                <a:gd name="T16" fmla="*/ 7 w 103"/>
                <a:gd name="T17" fmla="*/ 45 h 336"/>
                <a:gd name="T18" fmla="*/ 97 w 103"/>
                <a:gd name="T19" fmla="*/ 0 h 336"/>
                <a:gd name="T20" fmla="*/ 101 w 103"/>
                <a:gd name="T21" fmla="*/ 49 h 3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336"/>
                <a:gd name="T35" fmla="*/ 103 w 103"/>
                <a:gd name="T36" fmla="*/ 336 h 3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336">
                  <a:moveTo>
                    <a:pt x="101" y="49"/>
                  </a:moveTo>
                  <a:lnTo>
                    <a:pt x="103" y="135"/>
                  </a:lnTo>
                  <a:lnTo>
                    <a:pt x="102" y="220"/>
                  </a:lnTo>
                  <a:lnTo>
                    <a:pt x="97" y="294"/>
                  </a:lnTo>
                  <a:lnTo>
                    <a:pt x="91" y="336"/>
                  </a:lnTo>
                  <a:lnTo>
                    <a:pt x="0" y="297"/>
                  </a:lnTo>
                  <a:lnTo>
                    <a:pt x="6" y="207"/>
                  </a:lnTo>
                  <a:lnTo>
                    <a:pt x="7" y="124"/>
                  </a:lnTo>
                  <a:lnTo>
                    <a:pt x="7" y="45"/>
                  </a:lnTo>
                  <a:lnTo>
                    <a:pt x="97" y="0"/>
                  </a:lnTo>
                  <a:lnTo>
                    <a:pt x="101" y="49"/>
                  </a:lnTo>
                  <a:close/>
                </a:path>
              </a:pathLst>
            </a:custGeom>
            <a:solidFill>
              <a:srgbClr val="FFE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4" name="AutoShape 36"/>
          <p:cNvSpPr>
            <a:spLocks noChangeArrowheads="1"/>
          </p:cNvSpPr>
          <p:nvPr/>
        </p:nvSpPr>
        <p:spPr bwMode="auto">
          <a:xfrm flipH="1">
            <a:off x="6156325" y="2924175"/>
            <a:ext cx="2089150" cy="1223963"/>
          </a:xfrm>
          <a:prstGeom prst="homePlate">
            <a:avLst>
              <a:gd name="adj" fmla="val 42672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5" name="Group 38"/>
          <p:cNvGrpSpPr>
            <a:grpSpLocks/>
          </p:cNvGrpSpPr>
          <p:nvPr/>
        </p:nvGrpSpPr>
        <p:grpSpPr bwMode="auto">
          <a:xfrm flipH="1">
            <a:off x="8323263" y="3025775"/>
            <a:ext cx="569912" cy="1063625"/>
            <a:chOff x="249" y="1389"/>
            <a:chExt cx="544" cy="670"/>
          </a:xfrm>
        </p:grpSpPr>
        <p:sp>
          <p:nvSpPr>
            <p:cNvPr id="13358" name="Line 39"/>
            <p:cNvSpPr>
              <a:spLocks noChangeShapeType="1"/>
            </p:cNvSpPr>
            <p:nvPr/>
          </p:nvSpPr>
          <p:spPr bwMode="auto">
            <a:xfrm flipH="1" flipV="1">
              <a:off x="431" y="1434"/>
              <a:ext cx="36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9" name="Line 40"/>
            <p:cNvSpPr>
              <a:spLocks noChangeShapeType="1"/>
            </p:cNvSpPr>
            <p:nvPr/>
          </p:nvSpPr>
          <p:spPr bwMode="auto">
            <a:xfrm flipH="1" flipV="1">
              <a:off x="340" y="1480"/>
              <a:ext cx="45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0" name="Line 41"/>
            <p:cNvSpPr>
              <a:spLocks noChangeShapeType="1"/>
            </p:cNvSpPr>
            <p:nvPr/>
          </p:nvSpPr>
          <p:spPr bwMode="auto">
            <a:xfrm flipH="1" flipV="1">
              <a:off x="295" y="1570"/>
              <a:ext cx="498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1" name="Line 42"/>
            <p:cNvSpPr>
              <a:spLocks noChangeShapeType="1"/>
            </p:cNvSpPr>
            <p:nvPr/>
          </p:nvSpPr>
          <p:spPr bwMode="auto">
            <a:xfrm flipH="1" flipV="1">
              <a:off x="521" y="1389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2" name="Line 43"/>
            <p:cNvSpPr>
              <a:spLocks noChangeShapeType="1"/>
            </p:cNvSpPr>
            <p:nvPr/>
          </p:nvSpPr>
          <p:spPr bwMode="auto">
            <a:xfrm flipH="1" flipV="1">
              <a:off x="249" y="1661"/>
              <a:ext cx="5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63" name="Group 44"/>
            <p:cNvGrpSpPr>
              <a:grpSpLocks/>
            </p:cNvGrpSpPr>
            <p:nvPr/>
          </p:nvGrpSpPr>
          <p:grpSpPr bwMode="auto">
            <a:xfrm flipV="1">
              <a:off x="249" y="1742"/>
              <a:ext cx="544" cy="317"/>
              <a:chOff x="249" y="1798"/>
              <a:chExt cx="544" cy="317"/>
            </a:xfrm>
          </p:grpSpPr>
          <p:sp>
            <p:nvSpPr>
              <p:cNvPr id="13364" name="Line 45"/>
              <p:cNvSpPr>
                <a:spLocks noChangeShapeType="1"/>
              </p:cNvSpPr>
              <p:nvPr/>
            </p:nvSpPr>
            <p:spPr bwMode="auto">
              <a:xfrm flipH="1" flipV="1">
                <a:off x="431" y="1843"/>
                <a:ext cx="36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5" name="Line 46"/>
              <p:cNvSpPr>
                <a:spLocks noChangeShapeType="1"/>
              </p:cNvSpPr>
              <p:nvPr/>
            </p:nvSpPr>
            <p:spPr bwMode="auto">
              <a:xfrm flipH="1" flipV="1">
                <a:off x="340" y="1889"/>
                <a:ext cx="453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6" name="Line 47"/>
              <p:cNvSpPr>
                <a:spLocks noChangeShapeType="1"/>
              </p:cNvSpPr>
              <p:nvPr/>
            </p:nvSpPr>
            <p:spPr bwMode="auto">
              <a:xfrm flipH="1" flipV="1">
                <a:off x="295" y="1979"/>
                <a:ext cx="498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Line 48"/>
              <p:cNvSpPr>
                <a:spLocks noChangeShapeType="1"/>
              </p:cNvSpPr>
              <p:nvPr/>
            </p:nvSpPr>
            <p:spPr bwMode="auto">
              <a:xfrm flipH="1" flipV="1">
                <a:off x="521" y="1798"/>
                <a:ext cx="27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8" name="Line 49"/>
              <p:cNvSpPr>
                <a:spLocks noChangeShapeType="1"/>
              </p:cNvSpPr>
              <p:nvPr/>
            </p:nvSpPr>
            <p:spPr bwMode="auto">
              <a:xfrm flipH="1" flipV="1">
                <a:off x="249" y="20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26" name="AutoShape 50"/>
          <p:cNvSpPr>
            <a:spLocks noChangeArrowheads="1"/>
          </p:cNvSpPr>
          <p:nvPr/>
        </p:nvSpPr>
        <p:spPr bwMode="auto">
          <a:xfrm>
            <a:off x="7597775" y="2563813"/>
            <a:ext cx="720725" cy="360362"/>
          </a:xfrm>
          <a:prstGeom prst="parallelogram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AutoShape 51"/>
          <p:cNvSpPr>
            <a:spLocks noChangeArrowheads="1"/>
          </p:cNvSpPr>
          <p:nvPr/>
        </p:nvSpPr>
        <p:spPr bwMode="auto">
          <a:xfrm flipV="1">
            <a:off x="7597775" y="4148138"/>
            <a:ext cx="720725" cy="360362"/>
          </a:xfrm>
          <a:prstGeom prst="parallelogram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AutoShape 52"/>
          <p:cNvSpPr>
            <a:spLocks noChangeArrowheads="1"/>
          </p:cNvSpPr>
          <p:nvPr/>
        </p:nvSpPr>
        <p:spPr bwMode="auto">
          <a:xfrm rot="5400000" flipH="1">
            <a:off x="7850188" y="3463925"/>
            <a:ext cx="935037" cy="144463"/>
          </a:xfrm>
          <a:custGeom>
            <a:avLst/>
            <a:gdLst>
              <a:gd name="T0" fmla="*/ 891489 w 21600"/>
              <a:gd name="T1" fmla="*/ 72232 h 21600"/>
              <a:gd name="T2" fmla="*/ 467519 w 21600"/>
              <a:gd name="T3" fmla="*/ 144463 h 21600"/>
              <a:gd name="T4" fmla="*/ 43548 w 21600"/>
              <a:gd name="T5" fmla="*/ 72232 h 21600"/>
              <a:gd name="T6" fmla="*/ 4675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06 w 21600"/>
              <a:gd name="T13" fmla="*/ 2806 h 21600"/>
              <a:gd name="T14" fmla="*/ 18794 w 21600"/>
              <a:gd name="T15" fmla="*/ 18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12" y="21600"/>
                </a:lnTo>
                <a:lnTo>
                  <a:pt x="195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9" name="Group 54"/>
          <p:cNvGrpSpPr>
            <a:grpSpLocks/>
          </p:cNvGrpSpPr>
          <p:nvPr/>
        </p:nvGrpSpPr>
        <p:grpSpPr bwMode="auto">
          <a:xfrm flipH="1">
            <a:off x="5291138" y="2682875"/>
            <a:ext cx="1081087" cy="633413"/>
            <a:chOff x="2687" y="1428"/>
            <a:chExt cx="1807" cy="1805"/>
          </a:xfrm>
        </p:grpSpPr>
        <p:sp>
          <p:nvSpPr>
            <p:cNvPr id="13349" name="Freeform 55"/>
            <p:cNvSpPr>
              <a:spLocks/>
            </p:cNvSpPr>
            <p:nvPr/>
          </p:nvSpPr>
          <p:spPr bwMode="auto">
            <a:xfrm>
              <a:off x="4229" y="1428"/>
              <a:ext cx="265" cy="1805"/>
            </a:xfrm>
            <a:custGeom>
              <a:avLst/>
              <a:gdLst>
                <a:gd name="T0" fmla="*/ 132 w 265"/>
                <a:gd name="T1" fmla="*/ 0 h 1805"/>
                <a:gd name="T2" fmla="*/ 144 w 265"/>
                <a:gd name="T3" fmla="*/ 42 h 1805"/>
                <a:gd name="T4" fmla="*/ 165 w 265"/>
                <a:gd name="T5" fmla="*/ 110 h 1805"/>
                <a:gd name="T6" fmla="*/ 183 w 265"/>
                <a:gd name="T7" fmla="*/ 170 h 1805"/>
                <a:gd name="T8" fmla="*/ 198 w 265"/>
                <a:gd name="T9" fmla="*/ 233 h 1805"/>
                <a:gd name="T10" fmla="*/ 213 w 265"/>
                <a:gd name="T11" fmla="*/ 296 h 1805"/>
                <a:gd name="T12" fmla="*/ 225 w 265"/>
                <a:gd name="T13" fmla="*/ 367 h 1805"/>
                <a:gd name="T14" fmla="*/ 237 w 265"/>
                <a:gd name="T15" fmla="*/ 440 h 1805"/>
                <a:gd name="T16" fmla="*/ 247 w 265"/>
                <a:gd name="T17" fmla="*/ 524 h 1805"/>
                <a:gd name="T18" fmla="*/ 255 w 265"/>
                <a:gd name="T19" fmla="*/ 593 h 1805"/>
                <a:gd name="T20" fmla="*/ 259 w 265"/>
                <a:gd name="T21" fmla="*/ 674 h 1805"/>
                <a:gd name="T22" fmla="*/ 263 w 265"/>
                <a:gd name="T23" fmla="*/ 743 h 1805"/>
                <a:gd name="T24" fmla="*/ 265 w 265"/>
                <a:gd name="T25" fmla="*/ 831 h 1805"/>
                <a:gd name="T26" fmla="*/ 264 w 265"/>
                <a:gd name="T27" fmla="*/ 919 h 1805"/>
                <a:gd name="T28" fmla="*/ 261 w 265"/>
                <a:gd name="T29" fmla="*/ 1009 h 1805"/>
                <a:gd name="T30" fmla="*/ 258 w 265"/>
                <a:gd name="T31" fmla="*/ 1080 h 1805"/>
                <a:gd name="T32" fmla="*/ 253 w 265"/>
                <a:gd name="T33" fmla="*/ 1143 h 1805"/>
                <a:gd name="T34" fmla="*/ 244 w 265"/>
                <a:gd name="T35" fmla="*/ 1221 h 1805"/>
                <a:gd name="T36" fmla="*/ 235 w 265"/>
                <a:gd name="T37" fmla="*/ 1293 h 1805"/>
                <a:gd name="T38" fmla="*/ 222 w 265"/>
                <a:gd name="T39" fmla="*/ 1373 h 1805"/>
                <a:gd name="T40" fmla="*/ 207 w 265"/>
                <a:gd name="T41" fmla="*/ 1448 h 1805"/>
                <a:gd name="T42" fmla="*/ 190 w 265"/>
                <a:gd name="T43" fmla="*/ 1520 h 1805"/>
                <a:gd name="T44" fmla="*/ 174 w 265"/>
                <a:gd name="T45" fmla="*/ 1586 h 1805"/>
                <a:gd name="T46" fmla="*/ 151 w 265"/>
                <a:gd name="T47" fmla="*/ 1656 h 1805"/>
                <a:gd name="T48" fmla="*/ 127 w 265"/>
                <a:gd name="T49" fmla="*/ 1721 h 1805"/>
                <a:gd name="T50" fmla="*/ 100 w 265"/>
                <a:gd name="T51" fmla="*/ 1788 h 1805"/>
                <a:gd name="T52" fmla="*/ 93 w 265"/>
                <a:gd name="T53" fmla="*/ 1805 h 1805"/>
                <a:gd name="T54" fmla="*/ 0 w 265"/>
                <a:gd name="T55" fmla="*/ 1763 h 1805"/>
                <a:gd name="T56" fmla="*/ 27 w 265"/>
                <a:gd name="T57" fmla="*/ 1712 h 1805"/>
                <a:gd name="T58" fmla="*/ 54 w 265"/>
                <a:gd name="T59" fmla="*/ 1649 h 1805"/>
                <a:gd name="T60" fmla="*/ 76 w 265"/>
                <a:gd name="T61" fmla="*/ 1583 h 1805"/>
                <a:gd name="T62" fmla="*/ 94 w 265"/>
                <a:gd name="T63" fmla="*/ 1512 h 1805"/>
                <a:gd name="T64" fmla="*/ 115 w 265"/>
                <a:gd name="T65" fmla="*/ 1431 h 1805"/>
                <a:gd name="T66" fmla="*/ 129 w 265"/>
                <a:gd name="T67" fmla="*/ 1356 h 1805"/>
                <a:gd name="T68" fmla="*/ 141 w 265"/>
                <a:gd name="T69" fmla="*/ 1283 h 1805"/>
                <a:gd name="T70" fmla="*/ 151 w 265"/>
                <a:gd name="T71" fmla="*/ 1197 h 1805"/>
                <a:gd name="T72" fmla="*/ 159 w 265"/>
                <a:gd name="T73" fmla="*/ 1119 h 1805"/>
                <a:gd name="T74" fmla="*/ 165 w 265"/>
                <a:gd name="T75" fmla="*/ 1042 h 1805"/>
                <a:gd name="T76" fmla="*/ 168 w 265"/>
                <a:gd name="T77" fmla="*/ 963 h 1805"/>
                <a:gd name="T78" fmla="*/ 171 w 265"/>
                <a:gd name="T79" fmla="*/ 901 h 1805"/>
                <a:gd name="T80" fmla="*/ 169 w 265"/>
                <a:gd name="T81" fmla="*/ 819 h 1805"/>
                <a:gd name="T82" fmla="*/ 167 w 265"/>
                <a:gd name="T83" fmla="*/ 733 h 1805"/>
                <a:gd name="T84" fmla="*/ 162 w 265"/>
                <a:gd name="T85" fmla="*/ 653 h 1805"/>
                <a:gd name="T86" fmla="*/ 156 w 265"/>
                <a:gd name="T87" fmla="*/ 572 h 1805"/>
                <a:gd name="T88" fmla="*/ 145 w 265"/>
                <a:gd name="T89" fmla="*/ 488 h 1805"/>
                <a:gd name="T90" fmla="*/ 133 w 265"/>
                <a:gd name="T91" fmla="*/ 410 h 1805"/>
                <a:gd name="T92" fmla="*/ 120 w 265"/>
                <a:gd name="T93" fmla="*/ 331 h 1805"/>
                <a:gd name="T94" fmla="*/ 103 w 265"/>
                <a:gd name="T95" fmla="*/ 259 h 1805"/>
                <a:gd name="T96" fmla="*/ 82 w 265"/>
                <a:gd name="T97" fmla="*/ 179 h 1805"/>
                <a:gd name="T98" fmla="*/ 60 w 265"/>
                <a:gd name="T99" fmla="*/ 110 h 1805"/>
                <a:gd name="T100" fmla="*/ 36 w 265"/>
                <a:gd name="T101" fmla="*/ 48 h 1805"/>
                <a:gd name="T102" fmla="*/ 132 w 265"/>
                <a:gd name="T103" fmla="*/ 0 h 18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5"/>
                <a:gd name="T157" fmla="*/ 0 h 1805"/>
                <a:gd name="T158" fmla="*/ 265 w 265"/>
                <a:gd name="T159" fmla="*/ 1805 h 18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5" h="1805">
                  <a:moveTo>
                    <a:pt x="132" y="0"/>
                  </a:moveTo>
                  <a:lnTo>
                    <a:pt x="144" y="42"/>
                  </a:lnTo>
                  <a:lnTo>
                    <a:pt x="165" y="110"/>
                  </a:lnTo>
                  <a:lnTo>
                    <a:pt x="183" y="170"/>
                  </a:lnTo>
                  <a:lnTo>
                    <a:pt x="198" y="233"/>
                  </a:lnTo>
                  <a:lnTo>
                    <a:pt x="213" y="296"/>
                  </a:lnTo>
                  <a:lnTo>
                    <a:pt x="225" y="367"/>
                  </a:lnTo>
                  <a:lnTo>
                    <a:pt x="237" y="440"/>
                  </a:lnTo>
                  <a:lnTo>
                    <a:pt x="247" y="524"/>
                  </a:lnTo>
                  <a:lnTo>
                    <a:pt x="255" y="593"/>
                  </a:lnTo>
                  <a:lnTo>
                    <a:pt x="259" y="674"/>
                  </a:lnTo>
                  <a:lnTo>
                    <a:pt x="263" y="743"/>
                  </a:lnTo>
                  <a:lnTo>
                    <a:pt x="265" y="831"/>
                  </a:lnTo>
                  <a:lnTo>
                    <a:pt x="264" y="919"/>
                  </a:lnTo>
                  <a:lnTo>
                    <a:pt x="261" y="1009"/>
                  </a:lnTo>
                  <a:lnTo>
                    <a:pt x="258" y="1080"/>
                  </a:lnTo>
                  <a:lnTo>
                    <a:pt x="253" y="1143"/>
                  </a:lnTo>
                  <a:lnTo>
                    <a:pt x="244" y="1221"/>
                  </a:lnTo>
                  <a:lnTo>
                    <a:pt x="235" y="1293"/>
                  </a:lnTo>
                  <a:lnTo>
                    <a:pt x="222" y="1373"/>
                  </a:lnTo>
                  <a:lnTo>
                    <a:pt x="207" y="1448"/>
                  </a:lnTo>
                  <a:lnTo>
                    <a:pt x="190" y="1520"/>
                  </a:lnTo>
                  <a:lnTo>
                    <a:pt x="174" y="1586"/>
                  </a:lnTo>
                  <a:lnTo>
                    <a:pt x="151" y="1656"/>
                  </a:lnTo>
                  <a:lnTo>
                    <a:pt x="127" y="1721"/>
                  </a:lnTo>
                  <a:lnTo>
                    <a:pt x="100" y="1788"/>
                  </a:lnTo>
                  <a:lnTo>
                    <a:pt x="93" y="1805"/>
                  </a:lnTo>
                  <a:lnTo>
                    <a:pt x="0" y="1763"/>
                  </a:lnTo>
                  <a:lnTo>
                    <a:pt x="27" y="1712"/>
                  </a:lnTo>
                  <a:lnTo>
                    <a:pt x="54" y="1649"/>
                  </a:lnTo>
                  <a:lnTo>
                    <a:pt x="76" y="1583"/>
                  </a:lnTo>
                  <a:lnTo>
                    <a:pt x="94" y="1512"/>
                  </a:lnTo>
                  <a:lnTo>
                    <a:pt x="115" y="1431"/>
                  </a:lnTo>
                  <a:lnTo>
                    <a:pt x="129" y="1356"/>
                  </a:lnTo>
                  <a:lnTo>
                    <a:pt x="141" y="1283"/>
                  </a:lnTo>
                  <a:lnTo>
                    <a:pt x="151" y="1197"/>
                  </a:lnTo>
                  <a:lnTo>
                    <a:pt x="159" y="1119"/>
                  </a:lnTo>
                  <a:lnTo>
                    <a:pt x="165" y="1042"/>
                  </a:lnTo>
                  <a:lnTo>
                    <a:pt x="168" y="963"/>
                  </a:lnTo>
                  <a:lnTo>
                    <a:pt x="171" y="901"/>
                  </a:lnTo>
                  <a:lnTo>
                    <a:pt x="169" y="819"/>
                  </a:lnTo>
                  <a:lnTo>
                    <a:pt x="167" y="733"/>
                  </a:lnTo>
                  <a:lnTo>
                    <a:pt x="162" y="653"/>
                  </a:lnTo>
                  <a:lnTo>
                    <a:pt x="156" y="572"/>
                  </a:lnTo>
                  <a:lnTo>
                    <a:pt x="145" y="488"/>
                  </a:lnTo>
                  <a:lnTo>
                    <a:pt x="133" y="410"/>
                  </a:lnTo>
                  <a:lnTo>
                    <a:pt x="120" y="331"/>
                  </a:lnTo>
                  <a:lnTo>
                    <a:pt x="103" y="259"/>
                  </a:lnTo>
                  <a:lnTo>
                    <a:pt x="82" y="179"/>
                  </a:lnTo>
                  <a:lnTo>
                    <a:pt x="60" y="110"/>
                  </a:lnTo>
                  <a:lnTo>
                    <a:pt x="36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Freeform 56"/>
            <p:cNvSpPr>
              <a:spLocks/>
            </p:cNvSpPr>
            <p:nvPr/>
          </p:nvSpPr>
          <p:spPr bwMode="auto">
            <a:xfrm>
              <a:off x="4031" y="1530"/>
              <a:ext cx="223" cy="1608"/>
            </a:xfrm>
            <a:custGeom>
              <a:avLst/>
              <a:gdLst>
                <a:gd name="T0" fmla="*/ 120 w 223"/>
                <a:gd name="T1" fmla="*/ 0 h 1608"/>
                <a:gd name="T2" fmla="*/ 141 w 223"/>
                <a:gd name="T3" fmla="*/ 68 h 1608"/>
                <a:gd name="T4" fmla="*/ 156 w 223"/>
                <a:gd name="T5" fmla="*/ 131 h 1608"/>
                <a:gd name="T6" fmla="*/ 171 w 223"/>
                <a:gd name="T7" fmla="*/ 194 h 1608"/>
                <a:gd name="T8" fmla="*/ 183 w 223"/>
                <a:gd name="T9" fmla="*/ 265 h 1608"/>
                <a:gd name="T10" fmla="*/ 195 w 223"/>
                <a:gd name="T11" fmla="*/ 338 h 1608"/>
                <a:gd name="T12" fmla="*/ 205 w 223"/>
                <a:gd name="T13" fmla="*/ 422 h 1608"/>
                <a:gd name="T14" fmla="*/ 213 w 223"/>
                <a:gd name="T15" fmla="*/ 491 h 1608"/>
                <a:gd name="T16" fmla="*/ 217 w 223"/>
                <a:gd name="T17" fmla="*/ 572 h 1608"/>
                <a:gd name="T18" fmla="*/ 221 w 223"/>
                <a:gd name="T19" fmla="*/ 641 h 1608"/>
                <a:gd name="T20" fmla="*/ 223 w 223"/>
                <a:gd name="T21" fmla="*/ 729 h 1608"/>
                <a:gd name="T22" fmla="*/ 222 w 223"/>
                <a:gd name="T23" fmla="*/ 817 h 1608"/>
                <a:gd name="T24" fmla="*/ 219 w 223"/>
                <a:gd name="T25" fmla="*/ 907 h 1608"/>
                <a:gd name="T26" fmla="*/ 216 w 223"/>
                <a:gd name="T27" fmla="*/ 978 h 1608"/>
                <a:gd name="T28" fmla="*/ 211 w 223"/>
                <a:gd name="T29" fmla="*/ 1041 h 1608"/>
                <a:gd name="T30" fmla="*/ 202 w 223"/>
                <a:gd name="T31" fmla="*/ 1119 h 1608"/>
                <a:gd name="T32" fmla="*/ 193 w 223"/>
                <a:gd name="T33" fmla="*/ 1191 h 1608"/>
                <a:gd name="T34" fmla="*/ 180 w 223"/>
                <a:gd name="T35" fmla="*/ 1271 h 1608"/>
                <a:gd name="T36" fmla="*/ 165 w 223"/>
                <a:gd name="T37" fmla="*/ 1346 h 1608"/>
                <a:gd name="T38" fmla="*/ 148 w 223"/>
                <a:gd name="T39" fmla="*/ 1418 h 1608"/>
                <a:gd name="T40" fmla="*/ 132 w 223"/>
                <a:gd name="T41" fmla="*/ 1484 h 1608"/>
                <a:gd name="T42" fmla="*/ 109 w 223"/>
                <a:gd name="T43" fmla="*/ 1554 h 1608"/>
                <a:gd name="T44" fmla="*/ 90 w 223"/>
                <a:gd name="T45" fmla="*/ 1608 h 1608"/>
                <a:gd name="T46" fmla="*/ 0 w 223"/>
                <a:gd name="T47" fmla="*/ 1562 h 1608"/>
                <a:gd name="T48" fmla="*/ 12 w 223"/>
                <a:gd name="T49" fmla="*/ 1547 h 1608"/>
                <a:gd name="T50" fmla="*/ 34 w 223"/>
                <a:gd name="T51" fmla="*/ 1481 h 1608"/>
                <a:gd name="T52" fmla="*/ 52 w 223"/>
                <a:gd name="T53" fmla="*/ 1410 h 1608"/>
                <a:gd name="T54" fmla="*/ 73 w 223"/>
                <a:gd name="T55" fmla="*/ 1329 h 1608"/>
                <a:gd name="T56" fmla="*/ 87 w 223"/>
                <a:gd name="T57" fmla="*/ 1254 h 1608"/>
                <a:gd name="T58" fmla="*/ 99 w 223"/>
                <a:gd name="T59" fmla="*/ 1181 h 1608"/>
                <a:gd name="T60" fmla="*/ 109 w 223"/>
                <a:gd name="T61" fmla="*/ 1095 h 1608"/>
                <a:gd name="T62" fmla="*/ 117 w 223"/>
                <a:gd name="T63" fmla="*/ 1017 h 1608"/>
                <a:gd name="T64" fmla="*/ 123 w 223"/>
                <a:gd name="T65" fmla="*/ 940 h 1608"/>
                <a:gd name="T66" fmla="*/ 126 w 223"/>
                <a:gd name="T67" fmla="*/ 861 h 1608"/>
                <a:gd name="T68" fmla="*/ 129 w 223"/>
                <a:gd name="T69" fmla="*/ 799 h 1608"/>
                <a:gd name="T70" fmla="*/ 127 w 223"/>
                <a:gd name="T71" fmla="*/ 717 h 1608"/>
                <a:gd name="T72" fmla="*/ 125 w 223"/>
                <a:gd name="T73" fmla="*/ 631 h 1608"/>
                <a:gd name="T74" fmla="*/ 120 w 223"/>
                <a:gd name="T75" fmla="*/ 551 h 1608"/>
                <a:gd name="T76" fmla="*/ 114 w 223"/>
                <a:gd name="T77" fmla="*/ 470 h 1608"/>
                <a:gd name="T78" fmla="*/ 103 w 223"/>
                <a:gd name="T79" fmla="*/ 386 h 1608"/>
                <a:gd name="T80" fmla="*/ 91 w 223"/>
                <a:gd name="T81" fmla="*/ 308 h 1608"/>
                <a:gd name="T82" fmla="*/ 78 w 223"/>
                <a:gd name="T83" fmla="*/ 229 h 1608"/>
                <a:gd name="T84" fmla="*/ 61 w 223"/>
                <a:gd name="T85" fmla="*/ 157 h 1608"/>
                <a:gd name="T86" fmla="*/ 40 w 223"/>
                <a:gd name="T87" fmla="*/ 77 h 1608"/>
                <a:gd name="T88" fmla="*/ 24 w 223"/>
                <a:gd name="T89" fmla="*/ 39 h 1608"/>
                <a:gd name="T90" fmla="*/ 120 w 223"/>
                <a:gd name="T91" fmla="*/ 0 h 16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3"/>
                <a:gd name="T139" fmla="*/ 0 h 1608"/>
                <a:gd name="T140" fmla="*/ 223 w 223"/>
                <a:gd name="T141" fmla="*/ 1608 h 16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3" h="1608">
                  <a:moveTo>
                    <a:pt x="120" y="0"/>
                  </a:moveTo>
                  <a:lnTo>
                    <a:pt x="141" y="68"/>
                  </a:lnTo>
                  <a:lnTo>
                    <a:pt x="156" y="131"/>
                  </a:lnTo>
                  <a:lnTo>
                    <a:pt x="171" y="194"/>
                  </a:lnTo>
                  <a:lnTo>
                    <a:pt x="183" y="265"/>
                  </a:lnTo>
                  <a:lnTo>
                    <a:pt x="195" y="338"/>
                  </a:lnTo>
                  <a:lnTo>
                    <a:pt x="205" y="422"/>
                  </a:lnTo>
                  <a:lnTo>
                    <a:pt x="213" y="491"/>
                  </a:lnTo>
                  <a:lnTo>
                    <a:pt x="217" y="572"/>
                  </a:lnTo>
                  <a:lnTo>
                    <a:pt x="221" y="641"/>
                  </a:lnTo>
                  <a:lnTo>
                    <a:pt x="223" y="729"/>
                  </a:lnTo>
                  <a:lnTo>
                    <a:pt x="222" y="817"/>
                  </a:lnTo>
                  <a:lnTo>
                    <a:pt x="219" y="907"/>
                  </a:lnTo>
                  <a:lnTo>
                    <a:pt x="216" y="978"/>
                  </a:lnTo>
                  <a:lnTo>
                    <a:pt x="211" y="1041"/>
                  </a:lnTo>
                  <a:lnTo>
                    <a:pt x="202" y="1119"/>
                  </a:lnTo>
                  <a:lnTo>
                    <a:pt x="193" y="1191"/>
                  </a:lnTo>
                  <a:lnTo>
                    <a:pt x="180" y="1271"/>
                  </a:lnTo>
                  <a:lnTo>
                    <a:pt x="165" y="1346"/>
                  </a:lnTo>
                  <a:lnTo>
                    <a:pt x="148" y="1418"/>
                  </a:lnTo>
                  <a:lnTo>
                    <a:pt x="132" y="1484"/>
                  </a:lnTo>
                  <a:lnTo>
                    <a:pt x="109" y="1554"/>
                  </a:lnTo>
                  <a:lnTo>
                    <a:pt x="90" y="1608"/>
                  </a:lnTo>
                  <a:lnTo>
                    <a:pt x="0" y="1562"/>
                  </a:lnTo>
                  <a:lnTo>
                    <a:pt x="12" y="1547"/>
                  </a:lnTo>
                  <a:lnTo>
                    <a:pt x="34" y="1481"/>
                  </a:lnTo>
                  <a:lnTo>
                    <a:pt x="52" y="1410"/>
                  </a:lnTo>
                  <a:lnTo>
                    <a:pt x="73" y="1329"/>
                  </a:lnTo>
                  <a:lnTo>
                    <a:pt x="87" y="1254"/>
                  </a:lnTo>
                  <a:lnTo>
                    <a:pt x="99" y="1181"/>
                  </a:lnTo>
                  <a:lnTo>
                    <a:pt x="109" y="1095"/>
                  </a:lnTo>
                  <a:lnTo>
                    <a:pt x="117" y="1017"/>
                  </a:lnTo>
                  <a:lnTo>
                    <a:pt x="123" y="940"/>
                  </a:lnTo>
                  <a:lnTo>
                    <a:pt x="126" y="861"/>
                  </a:lnTo>
                  <a:lnTo>
                    <a:pt x="129" y="799"/>
                  </a:lnTo>
                  <a:lnTo>
                    <a:pt x="127" y="717"/>
                  </a:lnTo>
                  <a:lnTo>
                    <a:pt x="125" y="631"/>
                  </a:lnTo>
                  <a:lnTo>
                    <a:pt x="120" y="551"/>
                  </a:lnTo>
                  <a:lnTo>
                    <a:pt x="114" y="470"/>
                  </a:lnTo>
                  <a:lnTo>
                    <a:pt x="103" y="386"/>
                  </a:lnTo>
                  <a:lnTo>
                    <a:pt x="91" y="308"/>
                  </a:lnTo>
                  <a:lnTo>
                    <a:pt x="78" y="229"/>
                  </a:lnTo>
                  <a:lnTo>
                    <a:pt x="61" y="157"/>
                  </a:lnTo>
                  <a:lnTo>
                    <a:pt x="40" y="77"/>
                  </a:lnTo>
                  <a:lnTo>
                    <a:pt x="24" y="3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A0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1" name="Freeform 57"/>
            <p:cNvSpPr>
              <a:spLocks/>
            </p:cNvSpPr>
            <p:nvPr/>
          </p:nvSpPr>
          <p:spPr bwMode="auto">
            <a:xfrm>
              <a:off x="3824" y="1623"/>
              <a:ext cx="190" cy="1412"/>
            </a:xfrm>
            <a:custGeom>
              <a:avLst/>
              <a:gdLst>
                <a:gd name="T0" fmla="*/ 123 w 190"/>
                <a:gd name="T1" fmla="*/ 38 h 1412"/>
                <a:gd name="T2" fmla="*/ 138 w 190"/>
                <a:gd name="T3" fmla="*/ 101 h 1412"/>
                <a:gd name="T4" fmla="*/ 150 w 190"/>
                <a:gd name="T5" fmla="*/ 172 h 1412"/>
                <a:gd name="T6" fmla="*/ 162 w 190"/>
                <a:gd name="T7" fmla="*/ 245 h 1412"/>
                <a:gd name="T8" fmla="*/ 172 w 190"/>
                <a:gd name="T9" fmla="*/ 329 h 1412"/>
                <a:gd name="T10" fmla="*/ 180 w 190"/>
                <a:gd name="T11" fmla="*/ 398 h 1412"/>
                <a:gd name="T12" fmla="*/ 184 w 190"/>
                <a:gd name="T13" fmla="*/ 479 h 1412"/>
                <a:gd name="T14" fmla="*/ 188 w 190"/>
                <a:gd name="T15" fmla="*/ 548 h 1412"/>
                <a:gd name="T16" fmla="*/ 190 w 190"/>
                <a:gd name="T17" fmla="*/ 636 h 1412"/>
                <a:gd name="T18" fmla="*/ 189 w 190"/>
                <a:gd name="T19" fmla="*/ 735 h 1412"/>
                <a:gd name="T20" fmla="*/ 186 w 190"/>
                <a:gd name="T21" fmla="*/ 814 h 1412"/>
                <a:gd name="T22" fmla="*/ 183 w 190"/>
                <a:gd name="T23" fmla="*/ 885 h 1412"/>
                <a:gd name="T24" fmla="*/ 178 w 190"/>
                <a:gd name="T25" fmla="*/ 948 h 1412"/>
                <a:gd name="T26" fmla="*/ 169 w 190"/>
                <a:gd name="T27" fmla="*/ 1026 h 1412"/>
                <a:gd name="T28" fmla="*/ 160 w 190"/>
                <a:gd name="T29" fmla="*/ 1098 h 1412"/>
                <a:gd name="T30" fmla="*/ 147 w 190"/>
                <a:gd name="T31" fmla="*/ 1178 h 1412"/>
                <a:gd name="T32" fmla="*/ 132 w 190"/>
                <a:gd name="T33" fmla="*/ 1253 h 1412"/>
                <a:gd name="T34" fmla="*/ 115 w 190"/>
                <a:gd name="T35" fmla="*/ 1325 h 1412"/>
                <a:gd name="T36" fmla="*/ 99 w 190"/>
                <a:gd name="T37" fmla="*/ 1391 h 1412"/>
                <a:gd name="T38" fmla="*/ 90 w 190"/>
                <a:gd name="T39" fmla="*/ 1412 h 1412"/>
                <a:gd name="T40" fmla="*/ 0 w 190"/>
                <a:gd name="T41" fmla="*/ 1370 h 1412"/>
                <a:gd name="T42" fmla="*/ 19 w 190"/>
                <a:gd name="T43" fmla="*/ 1317 h 1412"/>
                <a:gd name="T44" fmla="*/ 40 w 190"/>
                <a:gd name="T45" fmla="*/ 1236 h 1412"/>
                <a:gd name="T46" fmla="*/ 54 w 190"/>
                <a:gd name="T47" fmla="*/ 1161 h 1412"/>
                <a:gd name="T48" fmla="*/ 66 w 190"/>
                <a:gd name="T49" fmla="*/ 1088 h 1412"/>
                <a:gd name="T50" fmla="*/ 76 w 190"/>
                <a:gd name="T51" fmla="*/ 1002 h 1412"/>
                <a:gd name="T52" fmla="*/ 84 w 190"/>
                <a:gd name="T53" fmla="*/ 924 h 1412"/>
                <a:gd name="T54" fmla="*/ 90 w 190"/>
                <a:gd name="T55" fmla="*/ 847 h 1412"/>
                <a:gd name="T56" fmla="*/ 93 w 190"/>
                <a:gd name="T57" fmla="*/ 768 h 1412"/>
                <a:gd name="T58" fmla="*/ 96 w 190"/>
                <a:gd name="T59" fmla="*/ 706 h 1412"/>
                <a:gd name="T60" fmla="*/ 94 w 190"/>
                <a:gd name="T61" fmla="*/ 624 h 1412"/>
                <a:gd name="T62" fmla="*/ 92 w 190"/>
                <a:gd name="T63" fmla="*/ 538 h 1412"/>
                <a:gd name="T64" fmla="*/ 87 w 190"/>
                <a:gd name="T65" fmla="*/ 458 h 1412"/>
                <a:gd name="T66" fmla="*/ 81 w 190"/>
                <a:gd name="T67" fmla="*/ 377 h 1412"/>
                <a:gd name="T68" fmla="*/ 70 w 190"/>
                <a:gd name="T69" fmla="*/ 293 h 1412"/>
                <a:gd name="T70" fmla="*/ 58 w 190"/>
                <a:gd name="T71" fmla="*/ 215 h 1412"/>
                <a:gd name="T72" fmla="*/ 45 w 190"/>
                <a:gd name="T73" fmla="*/ 136 h 1412"/>
                <a:gd name="T74" fmla="*/ 28 w 190"/>
                <a:gd name="T75" fmla="*/ 64 h 1412"/>
                <a:gd name="T76" fmla="*/ 22 w 190"/>
                <a:gd name="T77" fmla="*/ 45 h 1412"/>
                <a:gd name="T78" fmla="*/ 114 w 190"/>
                <a:gd name="T79" fmla="*/ 0 h 1412"/>
                <a:gd name="T80" fmla="*/ 123 w 190"/>
                <a:gd name="T81" fmla="*/ 38 h 14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0"/>
                <a:gd name="T124" fmla="*/ 0 h 1412"/>
                <a:gd name="T125" fmla="*/ 190 w 190"/>
                <a:gd name="T126" fmla="*/ 1412 h 14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0" h="1412">
                  <a:moveTo>
                    <a:pt x="123" y="38"/>
                  </a:moveTo>
                  <a:lnTo>
                    <a:pt x="138" y="101"/>
                  </a:lnTo>
                  <a:lnTo>
                    <a:pt x="150" y="172"/>
                  </a:lnTo>
                  <a:lnTo>
                    <a:pt x="162" y="245"/>
                  </a:lnTo>
                  <a:lnTo>
                    <a:pt x="172" y="329"/>
                  </a:lnTo>
                  <a:lnTo>
                    <a:pt x="180" y="398"/>
                  </a:lnTo>
                  <a:lnTo>
                    <a:pt x="184" y="479"/>
                  </a:lnTo>
                  <a:lnTo>
                    <a:pt x="188" y="548"/>
                  </a:lnTo>
                  <a:lnTo>
                    <a:pt x="190" y="636"/>
                  </a:lnTo>
                  <a:lnTo>
                    <a:pt x="189" y="735"/>
                  </a:lnTo>
                  <a:lnTo>
                    <a:pt x="186" y="814"/>
                  </a:lnTo>
                  <a:lnTo>
                    <a:pt x="183" y="885"/>
                  </a:lnTo>
                  <a:lnTo>
                    <a:pt x="178" y="948"/>
                  </a:lnTo>
                  <a:lnTo>
                    <a:pt x="169" y="1026"/>
                  </a:lnTo>
                  <a:lnTo>
                    <a:pt x="160" y="1098"/>
                  </a:lnTo>
                  <a:lnTo>
                    <a:pt x="147" y="1178"/>
                  </a:lnTo>
                  <a:lnTo>
                    <a:pt x="132" y="1253"/>
                  </a:lnTo>
                  <a:lnTo>
                    <a:pt x="115" y="1325"/>
                  </a:lnTo>
                  <a:lnTo>
                    <a:pt x="99" y="1391"/>
                  </a:lnTo>
                  <a:lnTo>
                    <a:pt x="90" y="1412"/>
                  </a:lnTo>
                  <a:lnTo>
                    <a:pt x="0" y="1370"/>
                  </a:lnTo>
                  <a:lnTo>
                    <a:pt x="19" y="1317"/>
                  </a:lnTo>
                  <a:lnTo>
                    <a:pt x="40" y="1236"/>
                  </a:lnTo>
                  <a:lnTo>
                    <a:pt x="54" y="1161"/>
                  </a:lnTo>
                  <a:lnTo>
                    <a:pt x="66" y="1088"/>
                  </a:lnTo>
                  <a:lnTo>
                    <a:pt x="76" y="1002"/>
                  </a:lnTo>
                  <a:lnTo>
                    <a:pt x="84" y="924"/>
                  </a:lnTo>
                  <a:lnTo>
                    <a:pt x="90" y="847"/>
                  </a:lnTo>
                  <a:lnTo>
                    <a:pt x="93" y="768"/>
                  </a:lnTo>
                  <a:lnTo>
                    <a:pt x="96" y="706"/>
                  </a:lnTo>
                  <a:lnTo>
                    <a:pt x="94" y="624"/>
                  </a:lnTo>
                  <a:lnTo>
                    <a:pt x="92" y="538"/>
                  </a:lnTo>
                  <a:lnTo>
                    <a:pt x="87" y="458"/>
                  </a:lnTo>
                  <a:lnTo>
                    <a:pt x="81" y="377"/>
                  </a:lnTo>
                  <a:lnTo>
                    <a:pt x="70" y="293"/>
                  </a:lnTo>
                  <a:lnTo>
                    <a:pt x="58" y="215"/>
                  </a:lnTo>
                  <a:lnTo>
                    <a:pt x="45" y="136"/>
                  </a:lnTo>
                  <a:lnTo>
                    <a:pt x="28" y="64"/>
                  </a:lnTo>
                  <a:lnTo>
                    <a:pt x="22" y="45"/>
                  </a:lnTo>
                  <a:lnTo>
                    <a:pt x="114" y="0"/>
                  </a:lnTo>
                  <a:lnTo>
                    <a:pt x="123" y="38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2" name="Freeform 58"/>
            <p:cNvSpPr>
              <a:spLocks/>
            </p:cNvSpPr>
            <p:nvPr/>
          </p:nvSpPr>
          <p:spPr bwMode="auto">
            <a:xfrm>
              <a:off x="3632" y="1718"/>
              <a:ext cx="166" cy="1224"/>
            </a:xfrm>
            <a:custGeom>
              <a:avLst/>
              <a:gdLst>
                <a:gd name="T0" fmla="*/ 114 w 166"/>
                <a:gd name="T1" fmla="*/ 0 h 1224"/>
                <a:gd name="T2" fmla="*/ 126 w 166"/>
                <a:gd name="T3" fmla="*/ 71 h 1224"/>
                <a:gd name="T4" fmla="*/ 138 w 166"/>
                <a:gd name="T5" fmla="*/ 144 h 1224"/>
                <a:gd name="T6" fmla="*/ 148 w 166"/>
                <a:gd name="T7" fmla="*/ 228 h 1224"/>
                <a:gd name="T8" fmla="*/ 156 w 166"/>
                <a:gd name="T9" fmla="*/ 297 h 1224"/>
                <a:gd name="T10" fmla="*/ 160 w 166"/>
                <a:gd name="T11" fmla="*/ 378 h 1224"/>
                <a:gd name="T12" fmla="*/ 164 w 166"/>
                <a:gd name="T13" fmla="*/ 447 h 1224"/>
                <a:gd name="T14" fmla="*/ 166 w 166"/>
                <a:gd name="T15" fmla="*/ 535 h 1224"/>
                <a:gd name="T16" fmla="*/ 165 w 166"/>
                <a:gd name="T17" fmla="*/ 623 h 1224"/>
                <a:gd name="T18" fmla="*/ 162 w 166"/>
                <a:gd name="T19" fmla="*/ 713 h 1224"/>
                <a:gd name="T20" fmla="*/ 159 w 166"/>
                <a:gd name="T21" fmla="*/ 784 h 1224"/>
                <a:gd name="T22" fmla="*/ 154 w 166"/>
                <a:gd name="T23" fmla="*/ 847 h 1224"/>
                <a:gd name="T24" fmla="*/ 145 w 166"/>
                <a:gd name="T25" fmla="*/ 925 h 1224"/>
                <a:gd name="T26" fmla="*/ 136 w 166"/>
                <a:gd name="T27" fmla="*/ 997 h 1224"/>
                <a:gd name="T28" fmla="*/ 123 w 166"/>
                <a:gd name="T29" fmla="*/ 1077 h 1224"/>
                <a:gd name="T30" fmla="*/ 108 w 166"/>
                <a:gd name="T31" fmla="*/ 1152 h 1224"/>
                <a:gd name="T32" fmla="*/ 91 w 166"/>
                <a:gd name="T33" fmla="*/ 1224 h 1224"/>
                <a:gd name="T34" fmla="*/ 0 w 166"/>
                <a:gd name="T35" fmla="*/ 1182 h 1224"/>
                <a:gd name="T36" fmla="*/ 16 w 166"/>
                <a:gd name="T37" fmla="*/ 1135 h 1224"/>
                <a:gd name="T38" fmla="*/ 30 w 166"/>
                <a:gd name="T39" fmla="*/ 1060 h 1224"/>
                <a:gd name="T40" fmla="*/ 42 w 166"/>
                <a:gd name="T41" fmla="*/ 987 h 1224"/>
                <a:gd name="T42" fmla="*/ 52 w 166"/>
                <a:gd name="T43" fmla="*/ 901 h 1224"/>
                <a:gd name="T44" fmla="*/ 60 w 166"/>
                <a:gd name="T45" fmla="*/ 823 h 1224"/>
                <a:gd name="T46" fmla="*/ 66 w 166"/>
                <a:gd name="T47" fmla="*/ 746 h 1224"/>
                <a:gd name="T48" fmla="*/ 69 w 166"/>
                <a:gd name="T49" fmla="*/ 667 h 1224"/>
                <a:gd name="T50" fmla="*/ 72 w 166"/>
                <a:gd name="T51" fmla="*/ 605 h 1224"/>
                <a:gd name="T52" fmla="*/ 70 w 166"/>
                <a:gd name="T53" fmla="*/ 523 h 1224"/>
                <a:gd name="T54" fmla="*/ 68 w 166"/>
                <a:gd name="T55" fmla="*/ 437 h 1224"/>
                <a:gd name="T56" fmla="*/ 63 w 166"/>
                <a:gd name="T57" fmla="*/ 357 h 1224"/>
                <a:gd name="T58" fmla="*/ 57 w 166"/>
                <a:gd name="T59" fmla="*/ 276 h 1224"/>
                <a:gd name="T60" fmla="*/ 46 w 166"/>
                <a:gd name="T61" fmla="*/ 192 h 1224"/>
                <a:gd name="T62" fmla="*/ 34 w 166"/>
                <a:gd name="T63" fmla="*/ 114 h 1224"/>
                <a:gd name="T64" fmla="*/ 19 w 166"/>
                <a:gd name="T65" fmla="*/ 43 h 1224"/>
                <a:gd name="T66" fmla="*/ 114 w 166"/>
                <a:gd name="T67" fmla="*/ 0 h 1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224"/>
                <a:gd name="T104" fmla="*/ 166 w 166"/>
                <a:gd name="T105" fmla="*/ 1224 h 1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224">
                  <a:moveTo>
                    <a:pt x="114" y="0"/>
                  </a:moveTo>
                  <a:lnTo>
                    <a:pt x="126" y="71"/>
                  </a:lnTo>
                  <a:lnTo>
                    <a:pt x="138" y="144"/>
                  </a:lnTo>
                  <a:lnTo>
                    <a:pt x="148" y="228"/>
                  </a:lnTo>
                  <a:lnTo>
                    <a:pt x="156" y="297"/>
                  </a:lnTo>
                  <a:lnTo>
                    <a:pt x="160" y="378"/>
                  </a:lnTo>
                  <a:lnTo>
                    <a:pt x="164" y="447"/>
                  </a:lnTo>
                  <a:lnTo>
                    <a:pt x="166" y="535"/>
                  </a:lnTo>
                  <a:lnTo>
                    <a:pt x="165" y="623"/>
                  </a:lnTo>
                  <a:lnTo>
                    <a:pt x="162" y="713"/>
                  </a:lnTo>
                  <a:lnTo>
                    <a:pt x="159" y="784"/>
                  </a:lnTo>
                  <a:lnTo>
                    <a:pt x="154" y="847"/>
                  </a:lnTo>
                  <a:lnTo>
                    <a:pt x="145" y="925"/>
                  </a:lnTo>
                  <a:lnTo>
                    <a:pt x="136" y="997"/>
                  </a:lnTo>
                  <a:lnTo>
                    <a:pt x="123" y="1077"/>
                  </a:lnTo>
                  <a:lnTo>
                    <a:pt x="108" y="1152"/>
                  </a:lnTo>
                  <a:lnTo>
                    <a:pt x="91" y="1224"/>
                  </a:lnTo>
                  <a:lnTo>
                    <a:pt x="0" y="1182"/>
                  </a:lnTo>
                  <a:lnTo>
                    <a:pt x="16" y="1135"/>
                  </a:lnTo>
                  <a:lnTo>
                    <a:pt x="30" y="1060"/>
                  </a:lnTo>
                  <a:lnTo>
                    <a:pt x="42" y="987"/>
                  </a:lnTo>
                  <a:lnTo>
                    <a:pt x="52" y="901"/>
                  </a:lnTo>
                  <a:lnTo>
                    <a:pt x="60" y="823"/>
                  </a:lnTo>
                  <a:lnTo>
                    <a:pt x="66" y="746"/>
                  </a:lnTo>
                  <a:lnTo>
                    <a:pt x="69" y="667"/>
                  </a:lnTo>
                  <a:lnTo>
                    <a:pt x="72" y="605"/>
                  </a:lnTo>
                  <a:lnTo>
                    <a:pt x="70" y="523"/>
                  </a:lnTo>
                  <a:lnTo>
                    <a:pt x="68" y="437"/>
                  </a:lnTo>
                  <a:lnTo>
                    <a:pt x="63" y="357"/>
                  </a:lnTo>
                  <a:lnTo>
                    <a:pt x="57" y="276"/>
                  </a:lnTo>
                  <a:lnTo>
                    <a:pt x="46" y="192"/>
                  </a:lnTo>
                  <a:lnTo>
                    <a:pt x="34" y="114"/>
                  </a:lnTo>
                  <a:lnTo>
                    <a:pt x="19" y="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3" name="Freeform 59"/>
            <p:cNvSpPr>
              <a:spLocks/>
            </p:cNvSpPr>
            <p:nvPr/>
          </p:nvSpPr>
          <p:spPr bwMode="auto">
            <a:xfrm>
              <a:off x="3440" y="1812"/>
              <a:ext cx="142" cy="1037"/>
            </a:xfrm>
            <a:custGeom>
              <a:avLst/>
              <a:gdLst>
                <a:gd name="T0" fmla="*/ 100 w 142"/>
                <a:gd name="T1" fmla="*/ 0 h 1037"/>
                <a:gd name="T2" fmla="*/ 114 w 142"/>
                <a:gd name="T3" fmla="*/ 56 h 1037"/>
                <a:gd name="T4" fmla="*/ 124 w 142"/>
                <a:gd name="T5" fmla="*/ 140 h 1037"/>
                <a:gd name="T6" fmla="*/ 132 w 142"/>
                <a:gd name="T7" fmla="*/ 209 h 1037"/>
                <a:gd name="T8" fmla="*/ 136 w 142"/>
                <a:gd name="T9" fmla="*/ 290 h 1037"/>
                <a:gd name="T10" fmla="*/ 140 w 142"/>
                <a:gd name="T11" fmla="*/ 359 h 1037"/>
                <a:gd name="T12" fmla="*/ 142 w 142"/>
                <a:gd name="T13" fmla="*/ 447 h 1037"/>
                <a:gd name="T14" fmla="*/ 141 w 142"/>
                <a:gd name="T15" fmla="*/ 535 h 1037"/>
                <a:gd name="T16" fmla="*/ 138 w 142"/>
                <a:gd name="T17" fmla="*/ 625 h 1037"/>
                <a:gd name="T18" fmla="*/ 135 w 142"/>
                <a:gd name="T19" fmla="*/ 696 h 1037"/>
                <a:gd name="T20" fmla="*/ 130 w 142"/>
                <a:gd name="T21" fmla="*/ 759 h 1037"/>
                <a:gd name="T22" fmla="*/ 121 w 142"/>
                <a:gd name="T23" fmla="*/ 837 h 1037"/>
                <a:gd name="T24" fmla="*/ 112 w 142"/>
                <a:gd name="T25" fmla="*/ 909 h 1037"/>
                <a:gd name="T26" fmla="*/ 99 w 142"/>
                <a:gd name="T27" fmla="*/ 989 h 1037"/>
                <a:gd name="T28" fmla="*/ 93 w 142"/>
                <a:gd name="T29" fmla="*/ 1037 h 1037"/>
                <a:gd name="T30" fmla="*/ 0 w 142"/>
                <a:gd name="T31" fmla="*/ 995 h 1037"/>
                <a:gd name="T32" fmla="*/ 6 w 142"/>
                <a:gd name="T33" fmla="*/ 972 h 1037"/>
                <a:gd name="T34" fmla="*/ 18 w 142"/>
                <a:gd name="T35" fmla="*/ 899 h 1037"/>
                <a:gd name="T36" fmla="*/ 28 w 142"/>
                <a:gd name="T37" fmla="*/ 813 h 1037"/>
                <a:gd name="T38" fmla="*/ 36 w 142"/>
                <a:gd name="T39" fmla="*/ 735 h 1037"/>
                <a:gd name="T40" fmla="*/ 42 w 142"/>
                <a:gd name="T41" fmla="*/ 658 h 1037"/>
                <a:gd name="T42" fmla="*/ 45 w 142"/>
                <a:gd name="T43" fmla="*/ 579 h 1037"/>
                <a:gd name="T44" fmla="*/ 48 w 142"/>
                <a:gd name="T45" fmla="*/ 517 h 1037"/>
                <a:gd name="T46" fmla="*/ 46 w 142"/>
                <a:gd name="T47" fmla="*/ 435 h 1037"/>
                <a:gd name="T48" fmla="*/ 44 w 142"/>
                <a:gd name="T49" fmla="*/ 349 h 1037"/>
                <a:gd name="T50" fmla="*/ 39 w 142"/>
                <a:gd name="T51" fmla="*/ 269 h 1037"/>
                <a:gd name="T52" fmla="*/ 33 w 142"/>
                <a:gd name="T53" fmla="*/ 188 h 1037"/>
                <a:gd name="T54" fmla="*/ 22 w 142"/>
                <a:gd name="T55" fmla="*/ 104 h 1037"/>
                <a:gd name="T56" fmla="*/ 4 w 142"/>
                <a:gd name="T57" fmla="*/ 39 h 1037"/>
                <a:gd name="T58" fmla="*/ 100 w 142"/>
                <a:gd name="T59" fmla="*/ 0 h 10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2"/>
                <a:gd name="T91" fmla="*/ 0 h 1037"/>
                <a:gd name="T92" fmla="*/ 142 w 142"/>
                <a:gd name="T93" fmla="*/ 1037 h 10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2" h="1037">
                  <a:moveTo>
                    <a:pt x="100" y="0"/>
                  </a:moveTo>
                  <a:lnTo>
                    <a:pt x="114" y="56"/>
                  </a:lnTo>
                  <a:lnTo>
                    <a:pt x="124" y="140"/>
                  </a:lnTo>
                  <a:lnTo>
                    <a:pt x="132" y="209"/>
                  </a:lnTo>
                  <a:lnTo>
                    <a:pt x="136" y="290"/>
                  </a:lnTo>
                  <a:lnTo>
                    <a:pt x="140" y="359"/>
                  </a:lnTo>
                  <a:lnTo>
                    <a:pt x="142" y="447"/>
                  </a:lnTo>
                  <a:lnTo>
                    <a:pt x="141" y="535"/>
                  </a:lnTo>
                  <a:lnTo>
                    <a:pt x="138" y="625"/>
                  </a:lnTo>
                  <a:lnTo>
                    <a:pt x="135" y="696"/>
                  </a:lnTo>
                  <a:lnTo>
                    <a:pt x="130" y="759"/>
                  </a:lnTo>
                  <a:lnTo>
                    <a:pt x="121" y="837"/>
                  </a:lnTo>
                  <a:lnTo>
                    <a:pt x="112" y="909"/>
                  </a:lnTo>
                  <a:lnTo>
                    <a:pt x="99" y="989"/>
                  </a:lnTo>
                  <a:lnTo>
                    <a:pt x="93" y="1037"/>
                  </a:lnTo>
                  <a:lnTo>
                    <a:pt x="0" y="995"/>
                  </a:lnTo>
                  <a:lnTo>
                    <a:pt x="6" y="972"/>
                  </a:lnTo>
                  <a:lnTo>
                    <a:pt x="18" y="899"/>
                  </a:lnTo>
                  <a:lnTo>
                    <a:pt x="28" y="813"/>
                  </a:lnTo>
                  <a:lnTo>
                    <a:pt x="36" y="735"/>
                  </a:lnTo>
                  <a:lnTo>
                    <a:pt x="42" y="658"/>
                  </a:lnTo>
                  <a:lnTo>
                    <a:pt x="45" y="579"/>
                  </a:lnTo>
                  <a:lnTo>
                    <a:pt x="48" y="517"/>
                  </a:lnTo>
                  <a:lnTo>
                    <a:pt x="46" y="435"/>
                  </a:lnTo>
                  <a:lnTo>
                    <a:pt x="44" y="349"/>
                  </a:lnTo>
                  <a:lnTo>
                    <a:pt x="39" y="269"/>
                  </a:lnTo>
                  <a:lnTo>
                    <a:pt x="33" y="188"/>
                  </a:lnTo>
                  <a:lnTo>
                    <a:pt x="22" y="104"/>
                  </a:lnTo>
                  <a:lnTo>
                    <a:pt x="4" y="3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4" name="Freeform 60"/>
            <p:cNvSpPr>
              <a:spLocks/>
            </p:cNvSpPr>
            <p:nvPr/>
          </p:nvSpPr>
          <p:spPr bwMode="auto">
            <a:xfrm>
              <a:off x="3254" y="1881"/>
              <a:ext cx="136" cy="885"/>
            </a:xfrm>
            <a:custGeom>
              <a:avLst/>
              <a:gdLst>
                <a:gd name="T0" fmla="*/ 112 w 136"/>
                <a:gd name="T1" fmla="*/ 0 h 885"/>
                <a:gd name="T2" fmla="*/ 121 w 136"/>
                <a:gd name="T3" fmla="*/ 51 h 885"/>
                <a:gd name="T4" fmla="*/ 126 w 136"/>
                <a:gd name="T5" fmla="*/ 110 h 885"/>
                <a:gd name="T6" fmla="*/ 133 w 136"/>
                <a:gd name="T7" fmla="*/ 195 h 885"/>
                <a:gd name="T8" fmla="*/ 134 w 136"/>
                <a:gd name="T9" fmla="*/ 260 h 885"/>
                <a:gd name="T10" fmla="*/ 136 w 136"/>
                <a:gd name="T11" fmla="*/ 348 h 885"/>
                <a:gd name="T12" fmla="*/ 135 w 136"/>
                <a:gd name="T13" fmla="*/ 436 h 885"/>
                <a:gd name="T14" fmla="*/ 132 w 136"/>
                <a:gd name="T15" fmla="*/ 526 h 885"/>
                <a:gd name="T16" fmla="*/ 129 w 136"/>
                <a:gd name="T17" fmla="*/ 597 h 885"/>
                <a:gd name="T18" fmla="*/ 124 w 136"/>
                <a:gd name="T19" fmla="*/ 660 h 885"/>
                <a:gd name="T20" fmla="*/ 115 w 136"/>
                <a:gd name="T21" fmla="*/ 738 h 885"/>
                <a:gd name="T22" fmla="*/ 106 w 136"/>
                <a:gd name="T23" fmla="*/ 810 h 885"/>
                <a:gd name="T24" fmla="*/ 93 w 136"/>
                <a:gd name="T25" fmla="*/ 885 h 885"/>
                <a:gd name="T26" fmla="*/ 0 w 136"/>
                <a:gd name="T27" fmla="*/ 839 h 885"/>
                <a:gd name="T28" fmla="*/ 12 w 136"/>
                <a:gd name="T29" fmla="*/ 800 h 885"/>
                <a:gd name="T30" fmla="*/ 22 w 136"/>
                <a:gd name="T31" fmla="*/ 714 h 885"/>
                <a:gd name="T32" fmla="*/ 30 w 136"/>
                <a:gd name="T33" fmla="*/ 636 h 885"/>
                <a:gd name="T34" fmla="*/ 36 w 136"/>
                <a:gd name="T35" fmla="*/ 559 h 885"/>
                <a:gd name="T36" fmla="*/ 39 w 136"/>
                <a:gd name="T37" fmla="*/ 480 h 885"/>
                <a:gd name="T38" fmla="*/ 42 w 136"/>
                <a:gd name="T39" fmla="*/ 418 h 885"/>
                <a:gd name="T40" fmla="*/ 40 w 136"/>
                <a:gd name="T41" fmla="*/ 336 h 885"/>
                <a:gd name="T42" fmla="*/ 40 w 136"/>
                <a:gd name="T43" fmla="*/ 249 h 885"/>
                <a:gd name="T44" fmla="*/ 37 w 136"/>
                <a:gd name="T45" fmla="*/ 168 h 885"/>
                <a:gd name="T46" fmla="*/ 27 w 136"/>
                <a:gd name="T47" fmla="*/ 89 h 885"/>
                <a:gd name="T48" fmla="*/ 16 w 136"/>
                <a:gd name="T49" fmla="*/ 45 h 885"/>
                <a:gd name="T50" fmla="*/ 112 w 136"/>
                <a:gd name="T51" fmla="*/ 0 h 8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6"/>
                <a:gd name="T79" fmla="*/ 0 h 885"/>
                <a:gd name="T80" fmla="*/ 136 w 136"/>
                <a:gd name="T81" fmla="*/ 885 h 8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6" h="885">
                  <a:moveTo>
                    <a:pt x="112" y="0"/>
                  </a:moveTo>
                  <a:lnTo>
                    <a:pt x="121" y="51"/>
                  </a:lnTo>
                  <a:lnTo>
                    <a:pt x="126" y="110"/>
                  </a:lnTo>
                  <a:lnTo>
                    <a:pt x="133" y="195"/>
                  </a:lnTo>
                  <a:lnTo>
                    <a:pt x="134" y="260"/>
                  </a:lnTo>
                  <a:lnTo>
                    <a:pt x="136" y="348"/>
                  </a:lnTo>
                  <a:lnTo>
                    <a:pt x="135" y="436"/>
                  </a:lnTo>
                  <a:lnTo>
                    <a:pt x="132" y="526"/>
                  </a:lnTo>
                  <a:lnTo>
                    <a:pt x="129" y="597"/>
                  </a:lnTo>
                  <a:lnTo>
                    <a:pt x="124" y="660"/>
                  </a:lnTo>
                  <a:lnTo>
                    <a:pt x="115" y="738"/>
                  </a:lnTo>
                  <a:lnTo>
                    <a:pt x="106" y="810"/>
                  </a:lnTo>
                  <a:lnTo>
                    <a:pt x="93" y="885"/>
                  </a:lnTo>
                  <a:lnTo>
                    <a:pt x="0" y="839"/>
                  </a:lnTo>
                  <a:lnTo>
                    <a:pt x="12" y="800"/>
                  </a:lnTo>
                  <a:lnTo>
                    <a:pt x="22" y="714"/>
                  </a:lnTo>
                  <a:lnTo>
                    <a:pt x="30" y="636"/>
                  </a:lnTo>
                  <a:lnTo>
                    <a:pt x="36" y="559"/>
                  </a:lnTo>
                  <a:lnTo>
                    <a:pt x="39" y="480"/>
                  </a:lnTo>
                  <a:lnTo>
                    <a:pt x="42" y="418"/>
                  </a:lnTo>
                  <a:lnTo>
                    <a:pt x="40" y="336"/>
                  </a:lnTo>
                  <a:lnTo>
                    <a:pt x="40" y="249"/>
                  </a:lnTo>
                  <a:lnTo>
                    <a:pt x="37" y="168"/>
                  </a:lnTo>
                  <a:lnTo>
                    <a:pt x="27" y="89"/>
                  </a:lnTo>
                  <a:lnTo>
                    <a:pt x="16" y="45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5" name="Freeform 61"/>
            <p:cNvSpPr>
              <a:spLocks/>
            </p:cNvSpPr>
            <p:nvPr/>
          </p:nvSpPr>
          <p:spPr bwMode="auto">
            <a:xfrm>
              <a:off x="3065" y="1983"/>
              <a:ext cx="115" cy="692"/>
            </a:xfrm>
            <a:custGeom>
              <a:avLst/>
              <a:gdLst>
                <a:gd name="T0" fmla="*/ 97 w 115"/>
                <a:gd name="T1" fmla="*/ 0 h 692"/>
                <a:gd name="T2" fmla="*/ 106 w 115"/>
                <a:gd name="T3" fmla="*/ 60 h 692"/>
                <a:gd name="T4" fmla="*/ 109 w 115"/>
                <a:gd name="T5" fmla="*/ 125 h 692"/>
                <a:gd name="T6" fmla="*/ 113 w 115"/>
                <a:gd name="T7" fmla="*/ 194 h 692"/>
                <a:gd name="T8" fmla="*/ 115 w 115"/>
                <a:gd name="T9" fmla="*/ 282 h 692"/>
                <a:gd name="T10" fmla="*/ 114 w 115"/>
                <a:gd name="T11" fmla="*/ 370 h 692"/>
                <a:gd name="T12" fmla="*/ 111 w 115"/>
                <a:gd name="T13" fmla="*/ 460 h 692"/>
                <a:gd name="T14" fmla="*/ 108 w 115"/>
                <a:gd name="T15" fmla="*/ 531 h 692"/>
                <a:gd name="T16" fmla="*/ 103 w 115"/>
                <a:gd name="T17" fmla="*/ 594 h 692"/>
                <a:gd name="T18" fmla="*/ 102 w 115"/>
                <a:gd name="T19" fmla="*/ 657 h 692"/>
                <a:gd name="T20" fmla="*/ 99 w 115"/>
                <a:gd name="T21" fmla="*/ 692 h 692"/>
                <a:gd name="T22" fmla="*/ 0 w 115"/>
                <a:gd name="T23" fmla="*/ 641 h 692"/>
                <a:gd name="T24" fmla="*/ 9 w 115"/>
                <a:gd name="T25" fmla="*/ 570 h 692"/>
                <a:gd name="T26" fmla="*/ 15 w 115"/>
                <a:gd name="T27" fmla="*/ 493 h 692"/>
                <a:gd name="T28" fmla="*/ 18 w 115"/>
                <a:gd name="T29" fmla="*/ 414 h 692"/>
                <a:gd name="T30" fmla="*/ 21 w 115"/>
                <a:gd name="T31" fmla="*/ 352 h 692"/>
                <a:gd name="T32" fmla="*/ 22 w 115"/>
                <a:gd name="T33" fmla="*/ 261 h 692"/>
                <a:gd name="T34" fmla="*/ 19 w 115"/>
                <a:gd name="T35" fmla="*/ 183 h 692"/>
                <a:gd name="T36" fmla="*/ 12 w 115"/>
                <a:gd name="T37" fmla="*/ 104 h 692"/>
                <a:gd name="T38" fmla="*/ 4 w 115"/>
                <a:gd name="T39" fmla="*/ 42 h 692"/>
                <a:gd name="T40" fmla="*/ 97 w 115"/>
                <a:gd name="T41" fmla="*/ 0 h 6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"/>
                <a:gd name="T64" fmla="*/ 0 h 692"/>
                <a:gd name="T65" fmla="*/ 115 w 115"/>
                <a:gd name="T66" fmla="*/ 692 h 6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" h="692">
                  <a:moveTo>
                    <a:pt x="97" y="0"/>
                  </a:moveTo>
                  <a:lnTo>
                    <a:pt x="106" y="60"/>
                  </a:lnTo>
                  <a:lnTo>
                    <a:pt x="109" y="125"/>
                  </a:lnTo>
                  <a:lnTo>
                    <a:pt x="113" y="194"/>
                  </a:lnTo>
                  <a:lnTo>
                    <a:pt x="115" y="282"/>
                  </a:lnTo>
                  <a:lnTo>
                    <a:pt x="114" y="370"/>
                  </a:lnTo>
                  <a:lnTo>
                    <a:pt x="111" y="460"/>
                  </a:lnTo>
                  <a:lnTo>
                    <a:pt x="108" y="531"/>
                  </a:lnTo>
                  <a:lnTo>
                    <a:pt x="103" y="594"/>
                  </a:lnTo>
                  <a:lnTo>
                    <a:pt x="102" y="657"/>
                  </a:lnTo>
                  <a:lnTo>
                    <a:pt x="99" y="692"/>
                  </a:lnTo>
                  <a:lnTo>
                    <a:pt x="0" y="641"/>
                  </a:lnTo>
                  <a:lnTo>
                    <a:pt x="9" y="570"/>
                  </a:lnTo>
                  <a:lnTo>
                    <a:pt x="15" y="493"/>
                  </a:lnTo>
                  <a:lnTo>
                    <a:pt x="18" y="414"/>
                  </a:lnTo>
                  <a:lnTo>
                    <a:pt x="21" y="352"/>
                  </a:lnTo>
                  <a:lnTo>
                    <a:pt x="22" y="261"/>
                  </a:lnTo>
                  <a:lnTo>
                    <a:pt x="19" y="183"/>
                  </a:lnTo>
                  <a:lnTo>
                    <a:pt x="12" y="104"/>
                  </a:lnTo>
                  <a:lnTo>
                    <a:pt x="4" y="4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6" name="Freeform 62"/>
            <p:cNvSpPr>
              <a:spLocks/>
            </p:cNvSpPr>
            <p:nvPr/>
          </p:nvSpPr>
          <p:spPr bwMode="auto">
            <a:xfrm>
              <a:off x="2870" y="2073"/>
              <a:ext cx="109" cy="503"/>
            </a:xfrm>
            <a:custGeom>
              <a:avLst/>
              <a:gdLst>
                <a:gd name="T0" fmla="*/ 97 w 109"/>
                <a:gd name="T1" fmla="*/ 0 h 503"/>
                <a:gd name="T2" fmla="*/ 107 w 109"/>
                <a:gd name="T3" fmla="*/ 92 h 503"/>
                <a:gd name="T4" fmla="*/ 109 w 109"/>
                <a:gd name="T5" fmla="*/ 180 h 503"/>
                <a:gd name="T6" fmla="*/ 108 w 109"/>
                <a:gd name="T7" fmla="*/ 268 h 503"/>
                <a:gd name="T8" fmla="*/ 105 w 109"/>
                <a:gd name="T9" fmla="*/ 358 h 503"/>
                <a:gd name="T10" fmla="*/ 102 w 109"/>
                <a:gd name="T11" fmla="*/ 429 h 503"/>
                <a:gd name="T12" fmla="*/ 90 w 109"/>
                <a:gd name="T13" fmla="*/ 503 h 503"/>
                <a:gd name="T14" fmla="*/ 0 w 109"/>
                <a:gd name="T15" fmla="*/ 461 h 503"/>
                <a:gd name="T16" fmla="*/ 9 w 109"/>
                <a:gd name="T17" fmla="*/ 391 h 503"/>
                <a:gd name="T18" fmla="*/ 12 w 109"/>
                <a:gd name="T19" fmla="*/ 312 h 503"/>
                <a:gd name="T20" fmla="*/ 15 w 109"/>
                <a:gd name="T21" fmla="*/ 250 h 503"/>
                <a:gd name="T22" fmla="*/ 13 w 109"/>
                <a:gd name="T23" fmla="*/ 159 h 503"/>
                <a:gd name="T24" fmla="*/ 11 w 109"/>
                <a:gd name="T25" fmla="*/ 82 h 503"/>
                <a:gd name="T26" fmla="*/ 4 w 109"/>
                <a:gd name="T27" fmla="*/ 42 h 503"/>
                <a:gd name="T28" fmla="*/ 97 w 109"/>
                <a:gd name="T29" fmla="*/ 0 h 5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503"/>
                <a:gd name="T47" fmla="*/ 109 w 109"/>
                <a:gd name="T48" fmla="*/ 503 h 5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503">
                  <a:moveTo>
                    <a:pt x="97" y="0"/>
                  </a:moveTo>
                  <a:lnTo>
                    <a:pt x="107" y="92"/>
                  </a:lnTo>
                  <a:lnTo>
                    <a:pt x="109" y="180"/>
                  </a:lnTo>
                  <a:lnTo>
                    <a:pt x="108" y="268"/>
                  </a:lnTo>
                  <a:lnTo>
                    <a:pt x="105" y="358"/>
                  </a:lnTo>
                  <a:lnTo>
                    <a:pt x="102" y="429"/>
                  </a:lnTo>
                  <a:lnTo>
                    <a:pt x="90" y="503"/>
                  </a:lnTo>
                  <a:lnTo>
                    <a:pt x="0" y="461"/>
                  </a:lnTo>
                  <a:lnTo>
                    <a:pt x="9" y="391"/>
                  </a:lnTo>
                  <a:lnTo>
                    <a:pt x="12" y="312"/>
                  </a:lnTo>
                  <a:lnTo>
                    <a:pt x="15" y="250"/>
                  </a:lnTo>
                  <a:lnTo>
                    <a:pt x="13" y="159"/>
                  </a:lnTo>
                  <a:lnTo>
                    <a:pt x="11" y="82"/>
                  </a:lnTo>
                  <a:lnTo>
                    <a:pt x="4" y="4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7" name="Freeform 63"/>
            <p:cNvSpPr>
              <a:spLocks/>
            </p:cNvSpPr>
            <p:nvPr/>
          </p:nvSpPr>
          <p:spPr bwMode="auto">
            <a:xfrm>
              <a:off x="2687" y="2151"/>
              <a:ext cx="103" cy="336"/>
            </a:xfrm>
            <a:custGeom>
              <a:avLst/>
              <a:gdLst>
                <a:gd name="T0" fmla="*/ 101 w 103"/>
                <a:gd name="T1" fmla="*/ 49 h 336"/>
                <a:gd name="T2" fmla="*/ 103 w 103"/>
                <a:gd name="T3" fmla="*/ 135 h 336"/>
                <a:gd name="T4" fmla="*/ 102 w 103"/>
                <a:gd name="T5" fmla="*/ 220 h 336"/>
                <a:gd name="T6" fmla="*/ 97 w 103"/>
                <a:gd name="T7" fmla="*/ 294 h 336"/>
                <a:gd name="T8" fmla="*/ 91 w 103"/>
                <a:gd name="T9" fmla="*/ 336 h 336"/>
                <a:gd name="T10" fmla="*/ 0 w 103"/>
                <a:gd name="T11" fmla="*/ 297 h 336"/>
                <a:gd name="T12" fmla="*/ 6 w 103"/>
                <a:gd name="T13" fmla="*/ 207 h 336"/>
                <a:gd name="T14" fmla="*/ 7 w 103"/>
                <a:gd name="T15" fmla="*/ 124 h 336"/>
                <a:gd name="T16" fmla="*/ 7 w 103"/>
                <a:gd name="T17" fmla="*/ 45 h 336"/>
                <a:gd name="T18" fmla="*/ 97 w 103"/>
                <a:gd name="T19" fmla="*/ 0 h 336"/>
                <a:gd name="T20" fmla="*/ 101 w 103"/>
                <a:gd name="T21" fmla="*/ 49 h 3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336"/>
                <a:gd name="T35" fmla="*/ 103 w 103"/>
                <a:gd name="T36" fmla="*/ 336 h 3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336">
                  <a:moveTo>
                    <a:pt x="101" y="49"/>
                  </a:moveTo>
                  <a:lnTo>
                    <a:pt x="103" y="135"/>
                  </a:lnTo>
                  <a:lnTo>
                    <a:pt x="102" y="220"/>
                  </a:lnTo>
                  <a:lnTo>
                    <a:pt x="97" y="294"/>
                  </a:lnTo>
                  <a:lnTo>
                    <a:pt x="91" y="336"/>
                  </a:lnTo>
                  <a:lnTo>
                    <a:pt x="0" y="297"/>
                  </a:lnTo>
                  <a:lnTo>
                    <a:pt x="6" y="207"/>
                  </a:lnTo>
                  <a:lnTo>
                    <a:pt x="7" y="124"/>
                  </a:lnTo>
                  <a:lnTo>
                    <a:pt x="7" y="45"/>
                  </a:lnTo>
                  <a:lnTo>
                    <a:pt x="97" y="0"/>
                  </a:lnTo>
                  <a:lnTo>
                    <a:pt x="101" y="49"/>
                  </a:lnTo>
                  <a:close/>
                </a:path>
              </a:pathLst>
            </a:custGeom>
            <a:solidFill>
              <a:srgbClr val="FFE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0" name="AutoShape 69"/>
          <p:cNvSpPr>
            <a:spLocks noChangeArrowheads="1"/>
          </p:cNvSpPr>
          <p:nvPr/>
        </p:nvSpPr>
        <p:spPr bwMode="auto">
          <a:xfrm>
            <a:off x="2987675" y="3395663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3331" name="AutoShape 70"/>
          <p:cNvSpPr>
            <a:spLocks noChangeArrowheads="1"/>
          </p:cNvSpPr>
          <p:nvPr/>
        </p:nvSpPr>
        <p:spPr bwMode="auto">
          <a:xfrm flipH="1">
            <a:off x="5429250" y="3390900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3332" name="Text Box 71"/>
          <p:cNvSpPr txBox="1">
            <a:spLocks noChangeArrowheads="1"/>
          </p:cNvSpPr>
          <p:nvPr/>
        </p:nvSpPr>
        <p:spPr bwMode="auto">
          <a:xfrm>
            <a:off x="2625725" y="3789363"/>
            <a:ext cx="1874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chemeClr val="bg1"/>
                </a:solidFill>
              </a:rPr>
              <a:t>V</a:t>
            </a:r>
            <a:r>
              <a:rPr lang="ru-RU" sz="2800" i="1">
                <a:solidFill>
                  <a:schemeClr val="bg1"/>
                </a:solidFill>
              </a:rPr>
              <a:t>1</a:t>
            </a:r>
            <a:r>
              <a:rPr lang="en-US" sz="2800" b="0">
                <a:solidFill>
                  <a:schemeClr val="bg1"/>
                </a:solidFill>
              </a:rPr>
              <a:t> </a:t>
            </a:r>
            <a:r>
              <a:rPr lang="ru-RU" sz="2800" i="1">
                <a:solidFill>
                  <a:schemeClr val="bg1"/>
                </a:solidFill>
              </a:rPr>
              <a:t>= С/2</a:t>
            </a:r>
          </a:p>
        </p:txBody>
      </p:sp>
      <p:sp>
        <p:nvSpPr>
          <p:cNvPr id="13333" name="Text Box 72"/>
          <p:cNvSpPr txBox="1">
            <a:spLocks noChangeArrowheads="1"/>
          </p:cNvSpPr>
          <p:nvPr/>
        </p:nvSpPr>
        <p:spPr bwMode="auto">
          <a:xfrm>
            <a:off x="4859338" y="3783013"/>
            <a:ext cx="1655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chemeClr val="bg1"/>
                </a:solidFill>
              </a:rPr>
              <a:t>V2</a:t>
            </a:r>
            <a:r>
              <a:rPr lang="ru-RU" sz="2800" i="1">
                <a:solidFill>
                  <a:schemeClr val="bg1"/>
                </a:solidFill>
              </a:rPr>
              <a:t> = С/2</a:t>
            </a:r>
          </a:p>
        </p:txBody>
      </p:sp>
      <p:sp>
        <p:nvSpPr>
          <p:cNvPr id="13334" name="Line 74"/>
          <p:cNvSpPr>
            <a:spLocks noChangeShapeType="1"/>
          </p:cNvSpPr>
          <p:nvPr/>
        </p:nvSpPr>
        <p:spPr bwMode="auto">
          <a:xfrm>
            <a:off x="3417888" y="2997200"/>
            <a:ext cx="865187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3336" name="Line 77"/>
          <p:cNvSpPr>
            <a:spLocks noChangeShapeType="1"/>
          </p:cNvSpPr>
          <p:nvPr/>
        </p:nvSpPr>
        <p:spPr bwMode="auto">
          <a:xfrm flipH="1">
            <a:off x="4860925" y="2997200"/>
            <a:ext cx="865188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3337" name="Text Box 78"/>
          <p:cNvSpPr txBox="1">
            <a:spLocks noChangeArrowheads="1"/>
          </p:cNvSpPr>
          <p:nvPr/>
        </p:nvSpPr>
        <p:spPr bwMode="auto">
          <a:xfrm>
            <a:off x="1619250" y="5286375"/>
            <a:ext cx="7273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chemeClr val="bg1"/>
                </a:solidFill>
              </a:rPr>
              <a:t>V</a:t>
            </a:r>
            <a:r>
              <a:rPr lang="uk-UA" sz="1600" i="1" dirty="0" smtClean="0">
                <a:solidFill>
                  <a:schemeClr val="bg1"/>
                </a:solidFill>
              </a:rPr>
              <a:t>зближення світлових </a:t>
            </a:r>
            <a:r>
              <a:rPr lang="uk-UA" sz="1600" i="1" dirty="0">
                <a:solidFill>
                  <a:schemeClr val="bg1"/>
                </a:solidFill>
              </a:rPr>
              <a:t>пучків </a:t>
            </a:r>
            <a:r>
              <a:rPr lang="ru-RU" sz="2800" i="1" dirty="0" smtClean="0">
                <a:solidFill>
                  <a:schemeClr val="bg1"/>
                </a:solidFill>
              </a:rPr>
              <a:t>= </a:t>
            </a:r>
            <a:r>
              <a:rPr lang="ru-RU" sz="2800" i="1" dirty="0">
                <a:solidFill>
                  <a:schemeClr val="bg1"/>
                </a:solidFill>
              </a:rPr>
              <a:t>С</a:t>
            </a:r>
            <a:r>
              <a:rPr lang="ru-RU" sz="2000" i="1" dirty="0">
                <a:solidFill>
                  <a:schemeClr val="bg1"/>
                </a:solidFill>
              </a:rPr>
              <a:t>,     </a:t>
            </a:r>
            <a:r>
              <a:rPr lang="ru-RU" sz="2400" i="1" dirty="0">
                <a:solidFill>
                  <a:schemeClr val="bg1"/>
                </a:solidFill>
              </a:rPr>
              <a:t>а не</a:t>
            </a:r>
            <a:r>
              <a:rPr lang="ru-RU" sz="2800" i="1" dirty="0">
                <a:solidFill>
                  <a:schemeClr val="bg1"/>
                </a:solidFill>
              </a:rPr>
              <a:t> С</a:t>
            </a:r>
            <a:r>
              <a:rPr lang="en-US" sz="2800" b="0" dirty="0">
                <a:solidFill>
                  <a:schemeClr val="bg1"/>
                </a:solidFill>
              </a:rPr>
              <a:t>+</a:t>
            </a:r>
            <a:r>
              <a:rPr lang="ru-RU" sz="2800" i="1" dirty="0">
                <a:solidFill>
                  <a:schemeClr val="bg1"/>
                </a:solidFill>
              </a:rPr>
              <a:t>С</a:t>
            </a:r>
            <a:r>
              <a:rPr lang="ru-RU" sz="28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338" name="AutoShape 81"/>
          <p:cNvSpPr>
            <a:spLocks noChangeArrowheads="1"/>
          </p:cNvSpPr>
          <p:nvPr/>
        </p:nvSpPr>
        <p:spPr bwMode="auto">
          <a:xfrm flipH="1">
            <a:off x="6407150" y="2852738"/>
            <a:ext cx="147638" cy="285750"/>
          </a:xfrm>
          <a:prstGeom prst="moon">
            <a:avLst>
              <a:gd name="adj" fmla="val 875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9" name="Oval 84"/>
          <p:cNvSpPr>
            <a:spLocks noChangeArrowheads="1"/>
          </p:cNvSpPr>
          <p:nvPr/>
        </p:nvSpPr>
        <p:spPr bwMode="auto">
          <a:xfrm>
            <a:off x="2195513" y="3068638"/>
            <a:ext cx="219075" cy="219075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0" name="Oval 85"/>
          <p:cNvSpPr>
            <a:spLocks noChangeArrowheads="1"/>
          </p:cNvSpPr>
          <p:nvPr/>
        </p:nvSpPr>
        <p:spPr bwMode="auto">
          <a:xfrm>
            <a:off x="2195513" y="3789363"/>
            <a:ext cx="219075" cy="219075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1" name="Oval 86"/>
          <p:cNvSpPr>
            <a:spLocks noChangeArrowheads="1"/>
          </p:cNvSpPr>
          <p:nvPr/>
        </p:nvSpPr>
        <p:spPr bwMode="auto">
          <a:xfrm>
            <a:off x="2195513" y="3429000"/>
            <a:ext cx="219075" cy="219075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2" name="Oval 87"/>
          <p:cNvSpPr>
            <a:spLocks noChangeArrowheads="1"/>
          </p:cNvSpPr>
          <p:nvPr/>
        </p:nvSpPr>
        <p:spPr bwMode="auto">
          <a:xfrm>
            <a:off x="6729413" y="3068638"/>
            <a:ext cx="219075" cy="219075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3" name="Oval 88"/>
          <p:cNvSpPr>
            <a:spLocks noChangeArrowheads="1"/>
          </p:cNvSpPr>
          <p:nvPr/>
        </p:nvSpPr>
        <p:spPr bwMode="auto">
          <a:xfrm>
            <a:off x="6729413" y="3789363"/>
            <a:ext cx="219075" cy="219075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4" name="Oval 89"/>
          <p:cNvSpPr>
            <a:spLocks noChangeArrowheads="1"/>
          </p:cNvSpPr>
          <p:nvPr/>
        </p:nvSpPr>
        <p:spPr bwMode="auto">
          <a:xfrm>
            <a:off x="6729413" y="3429000"/>
            <a:ext cx="219075" cy="219075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5" name="Text Box 90"/>
          <p:cNvSpPr txBox="1">
            <a:spLocks noChangeArrowheads="1"/>
          </p:cNvSpPr>
          <p:nvPr/>
        </p:nvSpPr>
        <p:spPr bwMode="auto">
          <a:xfrm>
            <a:off x="4859338" y="2276475"/>
            <a:ext cx="1946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chemeClr val="bg1"/>
                </a:solidFill>
              </a:rPr>
              <a:t>V</a:t>
            </a:r>
            <a:r>
              <a:rPr lang="ru-RU" i="1" dirty="0" smtClean="0">
                <a:solidFill>
                  <a:schemeClr val="bg1"/>
                </a:solidFill>
              </a:rPr>
              <a:t>СВІТЛА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>
                <a:solidFill>
                  <a:schemeClr val="bg1"/>
                </a:solidFill>
              </a:rPr>
              <a:t>=</a:t>
            </a:r>
            <a:r>
              <a:rPr lang="ru-RU" sz="2800" b="0" dirty="0">
                <a:solidFill>
                  <a:schemeClr val="bg1"/>
                </a:solidFill>
              </a:rPr>
              <a:t> </a:t>
            </a:r>
            <a:r>
              <a:rPr lang="ru-RU" sz="2800" i="1" dirty="0">
                <a:solidFill>
                  <a:schemeClr val="bg1"/>
                </a:solidFill>
              </a:rPr>
              <a:t>С</a:t>
            </a:r>
          </a:p>
        </p:txBody>
      </p:sp>
      <p:grpSp>
        <p:nvGrpSpPr>
          <p:cNvPr id="13346" name="Group 112"/>
          <p:cNvGrpSpPr>
            <a:grpSpLocks/>
          </p:cNvGrpSpPr>
          <p:nvPr/>
        </p:nvGrpSpPr>
        <p:grpSpPr bwMode="auto">
          <a:xfrm>
            <a:off x="12700" y="4508500"/>
            <a:ext cx="814388" cy="2232025"/>
            <a:chOff x="8" y="2840"/>
            <a:chExt cx="513" cy="1406"/>
          </a:xfrm>
        </p:grpSpPr>
        <p:pic>
          <p:nvPicPr>
            <p:cNvPr id="13347" name="Picture 82" descr="PERSON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2840"/>
              <a:ext cx="513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8" name="Freeform 111"/>
            <p:cNvSpPr>
              <a:spLocks/>
            </p:cNvSpPr>
            <p:nvPr/>
          </p:nvSpPr>
          <p:spPr bwMode="auto">
            <a:xfrm>
              <a:off x="295" y="3161"/>
              <a:ext cx="144" cy="226"/>
            </a:xfrm>
            <a:custGeom>
              <a:avLst/>
              <a:gdLst>
                <a:gd name="T0" fmla="*/ 0 w 91"/>
                <a:gd name="T1" fmla="*/ 0 h 226"/>
                <a:gd name="T2" fmla="*/ 91 w 91"/>
                <a:gd name="T3" fmla="*/ 136 h 226"/>
                <a:gd name="T4" fmla="*/ 45 w 91"/>
                <a:gd name="T5" fmla="*/ 226 h 226"/>
                <a:gd name="T6" fmla="*/ 0 60000 65536"/>
                <a:gd name="T7" fmla="*/ 0 60000 65536"/>
                <a:gd name="T8" fmla="*/ 0 60000 65536"/>
                <a:gd name="T9" fmla="*/ 0 w 91"/>
                <a:gd name="T10" fmla="*/ 0 h 226"/>
                <a:gd name="T11" fmla="*/ 91 w 9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226">
                  <a:moveTo>
                    <a:pt x="0" y="0"/>
                  </a:moveTo>
                  <a:lnTo>
                    <a:pt x="91" y="136"/>
                  </a:lnTo>
                  <a:lnTo>
                    <a:pt x="45" y="226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" name="Rectangle 2"/>
          <p:cNvSpPr txBox="1">
            <a:spLocks noChangeArrowheads="1"/>
          </p:cNvSpPr>
          <p:nvPr/>
        </p:nvSpPr>
        <p:spPr>
          <a:xfrm>
            <a:off x="269282" y="332656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i="1" dirty="0" smtClean="0">
                <a:solidFill>
                  <a:schemeClr val="bg1"/>
                </a:solidFill>
              </a:rPr>
              <a:t>3. Рух зі швидкістю, що перевищує швидкість світла, неможливо </a:t>
            </a:r>
            <a:r>
              <a:rPr lang="ru-RU" dirty="0" smtClean="0">
                <a:solidFill>
                  <a:schemeClr val="bg1"/>
                </a:solidFill>
              </a:rPr>
              <a:t>(2) </a:t>
            </a:r>
          </a:p>
        </p:txBody>
      </p:sp>
      <p:sp>
        <p:nvSpPr>
          <p:cNvPr id="92" name="Text Box 75"/>
          <p:cNvSpPr txBox="1">
            <a:spLocks noChangeArrowheads="1"/>
          </p:cNvSpPr>
          <p:nvPr/>
        </p:nvSpPr>
        <p:spPr bwMode="auto">
          <a:xfrm>
            <a:off x="2326158" y="2188013"/>
            <a:ext cx="194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chemeClr val="bg1"/>
                </a:solidFill>
              </a:rPr>
              <a:t>V</a:t>
            </a:r>
            <a:r>
              <a:rPr lang="ru-RU" i="1" dirty="0" smtClean="0">
                <a:solidFill>
                  <a:schemeClr val="bg1"/>
                </a:solidFill>
              </a:rPr>
              <a:t>СВ</a:t>
            </a:r>
            <a:r>
              <a:rPr lang="uk-UA" i="1" dirty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ТЛА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>
                <a:solidFill>
                  <a:schemeClr val="bg1"/>
                </a:solidFill>
              </a:rPr>
              <a:t>=</a:t>
            </a:r>
            <a:r>
              <a:rPr lang="ru-RU" sz="2800" b="0" dirty="0">
                <a:solidFill>
                  <a:schemeClr val="bg1"/>
                </a:solidFill>
              </a:rPr>
              <a:t> </a:t>
            </a:r>
            <a:r>
              <a:rPr lang="ru-RU" sz="2800" i="1" dirty="0">
                <a:solidFill>
                  <a:schemeClr val="bg1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80319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«Парадокс близнюків»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З двох близнюків, космонавт, який повернувся на Землю, виявиться молодше свого брата, що залишився на Землі, тому що на космічному кораблі, що рухається з величезною швидкістю, темп часу сповільнюється і всі процеси проходять повільніше, ніж на Землі. Парадокс близнюків був підтверджений експериментально. Однак, ефекти уповільнення часу дуже малі (v0 / с &lt;&lt; 1), і ми поки не вміємо їх практично використовувати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67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42" y="260648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«Парадокс близнюків»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wordpress.danieltubau.com/wp-admin/images/2011/08/relativity_tw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644629" cy="4796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4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229600" cy="1143000"/>
          </a:xfrm>
        </p:spPr>
        <p:txBody>
          <a:bodyPr/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Дякую за увагу ;Р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27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основі класичної механіки – принцип відносності Галілея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Будь-які механічні процеси в будь-якій </a:t>
            </a:r>
            <a:r>
              <a:rPr lang="uk-UA" dirty="0" err="1" smtClean="0">
                <a:solidFill>
                  <a:schemeClr val="bg1"/>
                </a:solidFill>
              </a:rPr>
              <a:t>інерці</a:t>
            </a:r>
            <a:r>
              <a:rPr lang="ru-RU" dirty="0" err="1" smtClean="0">
                <a:solidFill>
                  <a:schemeClr val="bg1"/>
                </a:solidFill>
              </a:rPr>
              <a:t>альн</a:t>
            </a:r>
            <a:r>
              <a:rPr lang="uk-UA" dirty="0" smtClean="0">
                <a:solidFill>
                  <a:schemeClr val="bg1"/>
                </a:solidFill>
              </a:rPr>
              <a:t>ній </a:t>
            </a:r>
            <a:r>
              <a:rPr lang="uk-UA" dirty="0" smtClean="0">
                <a:solidFill>
                  <a:schemeClr val="bg1"/>
                </a:solidFill>
              </a:rPr>
              <a:t>СВ відбуваються однаково.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Ніякими механічними дослідами не можна встановити, чи тіло перебуває в стані спокою чи в стані руху.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'є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454737"/>
              </p:ext>
            </p:extLst>
          </p:nvPr>
        </p:nvGraphicFramePr>
        <p:xfrm>
          <a:off x="5715008" y="5286388"/>
          <a:ext cx="2580928" cy="120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4" imgW="596880" imgH="279360" progId="Equation.3">
                  <p:embed/>
                </p:oleObj>
              </mc:Choice>
              <mc:Fallback>
                <p:oleObj name="Формула" r:id="rId4" imgW="59688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5286388"/>
                        <a:ext cx="2580928" cy="12080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643050"/>
            <a:ext cx="2867380" cy="34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Суперечності між </a:t>
            </a:r>
            <a:br>
              <a:rPr lang="uk-UA" dirty="0" smtClean="0"/>
            </a:br>
            <a:r>
              <a:rPr lang="uk-UA" dirty="0" smtClean="0"/>
              <a:t>електродинамікою та механікою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r>
              <a:rPr lang="uk-UA" dirty="0" smtClean="0"/>
              <a:t>Максвел сформулював основні закони </a:t>
            </a:r>
            <a:r>
              <a:rPr lang="uk-UA" dirty="0" smtClean="0"/>
              <a:t>електродинаміки, </a:t>
            </a:r>
            <a:r>
              <a:rPr lang="uk-UA" dirty="0" smtClean="0"/>
              <a:t>де швидкість світла в вакуумі  3</a:t>
            </a:r>
            <a:r>
              <a:rPr lang="uk-UA" dirty="0" smtClean="0">
                <a:sym typeface="Symbol"/>
              </a:rPr>
              <a:t>10</a:t>
            </a:r>
            <a:r>
              <a:rPr lang="uk-UA" baseline="30000" dirty="0" smtClean="0">
                <a:sym typeface="Symbol"/>
              </a:rPr>
              <a:t>8</a:t>
            </a:r>
            <a:r>
              <a:rPr lang="uk-UA" dirty="0" smtClean="0">
                <a:sym typeface="Symbol"/>
              </a:rPr>
              <a:t> м/с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214950"/>
            <a:ext cx="2625514" cy="72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928802"/>
            <a:ext cx="30670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Поєднання </a:t>
            </a:r>
            <a:b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непоєднуваного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Закони класичної механіки працюють коли </a:t>
            </a:r>
            <a:r>
              <a:rPr lang="uk-UA" dirty="0" smtClean="0">
                <a:solidFill>
                  <a:schemeClr val="bg1"/>
                </a:solidFill>
              </a:rPr>
              <a:t>швидкість </a:t>
            </a:r>
            <a:r>
              <a:rPr lang="uk-UA" dirty="0" smtClean="0">
                <a:solidFill>
                  <a:schemeClr val="bg1"/>
                </a:solidFill>
              </a:rPr>
              <a:t>руху тіла  </a:t>
            </a:r>
            <a:r>
              <a:rPr lang="en-US" dirty="0" smtClean="0">
                <a:solidFill>
                  <a:schemeClr val="bg1"/>
                </a:solidFill>
              </a:rPr>
              <a:t>&lt;&lt;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швидкості світла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3998983" cy="390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Спеціальна теорія відносності (СТВ)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Усі закони фізики в інерційних СВ  протікають </a:t>
            </a:r>
            <a:r>
              <a:rPr lang="uk-UA" dirty="0" smtClean="0">
                <a:solidFill>
                  <a:schemeClr val="bg1"/>
                </a:solidFill>
              </a:rPr>
              <a:t>однаково;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Швидкість поширення світла в усіх інерційних СВ стала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universulromanesc.ro/wp-content/uploads/2012/11/A-DOSARE-UNIVER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392488" cy="3149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135CC5-EBC3-40FF-8E52-E96043E9E03F}" type="slidenum">
              <a:rPr lang="ru-RU" b="0"/>
              <a:pPr eaLnBrk="1" hangingPunct="1"/>
              <a:t>6</a:t>
            </a:fld>
            <a:endParaRPr lang="ru-RU" b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4796" y="300831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b="1" dirty="0"/>
              <a:t>Постулати спеціальної теорії відносності Ейнштейна (1905 р.)</a:t>
            </a:r>
            <a:endParaRPr lang="ru-RU" sz="4000" b="1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6" y="1628775"/>
            <a:ext cx="8362950" cy="4781550"/>
          </a:xfrm>
        </p:spPr>
        <p:txBody>
          <a:bodyPr/>
          <a:lstStyle/>
          <a:p>
            <a:pPr marL="355600">
              <a:spcBef>
                <a:spcPct val="35000"/>
              </a:spcBef>
              <a:buNone/>
            </a:pPr>
            <a:r>
              <a:rPr lang="uk-UA" sz="2400" dirty="0" smtClean="0"/>
              <a:t>     Постулат </a:t>
            </a:r>
            <a:r>
              <a:rPr lang="uk-UA" sz="2400" dirty="0"/>
              <a:t>1. принцип відносності </a:t>
            </a:r>
            <a:br>
              <a:rPr lang="uk-UA" sz="2400" dirty="0"/>
            </a:br>
            <a:r>
              <a:rPr lang="uk-UA" sz="2400" dirty="0"/>
              <a:t>«Рух системи відліку за інерцією не може бути виявлено ніякими фізичними дослідами всередині </a:t>
            </a:r>
            <a:r>
              <a:rPr lang="uk-UA" sz="2400" dirty="0" smtClean="0"/>
              <a:t>закрит</a:t>
            </a:r>
            <a:r>
              <a:rPr lang="uk-UA" sz="2400" dirty="0" smtClean="0"/>
              <a:t>ої</a:t>
            </a:r>
            <a:r>
              <a:rPr lang="uk-UA" sz="2400" dirty="0" smtClean="0"/>
              <a:t> </a:t>
            </a:r>
            <a:r>
              <a:rPr lang="uk-UA" sz="2400" dirty="0"/>
              <a:t>лабораторії, пов'язаної з цією системою відліку» </a:t>
            </a:r>
            <a:endParaRPr lang="uk-UA" sz="2400" dirty="0" smtClean="0"/>
          </a:p>
          <a:p>
            <a:pPr marL="355600">
              <a:spcBef>
                <a:spcPct val="35000"/>
              </a:spcBef>
              <a:buNone/>
            </a:pP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Постулат 2. Принцип постійності швидкості світла </a:t>
            </a:r>
            <a:br>
              <a:rPr lang="uk-UA" sz="2400" dirty="0"/>
            </a:br>
            <a:r>
              <a:rPr lang="uk-UA" sz="2400" dirty="0"/>
              <a:t>«Світло в порожнечі завжди поширюється </a:t>
            </a:r>
            <a:br>
              <a:rPr lang="uk-UA" sz="2400" dirty="0"/>
            </a:br>
            <a:r>
              <a:rPr lang="uk-UA" sz="2400" dirty="0"/>
              <a:t>з певною швидкістю с, що не залежить </a:t>
            </a:r>
            <a:br>
              <a:rPr lang="uk-UA" sz="2400" dirty="0"/>
            </a:br>
            <a:r>
              <a:rPr lang="uk-UA" sz="2400" dirty="0"/>
              <a:t>від руху випромінюючого тіла »</a:t>
            </a:r>
            <a:endParaRPr lang="ru-RU" sz="2400" i="1" dirty="0" smtClean="0"/>
          </a:p>
        </p:txBody>
      </p:sp>
      <p:pic>
        <p:nvPicPr>
          <p:cNvPr id="8197" name="Picture 4" descr="Альберт Эйнштейн. Фото с сайта Antwrp.gsfc.nasa.gov.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r="38081" b="38609"/>
          <a:stretch>
            <a:fillRect/>
          </a:stretch>
        </p:blipFill>
        <p:spPr bwMode="auto">
          <a:xfrm>
            <a:off x="7756525" y="115888"/>
            <a:ext cx="12017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50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819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Релятивістський закон додавання швидкостей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3316113" cy="287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143248"/>
            <a:ext cx="2038760" cy="13970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1291E5-2E6E-4042-8B93-F86ED60DDF0B}" type="slidenum">
              <a:rPr lang="ru-RU" b="0"/>
              <a:pPr eaLnBrk="1" hangingPunct="1"/>
              <a:t>8</a:t>
            </a:fld>
            <a:endParaRPr lang="ru-RU" b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115888"/>
            <a:ext cx="8229600" cy="1276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Основні висновки зі </a:t>
            </a:r>
            <a:r>
              <a:rPr lang="uk-UA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СТВ :</a:t>
            </a:r>
            <a:endParaRPr lang="ru-RU" sz="36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708525"/>
          </a:xfrm>
        </p:spPr>
        <p:txBody>
          <a:bodyPr>
            <a:normAutofit/>
          </a:bodyPr>
          <a:lstStyle/>
          <a:p>
            <a:pPr marL="469900" indent="-457200">
              <a:spcBef>
                <a:spcPct val="35000"/>
              </a:spcBef>
              <a:buAutoNum type="arabicPeriod"/>
            </a:pP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Скорочення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поздовжніх розмірів 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;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(при русі зі </a:t>
            </a:r>
            <a:r>
              <a:rPr lang="uk-UA" sz="24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близькосвітловою</a:t>
            </a:r>
            <a:r>
              <a:rPr lang="uk-UA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швидкістю</a:t>
            </a:r>
            <a:r>
              <a:rPr lang="uk-UA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  <a:endParaRPr lang="uk-UA" sz="24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469900" indent="-457200">
              <a:spcBef>
                <a:spcPct val="35000"/>
              </a:spcBef>
              <a:buAutoNum type="arabicPeriod"/>
            </a:pP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уповільнення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часу 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;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(при русі зі </a:t>
            </a:r>
            <a:r>
              <a:rPr lang="uk-UA" sz="24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близькосвітловою</a:t>
            </a:r>
            <a:r>
              <a:rPr lang="uk-UA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швидкістю</a:t>
            </a:r>
            <a:r>
              <a:rPr lang="uk-UA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  <a:endParaRPr lang="uk-UA" sz="24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469900" indent="-457200">
              <a:spcBef>
                <a:spcPct val="35000"/>
              </a:spcBef>
              <a:buAutoNum type="arabicPeriod"/>
            </a:pP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Заборона 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швидкостей б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льших за швидкість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світла 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;</a:t>
            </a:r>
            <a:endParaRPr lang="uk-UA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469900" indent="-457200">
              <a:spcBef>
                <a:spcPct val="35000"/>
              </a:spcBef>
              <a:buAutoNum type="arabicPeriod"/>
            </a:pP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збільшення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маси 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(при русі зі </a:t>
            </a:r>
            <a:r>
              <a:rPr lang="uk-UA" sz="24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близькосвітловою</a:t>
            </a:r>
            <a:r>
              <a:rPr lang="uk-UA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швидкістю</a:t>
            </a:r>
            <a:r>
              <a:rPr lang="uk-UA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ru-RU" sz="24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21" name="Picture 5" descr="Альберт Эйнштейн. Фото с сайта Antwrp.gsfc.nasa.gov.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r="38081" b="38609"/>
          <a:stretch>
            <a:fillRect/>
          </a:stretch>
        </p:blipFill>
        <p:spPr bwMode="auto">
          <a:xfrm>
            <a:off x="7756525" y="115888"/>
            <a:ext cx="12017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2259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92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5B833D-6B75-4A62-BCD5-49B749B2F309}" type="slidenum">
              <a:rPr lang="ru-RU" b="0"/>
              <a:pPr eaLnBrk="1" hangingPunct="1"/>
              <a:t>9</a:t>
            </a:fld>
            <a:endParaRPr lang="ru-RU" b="0"/>
          </a:p>
        </p:txBody>
      </p:sp>
      <p:pic>
        <p:nvPicPr>
          <p:cNvPr id="10243" name="Picture 4" descr="Сжатие продольных размеров"/>
          <p:cNvPicPr>
            <a:picLocks noChangeAspect="1" noChangeArrowheads="1"/>
          </p:cNvPicPr>
          <p:nvPr/>
        </p:nvPicPr>
        <p:blipFill>
          <a:blip r:embed="rId2">
            <a:lum bright="-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6" y="1844824"/>
            <a:ext cx="8208963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844824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uk-UA" sz="3200" i="1" dirty="0">
                <a:solidFill>
                  <a:schemeClr val="tx2">
                    <a:lumMod val="50000"/>
                  </a:schemeClr>
                </a:solidFill>
              </a:rPr>
              <a:t>В системі відліку, що рухається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</a:rPr>
              <a:t>рівномірно </a:t>
            </a:r>
            <a:r>
              <a:rPr lang="uk-UA" sz="3200" i="1" dirty="0">
                <a:solidFill>
                  <a:schemeClr val="tx2">
                    <a:lumMod val="50000"/>
                  </a:schemeClr>
                </a:solidFill>
              </a:rPr>
              <a:t>І прямолінійно щодо спостерігача, відбувається скорочення довжини вздовж напрямку руху</a:t>
            </a:r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3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373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Принцип відносності А.Ейнштейна. Основні положення спеціальної теорії відносності (СТВ). </vt:lpstr>
      <vt:lpstr>В основі класичної механіки – принцип відносності Галілея</vt:lpstr>
      <vt:lpstr>Суперечності між  електродинамікою та механікою</vt:lpstr>
      <vt:lpstr>Поєднання  непоєднуваного</vt:lpstr>
      <vt:lpstr>Спеціальна теорія відносності (СТВ) </vt:lpstr>
      <vt:lpstr>Постулати спеціальної теорії відносності Ейнштейна (1905 р.)</vt:lpstr>
      <vt:lpstr>Релятивістський закон додавання швидкостей</vt:lpstr>
      <vt:lpstr>Основні висновки зі СТВ :</vt:lpstr>
      <vt:lpstr>1. В системі відліку, що рухається рівномірно І прямолінійно щодо спостерігача, відбувається скорочення довжини вздовж напрямку руху</vt:lpstr>
      <vt:lpstr>2. В системі відліку, що рухається рівномірно і прямолінійно щодо спостерігача, час рухається повільніше</vt:lpstr>
      <vt:lpstr>3. Рух зі швидкістю, що перевищує швидкість світла, неможливо. (1)</vt:lpstr>
      <vt:lpstr>Презентация PowerPoint</vt:lpstr>
      <vt:lpstr>«Парадокс близнюків»</vt:lpstr>
      <vt:lpstr>«Парадокс близнюків»</vt:lpstr>
      <vt:lpstr>Дякую за увагу ;Р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 відносності А.Ейнштейна. Основні положення спеціальної теорії відносності (СТВ). Швидкість світла у вакуумі.</dc:title>
  <dc:creator>Tr260413m</dc:creator>
  <cp:lastModifiedBy>Tr260413m</cp:lastModifiedBy>
  <cp:revision>29</cp:revision>
  <dcterms:modified xsi:type="dcterms:W3CDTF">2014-02-26T21:07:36Z</dcterms:modified>
</cp:coreProperties>
</file>