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85" r:id="rId9"/>
    <p:sldId id="276" r:id="rId10"/>
    <p:sldId id="277" r:id="rId11"/>
    <p:sldId id="280" r:id="rId12"/>
    <p:sldId id="278" r:id="rId13"/>
    <p:sldId id="279" r:id="rId14"/>
    <p:sldId id="263" r:id="rId15"/>
    <p:sldId id="266" r:id="rId16"/>
    <p:sldId id="264" r:id="rId17"/>
    <p:sldId id="265" r:id="rId18"/>
    <p:sldId id="281" r:id="rId19"/>
    <p:sldId id="268" r:id="rId20"/>
    <p:sldId id="269" r:id="rId21"/>
    <p:sldId id="270" r:id="rId22"/>
    <p:sldId id="271" r:id="rId23"/>
    <p:sldId id="272" r:id="rId24"/>
    <p:sldId id="282" r:id="rId25"/>
    <p:sldId id="283" r:id="rId26"/>
    <p:sldId id="284" r:id="rId27"/>
    <p:sldId id="275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0756E-0DDB-4248-ADD1-4AE2DBC0AACC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0EEBD-756A-476E-8188-15925797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В межах України поширені 5100 видів вищих рослин, 12</a:t>
            </a:r>
            <a:r>
              <a:rPr lang="ru-RU" dirty="0" smtClean="0"/>
              <a:t>%</a:t>
            </a:r>
            <a:r>
              <a:rPr lang="uk-UA" baseline="0" dirty="0" smtClean="0"/>
              <a:t> з яких занесено до Червоної книги України. За оцінками фахівців близько третини червонокнижних видів рослин перебувають поза межами природних заповідників та заказників. Втрата  хоча б одного виду є незворотною.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1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Природне середовище розчленовується, руйнується і знищується. Порушуються маршрути міграцій. Генетичне різноманіття бідніє. Популяції тварин і рослин не можуть протистояти хворобам та іншим несприятливим факторам. Урешті-решт біологічні види один за одним вимирають.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86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Деякі біологічні види гинуть саме з цієї причини. Яскравий приклад цього — мандруючий голуб. На початку </a:t>
            </a:r>
            <a:r>
              <a:rPr lang="en-US" dirty="0" smtClean="0"/>
              <a:t>XIX </a:t>
            </a:r>
            <a:r>
              <a:rPr lang="uk-UA" dirty="0" smtClean="0"/>
              <a:t>століття популяція цих птахів у Північній Америці була найчисельнішою. Але наприкінці того ж століття, у результаті полювання на них, цей вид опинився на межі зникнення. У вересні 1914 року в зоопарку міста </a:t>
            </a:r>
            <a:r>
              <a:rPr lang="uk-UA" dirty="0" err="1" smtClean="0"/>
              <a:t>Цінціннаті</a:t>
            </a:r>
            <a:r>
              <a:rPr lang="uk-UA" dirty="0" smtClean="0"/>
              <a:t> помер останній мандруючий голуб.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4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Населення нашої планети невпинно зростає, і з кожним роком темпи витіснення нами різних видів тварин викликає все більше тривоги.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8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Загроза глобального потепління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Згідно з оцінками Міжурядової комісії з кліматичних змін, протягом остан­нього століття температура на Землі може підвищитися на 3,5 градуса за Цель-сієм. Таке різке потепління може викликати зникнення деяких видів тварин і рослин. За даними досліджень, підвищення температури води — одна з при­чин загибелі коралових рифів, які є середовищем життя багатьох морських ор­ганізмів.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оцінками вчених, підняття рівня Світового океану на 1 м може призвести до затоплення великих прибережних ділянок заболочених земель, багатих різ­номанітною флорою та фауною. Деякі вчені вважають, що глобальне потеплін­ня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викличе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танення льодового покриву Гренландії й Антарктиди, а це загрожує екологічною катастрофою.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3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Помилковою є думка, що охорона одного виду в межах заповідника дає право на його винищення на решті</a:t>
            </a:r>
            <a:r>
              <a:rPr lang="uk-UA" baseline="0" dirty="0" smtClean="0"/>
              <a:t> території його поширення. Звідси постає необхідність створення екологічної мережі, яка є запорукою збереження генетичного різноманіття.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1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Екосистеми є основними об’єктами </a:t>
            </a:r>
            <a:r>
              <a:rPr lang="uk-UA" dirty="0" err="1" smtClean="0"/>
              <a:t>природозаповідання</a:t>
            </a:r>
            <a:r>
              <a:rPr lang="uk-UA" dirty="0" smtClean="0"/>
              <a:t>,</a:t>
            </a:r>
            <a:r>
              <a:rPr lang="uk-UA" baseline="0" dirty="0" smtClean="0"/>
              <a:t> вони формують біогеографічну особливість кожного природного  регіону. В межах України існує необхідність у збереженні не тільки унікальних, але й типових екосистем у кожному з природних районів.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9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Помилковою є думка, що охорона одного виду в межах заповідника дає право на його винищення на решті</a:t>
            </a:r>
            <a:r>
              <a:rPr lang="uk-UA" baseline="0" dirty="0" smtClean="0"/>
              <a:t> території його поширення. Звідси постає необхідність створення екологічної мережі, яка є запорукою збереження генетичного різноманіття.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1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Ці аспекти взаємодоповнюють один одного і суперечать один одному.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3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Має особливе значення для</a:t>
            </a:r>
            <a:r>
              <a:rPr lang="uk-UA" baseline="0" dirty="0" smtClean="0"/>
              <a:t> визначення природоохоронних територій. </a:t>
            </a:r>
            <a:r>
              <a:rPr lang="uk-UA" baseline="0" dirty="0" err="1" smtClean="0"/>
              <a:t>Шищенко</a:t>
            </a:r>
            <a:r>
              <a:rPr lang="uk-UA" baseline="0" dirty="0" smtClean="0"/>
              <a:t> та Гродзинський вважали, що найбільш різноманітну ландшафтну структуру мають території, де межують ландшафти різних природних зон і різних тектонічних структур.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2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Кожний</a:t>
            </a:r>
            <a:r>
              <a:rPr lang="uk-UA" baseline="0" dirty="0" smtClean="0"/>
              <a:t> ландшафт наділений специфічними культурними і етнічними рисами, притаманними традиціями, звичаями і обрядами місцевого населення.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69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Сюди відносяться слабо змінені природні ландшафти, перетворені </a:t>
            </a:r>
            <a:r>
              <a:rPr lang="uk-UA" dirty="0" err="1" smtClean="0"/>
              <a:t>агроландшафти</a:t>
            </a:r>
            <a:r>
              <a:rPr lang="uk-UA" dirty="0" smtClean="0"/>
              <a:t>, промислові </a:t>
            </a:r>
            <a:r>
              <a:rPr lang="uk-UA" dirty="0" err="1" smtClean="0"/>
              <a:t>агроландшафти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21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Згідно з </a:t>
            </a:r>
            <a:r>
              <a:rPr lang="uk-UA" dirty="0" err="1" smtClean="0"/>
              <a:t>біоцентричним</a:t>
            </a:r>
            <a:r>
              <a:rPr lang="uk-UA" dirty="0" smtClean="0"/>
              <a:t> трактуванням</a:t>
            </a:r>
            <a:r>
              <a:rPr lang="uk-UA" baseline="0" dirty="0" smtClean="0"/>
              <a:t> головна причина втрати біотичного різноманіття полягає в ізольованості окремих ділянок рослинного покриву.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Відновлення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біотичного</a:t>
            </a:r>
            <a:r>
              <a:rPr lang="ru-RU" baseline="0" dirty="0" smtClean="0"/>
              <a:t> різноманіття в </a:t>
            </a:r>
            <a:r>
              <a:rPr lang="ru-RU" baseline="0" dirty="0" err="1" smtClean="0"/>
              <a:t>умовах</a:t>
            </a:r>
            <a:r>
              <a:rPr lang="ru-RU" baseline="0" dirty="0" smtClean="0"/>
              <a:t> реального ландшафту </a:t>
            </a:r>
            <a:r>
              <a:rPr lang="ru-RU" baseline="0" dirty="0" err="1" smtClean="0"/>
              <a:t>полягає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поєднанні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окремих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ділянок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із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збереженою</a:t>
            </a:r>
            <a:r>
              <a:rPr lang="ru-RU" baseline="0" dirty="0" smtClean="0"/>
              <a:t> природною </a:t>
            </a:r>
            <a:r>
              <a:rPr lang="ru-RU" baseline="0" dirty="0" err="1" smtClean="0"/>
              <a:t>рослинністю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цілісну</a:t>
            </a:r>
            <a:r>
              <a:rPr lang="ru-RU" baseline="0" dirty="0" smtClean="0"/>
              <a:t> мережу </a:t>
            </a:r>
            <a:r>
              <a:rPr lang="ru-RU" baseline="0" dirty="0" err="1" smtClean="0"/>
              <a:t>завдяки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формуванню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екологічних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коридорів</a:t>
            </a:r>
            <a:r>
              <a:rPr lang="ru-RU" baseline="0" dirty="0" smtClean="0"/>
              <a:t>.</a:t>
            </a:r>
            <a:endParaRPr lang="uk-UA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EEBD-756A-476E-8188-15925797D5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2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72000"/>
                <a:lumOff val="28000"/>
                <a:alpha val="63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F7A3B5-B1DB-454E-BAE8-05B81E306D15}" type="datetimeFigureOut">
              <a:rPr lang="uk-UA" smtClean="0"/>
              <a:t>18.03.2014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6C3B65-2F19-491D-967A-3A11A9CFC8C3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72000"/>
                <a:lumOff val="28000"/>
                <a:alpha val="63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344816" cy="4968552"/>
          </a:xfr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“Біорізноманіття”.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</a:br>
            <a:r>
              <a:rPr lang="uk-UA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Причини і наслідки деградації біорізноманіття</a:t>
            </a:r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uk-UA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</a:br>
            <a:r>
              <a:rPr lang="uk-UA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Природозаповідання як одна з ефективних форм збереження біорізноманіття. Основні категорії заповідних об’єктів.</a:t>
            </a:r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</a:b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</a:br>
            <a:endParaRPr lang="uk-UA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dirty="0">
                <a:latin typeface="Comic Sans MS" panose="030F0702030302020204" pitchFamily="66" charset="0"/>
              </a:rPr>
              <a:t>Ландшафтознавче трактування різноманіття: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379136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b="1" dirty="0" smtClean="0"/>
              <a:t> </a:t>
            </a:r>
            <a:r>
              <a:rPr lang="uk-UA" dirty="0">
                <a:latin typeface="Comic Sans MS" panose="030F0702030302020204" pitchFamily="66" charset="0"/>
              </a:rPr>
              <a:t>Базується на визначенні кількості типів ландшафтів і кількості їх контурів у межах певної території</a:t>
            </a:r>
            <a:r>
              <a:rPr lang="uk-UA" dirty="0" smtClean="0">
                <a:latin typeface="Comic Sans MS" panose="030F0702030302020204" pitchFamily="66" charset="0"/>
              </a:rPr>
              <a:t>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Шищенко та Гродзинський вважали, що найбільш різноманітну ландшафтну структуру мають території, де межують ландшафти різних природних зон і різних тектонічних структур.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8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uk-UA" b="1" dirty="0">
                <a:latin typeface="Comic Sans MS" panose="030F0702030302020204" pitchFamily="66" charset="0"/>
              </a:rPr>
              <a:t>Гуманістичне трактування ландшафтного різноманіття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Зводиться до трактування ландшафту як природо-культурної цілісності. 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20451photo528_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852936"/>
            <a:ext cx="50292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1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dirty="0"/>
              <a:t>Антропічне трактування ландшафтного різноманіття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204864"/>
            <a:ext cx="7406640" cy="2088232"/>
          </a:xfrm>
        </p:spPr>
        <p:txBody>
          <a:bodyPr/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Базується на розумінні інтегративного ландшафту, тобто ландшафту зміненого і перетвореного людською діяльністю.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3652" y="3501008"/>
            <a:ext cx="4104456" cy="314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38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820" y="620688"/>
            <a:ext cx="7406640" cy="1472184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dirty="0">
                <a:latin typeface="Comic Sans MS" panose="030F0702030302020204" pitchFamily="66" charset="0"/>
              </a:rPr>
              <a:t>Біоцентричне трактування ландшафтного різноманіття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6820" y="2276872"/>
            <a:ext cx="7406640" cy="4027208"/>
          </a:xfrm>
        </p:spPr>
        <p:txBody>
          <a:bodyPr>
            <a:normAutofit/>
          </a:bodyPr>
          <a:lstStyle/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omic Sans MS" panose="030F0702030302020204" pitchFamily="66" charset="0"/>
              </a:rPr>
              <a:t>Полягає у тому, що досягнення ландшафтного різноманіття передусім необхідне для забезпечення біотичного.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omic Sans MS" panose="030F0702030302020204" pitchFamily="66" charset="0"/>
              </a:rPr>
              <a:t>Відновлення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біотичного</a:t>
            </a:r>
            <a:r>
              <a:rPr lang="ru-RU" sz="2400" dirty="0">
                <a:latin typeface="Comic Sans MS" panose="030F0702030302020204" pitchFamily="66" charset="0"/>
              </a:rPr>
              <a:t> різноманіття в </a:t>
            </a:r>
            <a:r>
              <a:rPr lang="ru-RU" sz="2400" dirty="0" err="1">
                <a:latin typeface="Comic Sans MS" panose="030F0702030302020204" pitchFamily="66" charset="0"/>
              </a:rPr>
              <a:t>умовах</a:t>
            </a:r>
            <a:r>
              <a:rPr lang="ru-RU" sz="2400" dirty="0">
                <a:latin typeface="Comic Sans MS" panose="030F0702030302020204" pitchFamily="66" charset="0"/>
              </a:rPr>
              <a:t> реального ландшафту </a:t>
            </a:r>
            <a:r>
              <a:rPr lang="ru-RU" sz="2400" dirty="0" err="1">
                <a:latin typeface="Comic Sans MS" panose="030F0702030302020204" pitchFamily="66" charset="0"/>
              </a:rPr>
              <a:t>полягає</a:t>
            </a:r>
            <a:r>
              <a:rPr lang="ru-RU" sz="2400" dirty="0"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latin typeface="Comic Sans MS" panose="030F0702030302020204" pitchFamily="66" charset="0"/>
              </a:rPr>
              <a:t>поєднанні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окремих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ділянок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із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збереженою</a:t>
            </a:r>
            <a:r>
              <a:rPr lang="ru-RU" sz="2400" dirty="0">
                <a:latin typeface="Comic Sans MS" panose="030F0702030302020204" pitchFamily="66" charset="0"/>
              </a:rPr>
              <a:t> природною </a:t>
            </a:r>
            <a:r>
              <a:rPr lang="ru-RU" sz="2400" dirty="0" err="1">
                <a:latin typeface="Comic Sans MS" panose="030F0702030302020204" pitchFamily="66" charset="0"/>
              </a:rPr>
              <a:t>рослинністю</a:t>
            </a:r>
            <a:r>
              <a:rPr lang="ru-RU" sz="2400" dirty="0"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latin typeface="Comic Sans MS" panose="030F0702030302020204" pitchFamily="66" charset="0"/>
              </a:rPr>
              <a:t>цілісну</a:t>
            </a:r>
            <a:r>
              <a:rPr lang="ru-RU" sz="2400" dirty="0">
                <a:latin typeface="Comic Sans MS" panose="030F0702030302020204" pitchFamily="66" charset="0"/>
              </a:rPr>
              <a:t> мережу </a:t>
            </a:r>
            <a:r>
              <a:rPr lang="ru-RU" sz="2400" dirty="0" err="1">
                <a:latin typeface="Comic Sans MS" panose="030F0702030302020204" pitchFamily="66" charset="0"/>
              </a:rPr>
              <a:t>завдяки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формуванню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екологічних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коридорів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33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2298" y="188640"/>
            <a:ext cx="7498080" cy="25717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800" dirty="0" smtClean="0"/>
              <a:t> </a:t>
            </a:r>
            <a:endParaRPr lang="uk-UA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uk-UA" sz="2400" dirty="0">
                <a:latin typeface="Comic Sans MS" panose="030F0702030302020204" pitchFamily="66" charset="0"/>
              </a:rPr>
              <a:t>Швидке потепління веде до збільшення біорізноманіття тропічних лісів.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" name="Місце для зображення 4" descr="rainforest.jpg"/>
          <p:cNvPicPr>
            <a:picLocks noChangeAspect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979712" y="1916832"/>
            <a:ext cx="6480720" cy="486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3166" y="720991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Природні та напівприродні ландшафти є майже на 2/5 (40 %) території України. Найменш трансформовані природні ландшафти на землях, зайнятих лісами, чагарниками, болотами, та на відкритих землях, площа яких становить загалом 19,65 % усієї території країни. На сьогодні у флорі України нараховується понад 25 тис. видів рослин, у фауні — майже 45 тис. видів тварин. До Червоної книги України занесено 541 вид рослин, 382 — тварин; до Зеленої книги України — 127 рідкісних і зникаючих типових рослинних угруповань.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7358_82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429000"/>
            <a:ext cx="2649596" cy="3091208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782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Нова </a:t>
            </a:r>
            <a:r>
              <a:rPr lang="ru-RU" sz="2400" b="1" dirty="0" err="1">
                <a:latin typeface="Comic Sans MS" panose="030F0702030302020204" pitchFamily="66" charset="0"/>
              </a:rPr>
              <a:t>стратегія</a:t>
            </a:r>
            <a:r>
              <a:rPr lang="ru-RU" sz="2400" b="1" dirty="0">
                <a:latin typeface="Comic Sans MS" panose="030F0702030302020204" pitchFamily="66" charset="0"/>
              </a:rPr>
              <a:t> ООН</a:t>
            </a: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Мета</a:t>
            </a:r>
            <a:r>
              <a:rPr lang="ru-RU" sz="2400" dirty="0"/>
              <a:t>: </a:t>
            </a:r>
            <a:r>
              <a:rPr lang="ru-RU" sz="2400" dirty="0" err="1">
                <a:latin typeface="Comic Sans MS" panose="030F0702030302020204" pitchFamily="66" charset="0"/>
              </a:rPr>
              <a:t>збереження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біологічного</a:t>
            </a:r>
            <a:r>
              <a:rPr lang="ru-RU" sz="2400" dirty="0">
                <a:latin typeface="Comic Sans MS" panose="030F0702030302020204" pitchFamily="66" charset="0"/>
              </a:rPr>
              <a:t> різноманіття на </a:t>
            </a:r>
            <a:r>
              <a:rPr lang="ru-RU" sz="2400" dirty="0" err="1">
                <a:latin typeface="Comic Sans MS" panose="030F0702030302020204" pitchFamily="66" charset="0"/>
              </a:rPr>
              <a:t>планеті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зниження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темпів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вимирання</a:t>
            </a:r>
            <a:r>
              <a:rPr lang="ru-RU" sz="2400" dirty="0">
                <a:latin typeface="Comic Sans MS" panose="030F0702030302020204" pitchFamily="66" charset="0"/>
              </a:rPr>
              <a:t> біологічних видів до 2020-го року в два рази в </a:t>
            </a:r>
            <a:r>
              <a:rPr lang="ru-RU" sz="2400" dirty="0" err="1">
                <a:latin typeface="Comic Sans MS" panose="030F0702030302020204" pitchFamily="66" charset="0"/>
              </a:rPr>
              <a:t>порівнянні</a:t>
            </a:r>
            <a:r>
              <a:rPr lang="ru-RU" sz="2400" dirty="0">
                <a:latin typeface="Comic Sans MS" panose="030F0702030302020204" pitchFamily="66" charset="0"/>
              </a:rPr>
              <a:t> з </a:t>
            </a:r>
            <a:r>
              <a:rPr lang="ru-RU" sz="2400" dirty="0" err="1">
                <a:latin typeface="Comic Sans MS" panose="030F0702030302020204" pitchFamily="66" charset="0"/>
              </a:rPr>
              <a:t>поточними</a:t>
            </a:r>
            <a:r>
              <a:rPr lang="ru-RU" sz="2400" dirty="0">
                <a:latin typeface="Comic Sans MS" panose="030F0702030302020204" pitchFamily="66" charset="0"/>
              </a:rPr>
              <a:t> темпами, і </a:t>
            </a:r>
            <a:r>
              <a:rPr lang="ru-RU" sz="2400" dirty="0" err="1">
                <a:latin typeface="Comic Sans MS" panose="030F0702030302020204" pitchFamily="66" charset="0"/>
              </a:rPr>
              <a:t>збільшити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кількість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заповідних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територій</a:t>
            </a:r>
            <a:r>
              <a:rPr lang="ru-RU" sz="2400" dirty="0"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latin typeface="Comic Sans MS" panose="030F0702030302020204" pitchFamily="66" charset="0"/>
              </a:rPr>
              <a:t>суші</a:t>
            </a:r>
            <a:r>
              <a:rPr lang="ru-RU" sz="2400" dirty="0">
                <a:latin typeface="Comic Sans MS" panose="030F0702030302020204" pitchFamily="66" charset="0"/>
              </a:rPr>
              <a:t> до 17% і до 10% в </a:t>
            </a:r>
            <a:r>
              <a:rPr lang="ru-RU" sz="2400" dirty="0" err="1">
                <a:latin typeface="Comic Sans MS" panose="030F0702030302020204" pitchFamily="66" charset="0"/>
              </a:rPr>
              <a:t>океані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47" y="3212976"/>
            <a:ext cx="5248275" cy="333375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5234" y="428604"/>
            <a:ext cx="67687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Деградація</a:t>
            </a:r>
            <a:r>
              <a:rPr lang="uk-UA" dirty="0"/>
              <a:t> </a:t>
            </a:r>
            <a:r>
              <a:rPr lang="uk-UA" dirty="0">
                <a:latin typeface="Comic Sans MS" panose="030F0702030302020204" pitchFamily="66" charset="0"/>
              </a:rPr>
              <a:t>(від лат. </a:t>
            </a:r>
            <a:r>
              <a:rPr lang="en-US" dirty="0">
                <a:latin typeface="Comic Sans MS" panose="030F0702030302020204" pitchFamily="66" charset="0"/>
              </a:rPr>
              <a:t>Degradatio, </a:t>
            </a:r>
            <a:r>
              <a:rPr lang="uk-UA" dirty="0">
                <a:latin typeface="Comic Sans MS" panose="030F0702030302020204" pitchFamily="66" charset="0"/>
              </a:rPr>
              <a:t>буквально - зниження</a:t>
            </a:r>
            <a:r>
              <a:rPr lang="uk-UA" dirty="0" smtClean="0">
                <a:latin typeface="Comic Sans MS" panose="030F0702030302020204" pitchFamily="66" charset="0"/>
              </a:rPr>
              <a:t>) </a:t>
            </a:r>
            <a:r>
              <a:rPr lang="uk-UA" dirty="0">
                <a:latin typeface="Comic Sans MS" panose="030F0702030302020204" pitchFamily="66" charset="0"/>
              </a:rPr>
              <a:t>- процес погіршення характеристик будь-якого об'єкта з плином часу, рух назад, поступове погіршення, занепад, зниження якості, руйнування матерії внаслідок зовнішнього впливу за законами природи і часу.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1380" y="2492896"/>
            <a:ext cx="67365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latin typeface="Comic Sans MS" panose="030F0702030302020204" pitchFamily="66" charset="0"/>
              </a:rPr>
              <a:t>Причини деградації </a:t>
            </a:r>
            <a:r>
              <a:rPr lang="uk-UA" sz="2000" b="1" dirty="0" smtClean="0">
                <a:latin typeface="Comic Sans MS" panose="030F0702030302020204" pitchFamily="66" charset="0"/>
              </a:rPr>
              <a:t>біорізноманіття: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i="1" dirty="0">
                <a:latin typeface="Comic Sans MS" panose="030F0702030302020204" pitchFamily="66" charset="0"/>
              </a:rPr>
              <a:t>Руйнування природного середовища життя</a:t>
            </a:r>
            <a:endParaRPr lang="ru-RU" sz="2000" i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i="1" dirty="0">
                <a:latin typeface="Comic Sans MS" panose="030F0702030302020204" pitchFamily="66" charset="0"/>
              </a:rPr>
              <a:t>Чужорідні види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i="1" dirty="0">
                <a:latin typeface="Comic Sans MS" panose="030F0702030302020204" pitchFamily="66" charset="0"/>
              </a:rPr>
              <a:t>Надмірна експлуатація природних ресурсів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i="1" dirty="0">
                <a:latin typeface="Comic Sans MS" panose="030F0702030302020204" pitchFamily="66" charset="0"/>
              </a:rPr>
              <a:t>Швидке зростання населення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i="1" dirty="0">
                <a:latin typeface="Comic Sans MS" panose="030F0702030302020204" pitchFamily="66" charset="0"/>
              </a:rPr>
              <a:t>Загроза глобального потепління</a:t>
            </a:r>
            <a:endParaRPr lang="ru-RU" sz="2000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7" name="Рисунок 6" descr="x_8a715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717032"/>
            <a:ext cx="2915816" cy="291581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481" y="1124744"/>
            <a:ext cx="7406640" cy="90886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i="1" dirty="0"/>
              <a:t>Руйнування природного середовища життя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заготовка деревини,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добування корисних копалин,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вируб лісу під пасовища,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будівництво дамб і автомагістралей,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спалення </a:t>
            </a:r>
            <a:r>
              <a:rPr lang="uk-UA" dirty="0" smtClean="0">
                <a:latin typeface="Comic Sans MS" panose="030F0702030302020204" pitchFamily="66" charset="0"/>
              </a:rPr>
              <a:t>трав’яних </a:t>
            </a:r>
            <a:r>
              <a:rPr lang="uk-UA" dirty="0">
                <a:latin typeface="Comic Sans MS" panose="030F0702030302020204" pitchFamily="66" charset="0"/>
              </a:rPr>
              <a:t>покривів.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lis-1-18-05-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965105"/>
            <a:ext cx="3888432" cy="246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933056"/>
            <a:ext cx="3131840" cy="246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41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i="1" dirty="0"/>
              <a:t>Чужорідні види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019096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Коли людина ввозить у будь-яку екосистему чужорідні біологічні види, вони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uk-UA" dirty="0">
                <a:latin typeface="Comic Sans MS" panose="030F0702030302020204" pitchFamily="66" charset="0"/>
              </a:rPr>
              <a:t>змінюють усю екосистему настільки, що витісняють інші види, або приносять із собою такі хвороби, проти яких у них немає імунітету.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428604"/>
            <a:ext cx="70723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Основні поняття:</a:t>
            </a:r>
          </a:p>
          <a:p>
            <a:endParaRPr lang="uk-UA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Поняття біорізноманіття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Генетичне біорізноманіття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Видова біорізноманітність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Екосистемне біорізноманіття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Деградація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Категорії заповідних об’єктів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32560" y="476672"/>
            <a:ext cx="7406640" cy="1472184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i="1" dirty="0"/>
              <a:t>Надмірна експлуатація природних ресурсів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У вересні 1914 року в зоопарку міста </a:t>
            </a:r>
            <a:r>
              <a:rPr lang="uk-UA" dirty="0" err="1">
                <a:latin typeface="Comic Sans MS" panose="030F0702030302020204" pitchFamily="66" charset="0"/>
              </a:rPr>
              <a:t>Цінціннаті</a:t>
            </a:r>
            <a:r>
              <a:rPr lang="uk-UA" dirty="0">
                <a:latin typeface="Comic Sans MS" panose="030F0702030302020204" pitchFamily="66" charset="0"/>
              </a:rPr>
              <a:t> помер останній мандруючий голуб.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 descr="u-oblastyah-ukrani-vdkrili-sezon-polyuvannya-na-ptahv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071810"/>
            <a:ext cx="4048130" cy="359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1321451781.g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925634"/>
            <a:ext cx="2874674" cy="393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i="1" dirty="0"/>
              <a:t>Швидке зростання населення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32560" y="2204864"/>
            <a:ext cx="7406640" cy="2520280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У середині </a:t>
            </a:r>
            <a:r>
              <a:rPr lang="en-US" dirty="0">
                <a:latin typeface="Comic Sans MS" panose="030F0702030302020204" pitchFamily="66" charset="0"/>
              </a:rPr>
              <a:t>XIX </a:t>
            </a:r>
            <a:r>
              <a:rPr lang="uk-UA" dirty="0">
                <a:latin typeface="Comic Sans MS" panose="030F0702030302020204" pitchFamily="66" charset="0"/>
              </a:rPr>
              <a:t>століття чисельність населення Землі складала </a:t>
            </a:r>
            <a:r>
              <a:rPr lang="uk-UA" dirty="0" smtClean="0">
                <a:latin typeface="Comic Sans MS" panose="030F0702030302020204" pitchFamily="66" charset="0"/>
              </a:rPr>
              <a:t>1 млрд </a:t>
            </a:r>
            <a:r>
              <a:rPr lang="uk-UA" dirty="0">
                <a:latin typeface="Comic Sans MS" panose="030F0702030302020204" pitchFamily="66" charset="0"/>
              </a:rPr>
              <a:t>осіб. Через 1,5 століття кількість збільшилася до 6млрд.Використання природних ресурсів перевищує допустимі норми.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72958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i="1" dirty="0"/>
              <a:t>Загроза глобального потепління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595160"/>
          </a:xfrm>
        </p:spPr>
        <p:txBody>
          <a:bodyPr>
            <a:normAutofit fontScale="92500" lnSpcReduction="10000"/>
          </a:bodyPr>
          <a:lstStyle/>
          <a:p>
            <a:pPr marL="484632" indent="-457200" algn="just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Протягом останнього століття температура на Землі може підвищитися на 3,5 градуса за Цельсієм. </a:t>
            </a:r>
          </a:p>
          <a:p>
            <a:pPr marL="484632" indent="-457200" algn="just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підвищення температури води — одна з причин загибелі коралових рифів, які є середовищем життя багатьох морських організмів.</a:t>
            </a:r>
            <a:endParaRPr lang="ru-RU" dirty="0">
              <a:latin typeface="Comic Sans MS" panose="030F0702030302020204" pitchFamily="66" charset="0"/>
            </a:endParaRPr>
          </a:p>
          <a:p>
            <a:pPr marL="484632" indent="-457200" algn="just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підняття рівня Світового океану на 1 м може призвести до затоплення великих прибережних ділянок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432560" y="620688"/>
            <a:ext cx="7406640" cy="1472184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dirty="0">
                <a:latin typeface="Comic Sans MS" panose="030F0702030302020204" pitchFamily="66" charset="0"/>
              </a:rPr>
              <a:t>Категорії заповідних </a:t>
            </a:r>
            <a:r>
              <a:rPr lang="uk-UA" b="1" dirty="0" smtClean="0">
                <a:latin typeface="Comic Sans MS" panose="030F0702030302020204" pitchFamily="66" charset="0"/>
              </a:rPr>
              <a:t>об’єктів</a:t>
            </a:r>
            <a:r>
              <a:rPr lang="uk-UA" b="1" dirty="0">
                <a:latin typeface="Comic Sans MS" panose="030F0702030302020204" pitchFamily="66" charset="0"/>
              </a:rPr>
              <a:t>: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32560" y="1988840"/>
            <a:ext cx="7406640" cy="3528392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sz="2800" b="1" dirty="0">
                <a:latin typeface="Comic Sans MS" panose="030F0702030302020204" pitchFamily="66" charset="0"/>
              </a:rPr>
              <a:t>Природні території та </a:t>
            </a:r>
            <a:r>
              <a:rPr lang="uk-UA" sz="2800" b="1" dirty="0" smtClean="0">
                <a:latin typeface="Comic Sans MS" panose="030F0702030302020204" pitchFamily="66" charset="0"/>
              </a:rPr>
              <a:t>об’єкти</a:t>
            </a:r>
            <a:r>
              <a:rPr lang="uk-UA" sz="2800" b="1" dirty="0">
                <a:latin typeface="Comic Sans MS" panose="030F0702030302020204" pitchFamily="66" charset="0"/>
              </a:rPr>
              <a:t>: </a:t>
            </a:r>
            <a:r>
              <a:rPr lang="uk-UA" dirty="0">
                <a:latin typeface="Comic Sans MS" panose="030F0702030302020204" pitchFamily="66" charset="0"/>
              </a:rPr>
              <a:t>природні заповідники, біосферні заповідники, національні природні парки, заказники, заповідні урочища.</a:t>
            </a:r>
            <a:endParaRPr lang="ru-RU" dirty="0">
              <a:latin typeface="Comic Sans MS" panose="030F0702030302020204" pitchFamily="66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b="1" dirty="0">
                <a:latin typeface="Comic Sans MS" panose="030F0702030302020204" pitchFamily="66" charset="0"/>
              </a:rPr>
              <a:t>Штучно створені </a:t>
            </a:r>
            <a:r>
              <a:rPr lang="uk-UA" b="1" dirty="0" smtClean="0">
                <a:latin typeface="Comic Sans MS" panose="030F0702030302020204" pitchFamily="66" charset="0"/>
              </a:rPr>
              <a:t>об’єкти</a:t>
            </a:r>
            <a:r>
              <a:rPr lang="uk-UA" b="1" dirty="0">
                <a:latin typeface="Comic Sans MS" panose="030F0702030302020204" pitchFamily="66" charset="0"/>
              </a:rPr>
              <a:t>: </a:t>
            </a:r>
            <a:r>
              <a:rPr lang="uk-UA" dirty="0">
                <a:latin typeface="Comic Sans MS" panose="030F0702030302020204" pitchFamily="66" charset="0"/>
              </a:rPr>
              <a:t>ботанічні сади, дендрологічні парки, зоологічні парки, </a:t>
            </a:r>
            <a:r>
              <a:rPr lang="uk-UA" dirty="0" smtClean="0">
                <a:latin typeface="Comic Sans MS" panose="030F0702030302020204" pitchFamily="66" charset="0"/>
              </a:rPr>
              <a:t>пам’ятки </a:t>
            </a:r>
            <a:r>
              <a:rPr lang="uk-UA" dirty="0">
                <a:latin typeface="Comic Sans MS" panose="030F0702030302020204" pitchFamily="66" charset="0"/>
              </a:rPr>
              <a:t>садово-паркового мистецтва.</a:t>
            </a:r>
            <a:endParaRPr lang="ru-RU" dirty="0">
              <a:latin typeface="Comic Sans MS" panose="030F0702030302020204" pitchFamily="66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dirty="0"/>
              <a:t>Природоохоронні території України: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6739" y="2132856"/>
            <a:ext cx="7406640" cy="4392488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Біосферні </a:t>
            </a:r>
            <a:r>
              <a:rPr lang="ru-RU" dirty="0" err="1">
                <a:latin typeface="Comic Sans MS" panose="030F0702030302020204" pitchFamily="66" charset="0"/>
              </a:rPr>
              <a:t>заповідники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Асканія</a:t>
            </a:r>
            <a:r>
              <a:rPr lang="ru-RU" dirty="0">
                <a:latin typeface="Comic Sans MS" panose="030F0702030302020204" pitchFamily="66" charset="0"/>
              </a:rPr>
              <a:t>-Нова, </a:t>
            </a:r>
            <a:r>
              <a:rPr lang="ru-RU" dirty="0" err="1">
                <a:latin typeface="Comic Sans MS" panose="030F0702030302020204" pitchFamily="66" charset="0"/>
              </a:rPr>
              <a:t>Карпатський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Чорноморський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Дунайський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Природні заповідники: </a:t>
            </a:r>
            <a:r>
              <a:rPr lang="ru-RU" dirty="0" err="1">
                <a:latin typeface="Comic Sans MS" panose="030F0702030302020204" pitchFamily="66" charset="0"/>
              </a:rPr>
              <a:t>Розточчя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Медобори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Канівський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Кримський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Казантипський</a:t>
            </a:r>
            <a:r>
              <a:rPr lang="ru-RU" dirty="0">
                <a:latin typeface="Comic Sans MS" panose="030F0702030302020204" pitchFamily="66" charset="0"/>
              </a:rPr>
              <a:t>..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dirty="0" err="1">
                <a:latin typeface="Comic Sans MS" panose="030F0702030302020204" pitchFamily="66" charset="0"/>
              </a:rPr>
              <a:t>Природні</a:t>
            </a:r>
            <a:r>
              <a:rPr lang="ru-RU" dirty="0">
                <a:latin typeface="Comic Sans MS" panose="030F0702030302020204" pitchFamily="66" charset="0"/>
              </a:rPr>
              <a:t> парки: </a:t>
            </a:r>
            <a:r>
              <a:rPr lang="ru-RU" dirty="0" err="1">
                <a:latin typeface="Comic Sans MS" panose="030F0702030302020204" pitchFamily="66" charset="0"/>
              </a:rPr>
              <a:t>Синевир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Сколівські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Бескиди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Яворівський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Гуцульщина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591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b="1" dirty="0"/>
              <a:t>Природозаповідною справою </a:t>
            </a:r>
            <a:r>
              <a:rPr lang="ru-RU" b="1" dirty="0" err="1"/>
              <a:t>займається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75280"/>
          </a:xfrm>
        </p:spPr>
        <p:txBody>
          <a:bodyPr>
            <a:no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Comic Sans MS" panose="030F0702030302020204" pitchFamily="66" charset="0"/>
              </a:rPr>
              <a:t>- </a:t>
            </a:r>
            <a:r>
              <a:rPr lang="ru-RU" sz="2000" dirty="0" err="1">
                <a:latin typeface="Comic Sans MS" panose="030F0702030302020204" pitchFamily="66" charset="0"/>
              </a:rPr>
              <a:t>Товариство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Подільських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природодослідників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любителів</a:t>
            </a:r>
            <a:r>
              <a:rPr lang="ru-RU" sz="2000" dirty="0">
                <a:latin typeface="Comic Sans MS" panose="030F0702030302020204" pitchFamily="66" charset="0"/>
              </a:rPr>
              <a:t> природи ;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Comic Sans MS" panose="030F0702030302020204" pitchFamily="66" charset="0"/>
              </a:rPr>
              <a:t>- </a:t>
            </a:r>
            <a:r>
              <a:rPr lang="ru-RU" sz="2000" dirty="0" err="1">
                <a:latin typeface="Comic Sans MS" panose="030F0702030302020204" pitchFamily="66" charset="0"/>
              </a:rPr>
              <a:t>Хортицьке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товариство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збережувачів</a:t>
            </a:r>
            <a:r>
              <a:rPr lang="ru-RU" sz="2000" dirty="0">
                <a:latin typeface="Comic Sans MS" panose="030F0702030302020204" pitchFamily="66" charset="0"/>
              </a:rPr>
              <a:t> природи ;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Comic Sans MS" panose="030F0702030302020204" pitchFamily="66" charset="0"/>
              </a:rPr>
              <a:t>- </a:t>
            </a:r>
            <a:r>
              <a:rPr lang="ru-RU" sz="2000" dirty="0" err="1">
                <a:latin typeface="Comic Sans MS" panose="030F0702030302020204" pitchFamily="66" charset="0"/>
              </a:rPr>
              <a:t>Кримське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товариство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природодослідників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любителів</a:t>
            </a:r>
            <a:r>
              <a:rPr lang="ru-RU" sz="2000" dirty="0">
                <a:latin typeface="Comic Sans MS" panose="030F0702030302020204" pitchFamily="66" charset="0"/>
              </a:rPr>
              <a:t> природи ;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Comic Sans MS" panose="030F0702030302020204" pitchFamily="66" charset="0"/>
              </a:rPr>
              <a:t>- </a:t>
            </a:r>
            <a:r>
              <a:rPr lang="ru-RU" sz="2000" dirty="0" err="1">
                <a:latin typeface="Comic Sans MS" panose="030F0702030302020204" pitchFamily="66" charset="0"/>
              </a:rPr>
              <a:t>Миколаївське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товариство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любителів</a:t>
            </a:r>
            <a:r>
              <a:rPr lang="ru-RU" sz="2000" dirty="0">
                <a:latin typeface="Comic Sans MS" panose="030F0702030302020204" pitchFamily="66" charset="0"/>
              </a:rPr>
              <a:t> природи ;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Comic Sans MS" panose="030F0702030302020204" pitchFamily="66" charset="0"/>
              </a:rPr>
              <a:t>- </a:t>
            </a:r>
            <a:r>
              <a:rPr lang="ru-RU" sz="2000" dirty="0" err="1">
                <a:latin typeface="Comic Sans MS" panose="030F0702030302020204" pitchFamily="66" charset="0"/>
              </a:rPr>
              <a:t>Харківське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товариство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любителів</a:t>
            </a:r>
            <a:r>
              <a:rPr lang="ru-RU" sz="2000" dirty="0">
                <a:latin typeface="Comic Sans MS" panose="030F0702030302020204" pitchFamily="66" charset="0"/>
              </a:rPr>
              <a:t> природи ;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Comic Sans MS" panose="030F0702030302020204" pitchFamily="66" charset="0"/>
              </a:rPr>
              <a:t>- </a:t>
            </a:r>
            <a:r>
              <a:rPr lang="ru-RU" sz="2000" dirty="0" err="1">
                <a:latin typeface="Comic Sans MS" panose="030F0702030302020204" pitchFamily="66" charset="0"/>
              </a:rPr>
              <a:t>Полтавський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природо-заповідний</a:t>
            </a:r>
            <a:r>
              <a:rPr lang="ru-RU" sz="2000" dirty="0">
                <a:latin typeface="Comic Sans MS" panose="030F0702030302020204" pitchFamily="66" charset="0"/>
              </a:rPr>
              <a:t> музей ;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Comic Sans MS" panose="030F0702030302020204" pitchFamily="66" charset="0"/>
              </a:rPr>
              <a:t>- </a:t>
            </a:r>
            <a:r>
              <a:rPr lang="ru-RU" sz="2000" dirty="0" err="1">
                <a:latin typeface="Comic Sans MS" panose="030F0702030302020204" pitchFamily="66" charset="0"/>
              </a:rPr>
              <a:t>Київський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природоохоронний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комітет</a:t>
            </a:r>
            <a:r>
              <a:rPr lang="ru-RU" sz="2000" dirty="0">
                <a:latin typeface="Comic Sans MS" panose="030F0702030302020204" pitchFamily="66" charset="0"/>
              </a:rPr>
              <a:t> ;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ru-RU" sz="2000" dirty="0">
                <a:latin typeface="Comic Sans MS" panose="030F0702030302020204" pitchFamily="66" charset="0"/>
              </a:rPr>
              <a:t>- </a:t>
            </a:r>
            <a:r>
              <a:rPr lang="ru-RU" sz="2000" dirty="0" err="1">
                <a:latin typeface="Comic Sans MS" panose="030F0702030302020204" pitchFamily="66" charset="0"/>
              </a:rPr>
              <a:t>природничий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відділ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Українського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наукового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товариства</a:t>
            </a:r>
            <a:r>
              <a:rPr lang="ru-RU" sz="2000" dirty="0">
                <a:latin typeface="Comic Sans MS" panose="030F0702030302020204" pitchFamily="66" charset="0"/>
              </a:rPr>
              <a:t> ;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ru-RU" sz="2000" dirty="0">
              <a:latin typeface="Comic Sans MS" panose="030F0702030302020204" pitchFamily="66" charset="0"/>
            </a:endParaRPr>
          </a:p>
          <a:p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96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404664"/>
            <a:ext cx="7406640" cy="86409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dirty="0"/>
              <a:t>Висновок: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947088"/>
          </a:xfrm>
        </p:spPr>
        <p:txBody>
          <a:bodyPr>
            <a:normAutofit fontScale="92500" lnSpcReduction="10000"/>
          </a:bodyPr>
          <a:lstStyle/>
          <a:p>
            <a:pPr marL="484632" indent="-457200" algn="just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Сучасні екологічні спостереження вказують на те, що збереження генофонду регіону можливе лише за умови 10-15% заповідності його території</a:t>
            </a:r>
            <a:r>
              <a:rPr lang="uk-UA" dirty="0" smtClean="0">
                <a:latin typeface="Comic Sans MS" panose="030F0702030302020204" pitchFamily="66" charset="0"/>
              </a:rPr>
              <a:t>.</a:t>
            </a:r>
          </a:p>
          <a:p>
            <a:pPr marL="484632" indent="-457200" algn="just">
              <a:buFont typeface="Arial" panose="020B0604020202020204" pitchFamily="34" charset="0"/>
              <a:buChar char="•"/>
            </a:pPr>
            <a:endParaRPr lang="uk-UA" dirty="0">
              <a:latin typeface="Comic Sans MS" panose="030F0702030302020204" pitchFamily="66" charset="0"/>
            </a:endParaRPr>
          </a:p>
          <a:p>
            <a:pPr marL="484632" indent="-457200" algn="just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Необхідно цілеспрямовано використовувати усі </a:t>
            </a:r>
            <a:r>
              <a:rPr lang="uk-UA" dirty="0" smtClean="0">
                <a:latin typeface="Comic Sans MS" panose="030F0702030302020204" pitchFamily="66" charset="0"/>
              </a:rPr>
              <a:t>природні ресурси </a:t>
            </a:r>
            <a:r>
              <a:rPr lang="uk-UA" dirty="0">
                <a:latin typeface="Comic Sans MS" panose="030F0702030302020204" pitchFamily="66" charset="0"/>
              </a:rPr>
              <a:t>та формувати екологічні мережі для їх збереження.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56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3312368"/>
          </a:xfrm>
        </p:spPr>
        <p:txBody>
          <a:bodyPr>
            <a:norm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uk-UA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Презентацію підготував учень </a:t>
            </a:r>
            <a:r>
              <a:rPr lang="uk-UA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uk-UA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- А класу Шишка Назар.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4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6052" y="413214"/>
            <a:ext cx="7128792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Біорізноманіття </a:t>
            </a:r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—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це міра відносного різноманіття серед сукупності організмів, що входять до деякої екосистеми.</a:t>
            </a:r>
          </a:p>
        </p:txBody>
      </p:sp>
      <p:pic>
        <p:nvPicPr>
          <p:cNvPr id="15" name="Содержимое 4" descr="biodivers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8203" y="2367596"/>
            <a:ext cx="6336704" cy="434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1825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latin typeface="Comic Sans MS" panose="030F0702030302020204" pitchFamily="66" charset="0"/>
              </a:rPr>
              <a:t>З часів, коли Карл Лінней запропонував першу таксономічну класифікацію, минуло 250 років. З тих пір було описано близько 1,2 млн. видів (близько 14% від передбачених).</a:t>
            </a:r>
            <a:r>
              <a:rPr lang="ru-RU" sz="4400" dirty="0">
                <a:latin typeface="Comic Sans MS" panose="030F0702030302020204" pitchFamily="66" charset="0"/>
              </a:rPr>
              <a:t/>
            </a:r>
            <a:br>
              <a:rPr lang="ru-RU" sz="4400" dirty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6520238" cy="486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548680"/>
            <a:ext cx="7072362" cy="3600986"/>
          </a:xfrm>
          <a:prstGeom prst="rect">
            <a:avLst/>
          </a:prstGeom>
          <a:effectLst>
            <a:softEdge rad="127000"/>
          </a:effectLst>
        </p:spPr>
        <p:txBody>
          <a:bodyPr wrap="square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Видова </a:t>
            </a:r>
            <a:r>
              <a:rPr lang="uk-UA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біорізноманітність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280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Видова різноманітність </a:t>
            </a:r>
            <a:r>
              <a:rPr lang="uk-UA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 сукупність </a:t>
            </a:r>
            <a:r>
              <a:rPr lang="uk-UA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видів, що </a:t>
            </a: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населяють </a:t>
            </a:r>
            <a:r>
              <a:rPr lang="uk-UA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територію. У </a:t>
            </a: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межах України поширені 5100 видів вищих судинних рослин, з яких 611 занесено до Червоної  книги України . За оцінками фахівців , близько третина червонокнижних видів рослин перебувають поза межами природних заповідників  і заказників . Втрата хоча б одного виду є незворотною 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4" descr="http://pohodushki.org/ru/travelpedia/pasqueflower/images/pasqueflower-862x1024x768x0.jpg"/>
          <p:cNvPicPr>
            <a:picLocks noChangeAspect="1" noChangeArrowheads="1"/>
          </p:cNvPicPr>
          <p:nvPr/>
        </p:nvPicPr>
        <p:blipFill>
          <a:blip r:embed="rId3" cstate="print"/>
          <a:srcRect t="10826" b="10826"/>
          <a:stretch>
            <a:fillRect/>
          </a:stretch>
        </p:blipFill>
        <p:spPr>
          <a:xfrm>
            <a:off x="2635573" y="3717032"/>
            <a:ext cx="4896544" cy="299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5886" y="260648"/>
            <a:ext cx="7890610" cy="374441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7300" dirty="0"/>
              <a:t> </a:t>
            </a:r>
            <a:r>
              <a:rPr lang="uk-UA" sz="73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Генетичне </a:t>
            </a:r>
            <a:r>
              <a:rPr lang="uk-UA" sz="73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біорізноманіття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58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4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Генетичне різноманіття</a:t>
            </a:r>
            <a:r>
              <a:rPr lang="uk-UA" sz="4400" i="1" dirty="0"/>
              <a:t> </a:t>
            </a:r>
            <a:r>
              <a:rPr lang="uk-UA" sz="4400" dirty="0"/>
              <a:t>- </a:t>
            </a:r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різноманіття наборів генів, що несуть різні організми: у малому масштабі це відбувається між організмами того самого різновиду, між близько пов'язаними </a:t>
            </a:r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різновидами </a:t>
            </a:r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 тому самому гені, між більш віддалено пов'язаними різновидами - у різних сімействах, підкласах або царствах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uk-UA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2" descr="http://school.xvatit.com/images/a/a2/61.7..JPG"/>
          <p:cNvPicPr>
            <a:picLocks noChangeAspect="1" noChangeArrowheads="1"/>
          </p:cNvPicPr>
          <p:nvPr/>
        </p:nvPicPr>
        <p:blipFill>
          <a:blip r:embed="rId3" cstate="print"/>
          <a:srcRect t="12692" b="12692"/>
          <a:stretch>
            <a:fillRect/>
          </a:stretch>
        </p:blipFill>
        <p:spPr>
          <a:xfrm>
            <a:off x="1691680" y="3284984"/>
            <a:ext cx="7056784" cy="354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004" y="1176269"/>
            <a:ext cx="7426072" cy="223224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Екосистемне (ландшафтне ) біорізноманіття</a:t>
            </a:r>
            <a:br>
              <a:rPr lang="uk-UA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uk-UA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uk-UA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uk-UA" sz="27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Екосистемне </a:t>
            </a:r>
            <a:r>
              <a:rPr lang="uk-UA" sz="2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(</a:t>
            </a:r>
            <a:r>
              <a:rPr lang="uk-UA" sz="27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ландшафтне) біорізноманіття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uk-UA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це сукупність унікальних і типових лісових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, лучних, болотних, степових</a:t>
            </a:r>
            <a:r>
              <a:rPr lang="uk-UA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, гірських, рівнинних, морських ,річкових </a:t>
            </a:r>
            <a:r>
              <a:rPr lang="uk-UA" sz="27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угруповань.</a:t>
            </a:r>
            <a:r>
              <a:rPr lang="uk-UA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2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700" dirty="0" smtClean="0"/>
              <a:t/>
            </a:r>
            <a:br>
              <a:rPr lang="uk-UA" sz="2700" dirty="0" smtClean="0"/>
            </a:br>
            <a:endParaRPr lang="ru-RU" sz="2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14" descr="http://amn.net.ua/img/item/1328172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952" y="3870141"/>
            <a:ext cx="307181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http://znaimo.com.ua/images/rubase_1_1945623026_21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5388" y="3811016"/>
            <a:ext cx="2592288" cy="202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://ukrainian.cri.cn/chinaabc/chapter22/images/huangshan2.jpg"/>
          <p:cNvPicPr>
            <a:picLocks noChangeAspect="1" noChangeArrowheads="1"/>
          </p:cNvPicPr>
          <p:nvPr/>
        </p:nvPicPr>
        <p:blipFill>
          <a:blip r:embed="rId5" cstate="print"/>
          <a:srcRect t="11040" b="11040"/>
          <a:stretch>
            <a:fillRect/>
          </a:stretch>
        </p:blipFill>
        <p:spPr>
          <a:xfrm>
            <a:off x="2716859" y="4793390"/>
            <a:ext cx="2656306" cy="193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http://karpatyua.net/uploads/posts/2011-12/1324641998_yegipet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5926" y="4774976"/>
            <a:ext cx="251584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b="1" dirty="0"/>
              <a:t>Заходи збереження біорізноманіття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59256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Збалансоване використання земельних ресурсів.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Невиснажливе використання природних екосистем.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Зниження рівня техногенних забруднень природних комплексів.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dirty="0">
                <a:latin typeface="Comic Sans MS" panose="030F0702030302020204" pitchFamily="66" charset="0"/>
              </a:rPr>
              <a:t>Збільшення площ під лісами й іншою природною рослинністю.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4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4000" b="1" dirty="0">
                <a:effectLst/>
                <a:latin typeface="Comic Sans MS" panose="030F0702030302020204" pitchFamily="66" charset="0"/>
              </a:rPr>
              <a:t>Аспекти трактування л</a:t>
            </a:r>
            <a:r>
              <a:rPr lang="ru-RU" sz="4000" b="1" dirty="0">
                <a:effectLst/>
                <a:latin typeface="Comic Sans MS" panose="030F0702030302020204" pitchFamily="66" charset="0"/>
              </a:rPr>
              <a:t>а</a:t>
            </a:r>
            <a:r>
              <a:rPr lang="uk-UA" sz="4000" b="1" dirty="0">
                <a:effectLst/>
                <a:latin typeface="Comic Sans MS" panose="030F0702030302020204" pitchFamily="66" charset="0"/>
              </a:rPr>
              <a:t>ндшафтного різноманіття</a:t>
            </a:r>
            <a:r>
              <a:rPr lang="uk-UA" sz="4000" b="1" dirty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132856"/>
            <a:ext cx="7406640" cy="4392488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Ландшафтнознавчий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Антропічний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Біоцентричний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Гуманістичний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4926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951</TotalTime>
  <Words>1307</Words>
  <Application>Microsoft Office PowerPoint</Application>
  <PresentationFormat>Экран (4:3)</PresentationFormat>
  <Paragraphs>121</Paragraphs>
  <Slides>27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Comic Sans MS</vt:lpstr>
      <vt:lpstr>Corbel</vt:lpstr>
      <vt:lpstr>Gill Sans MT</vt:lpstr>
      <vt:lpstr>Verdana</vt:lpstr>
      <vt:lpstr>Wingdings</vt:lpstr>
      <vt:lpstr>Wingdings 2</vt:lpstr>
      <vt:lpstr>Солнцестояние</vt:lpstr>
      <vt:lpstr>“Біорізноманіття”.  Причини і наслідки деградації біорізноманіття.  Природозаповідання як одна з ефективних форм збереження біорізноманіття. Основні категорії заповідних об’єктів.  </vt:lpstr>
      <vt:lpstr>Презентация PowerPoint</vt:lpstr>
      <vt:lpstr>Презентация PowerPoint</vt:lpstr>
      <vt:lpstr>З часів, коли Карл Лінней запропонував першу таксономічну класифікацію, минуло 250 років. З тих пір було описано близько 1,2 млн. видів (близько 14% від передбачених). </vt:lpstr>
      <vt:lpstr>Презентация PowerPoint</vt:lpstr>
      <vt:lpstr>Презентация PowerPoint</vt:lpstr>
      <vt:lpstr>Екосистемне (ландшафтне ) біорізноманіття  Екосистемне (ландшафтне) біорізноманіття - це сукупність унікальних і типових лісових, лучних, болотних, степових, гірських, рівнинних, морських ,річкових угруповань.  </vt:lpstr>
      <vt:lpstr>Заходи збереження біорізноманіття </vt:lpstr>
      <vt:lpstr>Аспекти трактування ландшафтного різноманіття.</vt:lpstr>
      <vt:lpstr>Ландшафтознавче трактування різноманіття:</vt:lpstr>
      <vt:lpstr>Гуманістичне трактування ландшафтного різноманіття </vt:lpstr>
      <vt:lpstr>Антропічне трактування ландшафтного різноманіття</vt:lpstr>
      <vt:lpstr>Біоцентричне трактування ландшафтного різноманіття</vt:lpstr>
      <vt:lpstr>Презентация PowerPoint</vt:lpstr>
      <vt:lpstr>Презентация PowerPoint</vt:lpstr>
      <vt:lpstr>Нова стратегія ООН Мета: збереження біологічного різноманіття на планеті, зниження темпів вимирання біологічних видів до 2020-го року в два рази в порівнянні з поточними темпами, і збільшити кількість заповідних територій на суші до 17% і до 10% в океані.</vt:lpstr>
      <vt:lpstr>Презентация PowerPoint</vt:lpstr>
      <vt:lpstr>Руйнування природного середовища життя </vt:lpstr>
      <vt:lpstr>Чужорідні види </vt:lpstr>
      <vt:lpstr>Надмірна експлуатація природних ресурсів </vt:lpstr>
      <vt:lpstr>Швидке зростання населення</vt:lpstr>
      <vt:lpstr>Загроза глобального потепління </vt:lpstr>
      <vt:lpstr>Категорії заповідних об’єктів: </vt:lpstr>
      <vt:lpstr>Природоохоронні території України:</vt:lpstr>
      <vt:lpstr>Природозаповідною справою займається:</vt:lpstr>
      <vt:lpstr>Висновок: </vt:lpstr>
      <vt:lpstr>Презентацію підготував учень 11- А класу Шишка Назар.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Двомембранні органели</dc:title>
  <dc:creator>Павленко</dc:creator>
  <cp:lastModifiedBy>Nazar</cp:lastModifiedBy>
  <cp:revision>116</cp:revision>
  <dcterms:created xsi:type="dcterms:W3CDTF">2011-01-08T10:41:03Z</dcterms:created>
  <dcterms:modified xsi:type="dcterms:W3CDTF">2014-03-18T17:12:16Z</dcterms:modified>
</cp:coreProperties>
</file>