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61" r:id="rId5"/>
    <p:sldId id="262" r:id="rId6"/>
    <p:sldId id="260" r:id="rId7"/>
    <p:sldId id="264" r:id="rId8"/>
    <p:sldId id="258" r:id="rId9"/>
    <p:sldId id="263" r:id="rId10"/>
    <p:sldId id="266" r:id="rId11"/>
    <p:sldId id="265" r:id="rId12"/>
    <p:sldId id="271" r:id="rId13"/>
    <p:sldId id="267" r:id="rId14"/>
    <p:sldId id="268" r:id="rId15"/>
    <p:sldId id="269" r:id="rId16"/>
    <p:sldId id="270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A09966-6590-41DE-8572-FE52764F0B42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99EEA-AA5E-48DE-A135-88475FA07A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99EEA-AA5E-48DE-A135-88475FA07AF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F914-D2E5-428A-AD39-5E3458099B29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80D6F-1B0C-45F6-A369-0269730D3E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F914-D2E5-428A-AD39-5E3458099B29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80D6F-1B0C-45F6-A369-0269730D3E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F914-D2E5-428A-AD39-5E3458099B29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80D6F-1B0C-45F6-A369-0269730D3E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F914-D2E5-428A-AD39-5E3458099B29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80D6F-1B0C-45F6-A369-0269730D3E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F914-D2E5-428A-AD39-5E3458099B29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80D6F-1B0C-45F6-A369-0269730D3E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F914-D2E5-428A-AD39-5E3458099B29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80D6F-1B0C-45F6-A369-0269730D3E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F914-D2E5-428A-AD39-5E3458099B29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80D6F-1B0C-45F6-A369-0269730D3E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F914-D2E5-428A-AD39-5E3458099B29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80D6F-1B0C-45F6-A369-0269730D3E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F914-D2E5-428A-AD39-5E3458099B29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80D6F-1B0C-45F6-A369-0269730D3E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F914-D2E5-428A-AD39-5E3458099B29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80D6F-1B0C-45F6-A369-0269730D3E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F914-D2E5-428A-AD39-5E3458099B29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80D6F-1B0C-45F6-A369-0269730D3E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7F914-D2E5-428A-AD39-5E3458099B29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80D6F-1B0C-45F6-A369-0269730D3E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Lenovo\Desktop\&#1088;&#1086;&#1089;&#1089;&#1080;&#1103;%201\&#1056;&#1091;&#1089;&#1089;&#1082;&#1080;&#1081;%20&#1090;&#1072;&#1085;&#1077;&#1094;%20&#1050;&#1072;&#1083;&#1080;&#1085;&#1082;&#1072;%20-%20&#1084;&#1072;&#1083;&#1080;&#1085;&#1082;&#1072;.mp4" TargetMode="Externa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Lenovo\Desktop\&#1088;&#1086;&#1089;&#1089;&#1080;&#1103;%201\&#1063;&#1072;&#1089;&#1090;&#1091;&#1096;&#1082;&#1080;%20&#1041;&#1072;&#1073;&#1086;&#1082;%20&#1045;&#1078;&#1077;&#1082;%20-%20&#1051;&#1077;&#1090;&#1091;&#1095;&#1080;&#1081;%20&#1082;&#1086;&#1088;&#1072;&#1073;&#1083;&#1100;.mp4" TargetMode="Externa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b21589726-materialy-dlya-tvorchestva-tkan-hohloma-n4344.jpg"/>
          <p:cNvPicPr>
            <a:picLocks noChangeAspect="1"/>
          </p:cNvPicPr>
          <p:nvPr/>
        </p:nvPicPr>
        <p:blipFill>
          <a:blip r:embed="rId2" cstate="print">
            <a:lum/>
          </a:blip>
          <a:srcRect b="2751"/>
          <a:stretch>
            <a:fillRect/>
          </a:stretch>
        </p:blipFill>
        <p:spPr>
          <a:xfrm rot="5400000">
            <a:off x="1135819" y="-1150181"/>
            <a:ext cx="6858000" cy="91583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800" b="1" dirty="0" smtClean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Palatino Linotype" pitchFamily="18" charset="0"/>
              </a:rPr>
              <a:t>Россия</a:t>
            </a:r>
            <a:endParaRPr lang="ru-RU" sz="8800" b="1" dirty="0">
              <a:ln w="31550" cmpd="sng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Культура и традиции</a:t>
            </a:r>
            <a:endParaRPr lang="ru-RU" sz="40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b21589726-materialy-dlya-tvorchestva-tkan-hohloma-n4344.jpg"/>
          <p:cNvPicPr>
            <a:picLocks noChangeAspect="1"/>
          </p:cNvPicPr>
          <p:nvPr/>
        </p:nvPicPr>
        <p:blipFill>
          <a:blip r:embed="rId2" cstate="print">
            <a:lum contrast="-20000"/>
          </a:blip>
          <a:srcRect b="2751"/>
          <a:stretch>
            <a:fillRect/>
          </a:stretch>
        </p:blipFill>
        <p:spPr>
          <a:xfrm rot="5400000">
            <a:off x="1135819" y="-1150181"/>
            <a:ext cx="6858000" cy="9158362"/>
          </a:xfrm>
          <a:prstGeom prst="rect">
            <a:avLst/>
          </a:prstGeo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395536" y="260648"/>
            <a:ext cx="3096344" cy="5040560"/>
          </a:xfrm>
        </p:spPr>
        <p:txBody>
          <a:bodyPr>
            <a:normAutofit fontScale="92500" lnSpcReduction="20000"/>
          </a:bodyPr>
          <a:lstStyle/>
          <a:p>
            <a:r>
              <a:rPr lang="ru-RU" sz="2000" b="1" u="sng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Национальная русская женская одежда </a:t>
            </a:r>
            <a:r>
              <a:rPr lang="ru-RU" sz="2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вызывает первые ассоциации – это длинный красный сарафан или платье без рукавов свободного покроя. Под сарафан девушки одевали рубаху, предпочтительно белую, украшенную вышивкой, оторочкой, жемчугом. Поверх платья завязывали широкий пояс, черный, красный, иногда разноцветный, - строгих рамок здесь нет. Именно сарафаны завоевали внимание как деревенских, так и городских женщин. </a:t>
            </a:r>
          </a:p>
          <a:p>
            <a:endParaRPr lang="ru-RU" dirty="0"/>
          </a:p>
        </p:txBody>
      </p:sp>
      <p:pic>
        <p:nvPicPr>
          <p:cNvPr id="8" name="Рисунок 7" descr="3404_807_2_13035725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572683"/>
            <a:ext cx="2931790" cy="3909053"/>
          </a:xfrm>
          <a:prstGeom prst="rect">
            <a:avLst/>
          </a:prstGeom>
        </p:spPr>
      </p:pic>
      <p:pic>
        <p:nvPicPr>
          <p:cNvPr id="9" name="Рисунок 8" descr="IMG_2763.jpg"/>
          <p:cNvPicPr>
            <a:picLocks noChangeAspect="1"/>
          </p:cNvPicPr>
          <p:nvPr/>
        </p:nvPicPr>
        <p:blipFill>
          <a:blip r:embed="rId4" cstate="print"/>
          <a:srcRect b="10244"/>
          <a:stretch>
            <a:fillRect/>
          </a:stretch>
        </p:blipFill>
        <p:spPr>
          <a:xfrm>
            <a:off x="3475366" y="2132856"/>
            <a:ext cx="3264136" cy="4392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b21589726-materialy-dlya-tvorchestva-tkan-hohloma-n4344.jpg"/>
          <p:cNvPicPr>
            <a:picLocks noChangeAspect="1"/>
          </p:cNvPicPr>
          <p:nvPr/>
        </p:nvPicPr>
        <p:blipFill>
          <a:blip r:embed="rId2" cstate="print">
            <a:lum contrast="-20000"/>
          </a:blip>
          <a:srcRect b="2751"/>
          <a:stretch>
            <a:fillRect/>
          </a:stretch>
        </p:blipFill>
        <p:spPr>
          <a:xfrm rot="5400000">
            <a:off x="1135819" y="-1150181"/>
            <a:ext cx="6858000" cy="91583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3312368" cy="685378"/>
          </a:xfrm>
        </p:spPr>
        <p:txBody>
          <a:bodyPr>
            <a:normAutofit/>
          </a:bodyPr>
          <a:lstStyle/>
          <a:p>
            <a:r>
              <a:rPr lang="ru-RU" sz="32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Народный танец</a:t>
            </a:r>
            <a:endParaRPr lang="ru-RU" sz="320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1124744"/>
            <a:ext cx="3384376" cy="5328592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Трудно определить, сколько народных плясок и танцев бытует в России. Они имеют самые разнообразные названия: иногда по песне, под которую танцуются, иногда по количеству танцоров, иногда название определяет рисунок танца. Но во всех этих столь различных танцах есть что-то общее, характерное для русского танца вообще: это широта движения, удаль, особенная жизнерадостность, поэтичность, сочетание скромности и простоты с большим чувством собственного достоинства.</a:t>
            </a: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Рисунок 5" descr="12357229993d6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548680"/>
            <a:ext cx="4118023" cy="28540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 descr="826758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3212976"/>
            <a:ext cx="4762500" cy="3086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b21589726-materialy-dlya-tvorchestva-tkan-hohloma-n4344.jpg"/>
          <p:cNvPicPr>
            <a:picLocks noChangeAspect="1"/>
          </p:cNvPicPr>
          <p:nvPr/>
        </p:nvPicPr>
        <p:blipFill>
          <a:blip r:embed="rId3" cstate="print">
            <a:lum contrast="-10000"/>
          </a:blip>
          <a:srcRect b="2751"/>
          <a:stretch>
            <a:fillRect/>
          </a:stretch>
        </p:blipFill>
        <p:spPr>
          <a:xfrm rot="5400000">
            <a:off x="1135819" y="-1150181"/>
            <a:ext cx="6858000" cy="9158362"/>
          </a:xfrm>
          <a:prstGeom prst="rect">
            <a:avLst/>
          </a:prstGeom>
        </p:spPr>
      </p:pic>
      <p:pic>
        <p:nvPicPr>
          <p:cNvPr id="4" name="Русский танец Калинка - малинка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27584" y="620688"/>
            <a:ext cx="7632848" cy="5724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b21589726-materialy-dlya-tvorchestva-tkan-hohloma-n4344.jpg"/>
          <p:cNvPicPr>
            <a:picLocks noChangeAspect="1"/>
          </p:cNvPicPr>
          <p:nvPr/>
        </p:nvPicPr>
        <p:blipFill>
          <a:blip r:embed="rId2" cstate="print">
            <a:lum contrast="-10000"/>
          </a:blip>
          <a:srcRect b="2751"/>
          <a:stretch>
            <a:fillRect/>
          </a:stretch>
        </p:blipFill>
        <p:spPr>
          <a:xfrm rot="5400000">
            <a:off x="1135819" y="-1150181"/>
            <a:ext cx="6858000" cy="9158362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498178"/>
          </a:xfrm>
        </p:spPr>
        <p:txBody>
          <a:bodyPr>
            <a:normAutofit fontScale="90000"/>
          </a:bodyPr>
          <a:lstStyle/>
          <a:p>
            <a:r>
              <a:rPr lang="ru-RU" sz="3600" b="1" u="sng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Фольклор</a:t>
            </a:r>
            <a:br>
              <a:rPr lang="ru-RU" sz="3600" b="1" u="sng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Русские сказания делятся на сказки и былины. Героями сказок являются вымышленные персонажи, часто </a:t>
            </a:r>
            <a:r>
              <a:rPr lang="ru-RU" sz="27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волшебные </a:t>
            </a:r>
            <a:r>
              <a:rPr lang="ru-RU" sz="27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животние</a:t>
            </a:r>
            <a:r>
              <a:rPr lang="ru-RU" sz="27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или демонические существа</a:t>
            </a:r>
            <a:r>
              <a:rPr lang="ru-RU" sz="2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sz="3600" b="1" u="sng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" name="Рисунок 10" descr="5cab5c6f60ca0b5cbfd48dfc9c33aca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132856"/>
            <a:ext cx="3232002" cy="22371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Рисунок 11" descr="59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2924944"/>
            <a:ext cx="3360373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Рисунок 9" descr="__Kurochka_Ryab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75656" y="4005064"/>
            <a:ext cx="1905000" cy="26384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Рисунок 13" descr="0152kashej-zolotoj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44208" y="2636912"/>
            <a:ext cx="2501442" cy="33230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b21589726-materialy-dlya-tvorchestva-tkan-hohloma-n4344.jpg"/>
          <p:cNvPicPr>
            <a:picLocks noChangeAspect="1"/>
          </p:cNvPicPr>
          <p:nvPr/>
        </p:nvPicPr>
        <p:blipFill>
          <a:blip r:embed="rId2" cstate="print">
            <a:lum contrast="-10000"/>
          </a:blip>
          <a:srcRect b="2751"/>
          <a:stretch>
            <a:fillRect/>
          </a:stretch>
        </p:blipFill>
        <p:spPr>
          <a:xfrm rot="5400000">
            <a:off x="1135819" y="-1150181"/>
            <a:ext cx="6858000" cy="91583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293096"/>
            <a:ext cx="8208912" cy="157018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Героями былин как правило являются лица, которым приписывается реальное историческое существование князья или богатыри (</a:t>
            </a:r>
            <a:r>
              <a:rPr lang="ru-RU" sz="2000" b="1" u="sng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Илья Муромец</a:t>
            </a:r>
            <a:r>
              <a:rPr lang="ru-RU" sz="2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000" b="1" u="sng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Алеша Попович</a:t>
            </a:r>
            <a:r>
              <a:rPr lang="ru-RU" sz="2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000" b="1" u="sng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Добрыня Никитич</a:t>
            </a:r>
            <a:r>
              <a:rPr lang="ru-RU" sz="2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врагами которых являются исторические противники Руси.</a:t>
            </a:r>
            <a:r>
              <a:rPr lang="ru-RU" sz="1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1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1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 descr="155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04664"/>
            <a:ext cx="8373091" cy="3672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b21589726-materialy-dlya-tvorchestva-tkan-hohloma-n4344.jpg"/>
          <p:cNvPicPr>
            <a:picLocks noChangeAspect="1"/>
          </p:cNvPicPr>
          <p:nvPr/>
        </p:nvPicPr>
        <p:blipFill>
          <a:blip r:embed="rId2" cstate="print">
            <a:lum contrast="-20000"/>
          </a:blip>
          <a:srcRect b="2751"/>
          <a:stretch>
            <a:fillRect/>
          </a:stretch>
        </p:blipFill>
        <p:spPr>
          <a:xfrm rot="5400000">
            <a:off x="1135819" y="-1150181"/>
            <a:ext cx="6858000" cy="9158362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620688"/>
            <a:ext cx="3008313" cy="814412"/>
          </a:xfrm>
        </p:spPr>
        <p:txBody>
          <a:bodyPr/>
          <a:lstStyle/>
          <a:p>
            <a:r>
              <a:rPr lang="ru-RU" sz="3200" u="sng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Часту́шка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8" name="Содержимое 4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7283450" cy="4691063"/>
          </a:xfrm>
        </p:spPr>
        <p:txBody>
          <a:bodyPr/>
          <a:lstStyle/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— короткая русская народная </a:t>
            </a:r>
            <a:r>
              <a:rPr lang="ru-RU" sz="20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песня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обычно, юмористического содержания, передаваемая обычно устно. Таким образом, частушка является элементом </a:t>
            </a:r>
            <a:r>
              <a:rPr lang="ru-RU" sz="20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фольклора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</a:p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Характерной чертой языка частушки является его выразительность и богатство языковых средств, часто выходящее за рамки </a:t>
            </a:r>
            <a:r>
              <a:rPr lang="ru-RU" sz="20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литературного языка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Частушка часто исполняется под аккомпанемент </a:t>
            </a:r>
            <a:r>
              <a:rPr lang="ru-RU" sz="20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гармони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или </a:t>
            </a:r>
            <a:r>
              <a:rPr lang="ru-RU" sz="20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балалайки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b21589726-materialy-dlya-tvorchestva-tkan-hohloma-n4344.jpg"/>
          <p:cNvPicPr>
            <a:picLocks noChangeAspect="1"/>
          </p:cNvPicPr>
          <p:nvPr/>
        </p:nvPicPr>
        <p:blipFill>
          <a:blip r:embed="rId3" cstate="print">
            <a:lum contrast="-10000"/>
          </a:blip>
          <a:srcRect b="2751"/>
          <a:stretch>
            <a:fillRect/>
          </a:stretch>
        </p:blipFill>
        <p:spPr>
          <a:xfrm rot="5400000">
            <a:off x="1135819" y="-1150181"/>
            <a:ext cx="6858000" cy="9158362"/>
          </a:xfrm>
          <a:prstGeom prst="rect">
            <a:avLst/>
          </a:prstGeom>
        </p:spPr>
      </p:pic>
      <p:pic>
        <p:nvPicPr>
          <p:cNvPr id="4" name="Частушки Бабок Ежек - Летучий корабль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11560" y="548680"/>
            <a:ext cx="7944883" cy="59586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b21589726-materialy-dlya-tvorchestva-tkan-hohloma-n4344.jpg"/>
          <p:cNvPicPr>
            <a:picLocks noChangeAspect="1"/>
          </p:cNvPicPr>
          <p:nvPr/>
        </p:nvPicPr>
        <p:blipFill>
          <a:blip r:embed="rId2" cstate="print">
            <a:lum contrast="-10000"/>
          </a:blip>
          <a:srcRect b="2751"/>
          <a:stretch>
            <a:fillRect/>
          </a:stretch>
        </p:blipFill>
        <p:spPr>
          <a:xfrm rot="5400000">
            <a:off x="1135819" y="-1150181"/>
            <a:ext cx="6858000" cy="91583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628800"/>
            <a:ext cx="8229600" cy="2736304"/>
          </a:xfrm>
        </p:spPr>
        <p:txBody>
          <a:bodyPr>
            <a:normAutofit fontScale="90000"/>
          </a:bodyPr>
          <a:lstStyle/>
          <a:p>
            <a:r>
              <a:rPr lang="ru-RU" sz="4900" b="1" u="sng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Презентацию подготовили</a:t>
            </a:r>
            <a:r>
              <a:rPr lang="ru-RU" sz="49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br>
              <a:rPr lang="ru-RU" sz="49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9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Игнатьева Мария</a:t>
            </a:r>
            <a:br>
              <a:rPr lang="ru-RU" sz="49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9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Поляк Владислава</a:t>
            </a:r>
            <a:r>
              <a:rPr lang="ru-RU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b21589726-materialy-dlya-tvorchestva-tkan-hohloma-n4344.jpg"/>
          <p:cNvPicPr>
            <a:picLocks noChangeAspect="1"/>
          </p:cNvPicPr>
          <p:nvPr/>
        </p:nvPicPr>
        <p:blipFill>
          <a:blip r:embed="rId2" cstate="print">
            <a:lum contrast="-20000"/>
          </a:blip>
          <a:srcRect b="2751"/>
          <a:stretch>
            <a:fillRect/>
          </a:stretch>
        </p:blipFill>
        <p:spPr>
          <a:xfrm rot="5400000">
            <a:off x="1135819" y="-1150181"/>
            <a:ext cx="6858000" cy="91583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363272" cy="1656184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Русская культура </a:t>
            </a:r>
            <a:r>
              <a:rPr lang="ru-RU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– это образ жизни русского народа, способ его мышления. Это целый мир – самобытный, богатый, многоликий – непостижимый, как загадочная русская душа и великий, как героический русский народ.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7" name="Рисунок 6" descr="алл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14547">
            <a:off x="327461" y="2507098"/>
            <a:ext cx="3013473" cy="3013473"/>
          </a:xfrm>
          <a:prstGeom prst="rect">
            <a:avLst/>
          </a:prstGeom>
        </p:spPr>
      </p:pic>
      <p:pic>
        <p:nvPicPr>
          <p:cNvPr id="8" name="Рисунок 7" descr="ьлл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333582">
            <a:off x="5387588" y="2372380"/>
            <a:ext cx="3322687" cy="3322687"/>
          </a:xfrm>
          <a:prstGeom prst="rect">
            <a:avLst/>
          </a:prstGeom>
        </p:spPr>
      </p:pic>
      <p:pic>
        <p:nvPicPr>
          <p:cNvPr id="9" name="Рисунок 8" descr="ьрпд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72662">
            <a:off x="2789250" y="1790266"/>
            <a:ext cx="3072661" cy="3072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b21589726-materialy-dlya-tvorchestva-tkan-hohloma-n4344.jpg"/>
          <p:cNvPicPr>
            <a:picLocks noChangeAspect="1"/>
          </p:cNvPicPr>
          <p:nvPr/>
        </p:nvPicPr>
        <p:blipFill>
          <a:blip r:embed="rId2" cstate="print">
            <a:lum contrast="-20000"/>
          </a:blip>
          <a:srcRect b="2751"/>
          <a:stretch>
            <a:fillRect/>
          </a:stretch>
        </p:blipFill>
        <p:spPr>
          <a:xfrm rot="5400000">
            <a:off x="1135819" y="-1150181"/>
            <a:ext cx="6858000" cy="91583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352928" cy="2105472"/>
          </a:xfrm>
        </p:spPr>
        <p:txBody>
          <a:bodyPr>
            <a:noAutofit/>
          </a:bodyPr>
          <a:lstStyle/>
          <a:p>
            <a:r>
              <a:rPr lang="ru-RU" sz="2000" b="1" u="sng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Хохлома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- это ручная роспись по дереву. Этому промыслу более 300 лет. Чашки, солонки, стулья, полки – расписаны диковинными огненно-алыми цветами. Секрет этих изделий в том, что их два-три раза покрывают лаком, а потом закаляют в печи. От этого лак желтеет, и деревянные расписные чашки становятся похожими на драгоценную позолоченную посуду.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 descr="5bdfd1ccd6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2780928"/>
            <a:ext cx="3429546" cy="34295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 descr="9b7081f0997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2348880"/>
            <a:ext cx="3222104" cy="42961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b21589726-materialy-dlya-tvorchestva-tkan-hohloma-n4344.jpg"/>
          <p:cNvPicPr>
            <a:picLocks noChangeAspect="1"/>
          </p:cNvPicPr>
          <p:nvPr/>
        </p:nvPicPr>
        <p:blipFill>
          <a:blip r:embed="rId2" cstate="print">
            <a:lum contrast="-20000"/>
          </a:blip>
          <a:srcRect b="2751"/>
          <a:stretch>
            <a:fillRect/>
          </a:stretch>
        </p:blipFill>
        <p:spPr>
          <a:xfrm rot="5400000">
            <a:off x="1135819" y="-1150181"/>
            <a:ext cx="6858000" cy="91583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Кузнечное дело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Самым древним народным промыслом на Руси стало кузнечное дело. Кузнецы ковали орудия труда, инструменты (железные сошники, косы, серпы, ножи, пилы, замки) и оружие (мечи, сабли, наконечники стрел, кольчуги, шлемы).</a:t>
            </a:r>
          </a:p>
          <a:p>
            <a:endParaRPr lang="ru-RU" dirty="0"/>
          </a:p>
        </p:txBody>
      </p:sp>
      <p:pic>
        <p:nvPicPr>
          <p:cNvPr id="6" name="Рисунок 5" descr="52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692696"/>
            <a:ext cx="3469637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 descr="Кузнечное-ремесл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2924944"/>
            <a:ext cx="4843023" cy="32322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b21589726-materialy-dlya-tvorchestva-tkan-hohloma-n4344.jpg"/>
          <p:cNvPicPr>
            <a:picLocks noChangeAspect="1"/>
          </p:cNvPicPr>
          <p:nvPr/>
        </p:nvPicPr>
        <p:blipFill>
          <a:blip r:embed="rId2" cstate="print">
            <a:lum contrast="-30000"/>
          </a:blip>
          <a:srcRect b="2751"/>
          <a:stretch>
            <a:fillRect/>
          </a:stretch>
        </p:blipFill>
        <p:spPr>
          <a:xfrm rot="5400000">
            <a:off x="1135819" y="-1150181"/>
            <a:ext cx="6858000" cy="91583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Лубок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 – 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572000" y="1196752"/>
            <a:ext cx="4254624" cy="54726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русские народные картинки, созданные путем оттиска на бумаге с деревянного клише. Продаваемые на ярмарках еще в XVII веке. Тематика народных картинок очень разнообразна: она охватывает темы религиозные и нравоучительные, народного эпоса и сказок, исторические и медицинские, обязательно сопровождаемые назидательным или шутливым текстом, повествующие о нраве и быте того времени, содержащие народную мудрость и юмор</a:t>
            </a:r>
            <a:r>
              <a:rPr lang="ru-RU" sz="1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endParaRPr lang="ru-RU" dirty="0"/>
          </a:p>
        </p:txBody>
      </p:sp>
      <p:pic>
        <p:nvPicPr>
          <p:cNvPr id="8" name="Рисунок 7" descr="Лубок_Медведь_с_козою_прохлаждается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340768"/>
            <a:ext cx="3907315" cy="48410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b21589726-materialy-dlya-tvorchestva-tkan-hohloma-n4344.jpg"/>
          <p:cNvPicPr>
            <a:picLocks noChangeAspect="1"/>
          </p:cNvPicPr>
          <p:nvPr/>
        </p:nvPicPr>
        <p:blipFill>
          <a:blip r:embed="rId2" cstate="print">
            <a:lum contrast="-10000"/>
          </a:blip>
          <a:srcRect b="2751"/>
          <a:stretch>
            <a:fillRect/>
          </a:stretch>
        </p:blipFill>
        <p:spPr>
          <a:xfrm rot="5400000">
            <a:off x="1135819" y="-1150181"/>
            <a:ext cx="6858000" cy="91583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363272" cy="2074242"/>
          </a:xfrm>
        </p:spPr>
        <p:txBody>
          <a:bodyPr>
            <a:noAutofit/>
          </a:bodyPr>
          <a:lstStyle/>
          <a:p>
            <a:r>
              <a:rPr lang="ru-RU" sz="2000" b="1" u="sng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Матрёшка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— русская деревянная игрушка в виде расписной куклы, внутри которой находятся подобные ей куклы меньшего размера. Число вложенных кукол обычно от трех и более. Почти всегда они имеют  «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яйцеподобную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 форму с плоским донцем и состоят из двух частей — верхней и нижней. Символ России матрёшки в России, оказывается, появились только в конце XIX века, а их прообразом стали японские фигурки бога  мудрости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Фукуруму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5" name="Рисунок 4" descr="91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212976"/>
            <a:ext cx="3886200" cy="2688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 descr="daruma-oyako-lar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2780928"/>
            <a:ext cx="3592647" cy="34714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perspectiveLeft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b21589726-materialy-dlya-tvorchestva-tkan-hohloma-n4344.jpg"/>
          <p:cNvPicPr>
            <a:picLocks noChangeAspect="1"/>
          </p:cNvPicPr>
          <p:nvPr/>
        </p:nvPicPr>
        <p:blipFill>
          <a:blip r:embed="rId2" cstate="print">
            <a:lum contrast="-10000"/>
          </a:blip>
          <a:srcRect b="2751"/>
          <a:stretch>
            <a:fillRect/>
          </a:stretch>
        </p:blipFill>
        <p:spPr>
          <a:xfrm rot="5400000">
            <a:off x="1135819" y="-1150181"/>
            <a:ext cx="6858000" cy="91583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482952" cy="1162050"/>
          </a:xfrm>
        </p:spPr>
        <p:txBody>
          <a:bodyPr>
            <a:normAutofit/>
          </a:bodyPr>
          <a:lstStyle/>
          <a:p>
            <a:r>
              <a:rPr lang="ru-RU" sz="31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Особенности русской кухни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Традиционный обед в России состоит из трех блюд. Первое – суп из мяса с овощами и крупами (борщ, солянка или щи), второе – рыба или мясо с гарниром (рис, гречневая каша, картофель, тушеная капуста), третье – напиток: компот, морс, кисель или сок. </a:t>
            </a:r>
          </a:p>
          <a:p>
            <a:endParaRPr lang="ru-RU" dirty="0"/>
          </a:p>
        </p:txBody>
      </p:sp>
      <p:pic>
        <p:nvPicPr>
          <p:cNvPr id="8" name="Рисунок 7" descr="1r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836712"/>
            <a:ext cx="3253544" cy="23100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magоор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2204864"/>
            <a:ext cx="2466975" cy="1847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kvas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717032"/>
            <a:ext cx="2953240" cy="29532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b21589726-materialy-dlya-tvorchestva-tkan-hohloma-n4344.jpg"/>
          <p:cNvPicPr>
            <a:picLocks noChangeAspect="1"/>
          </p:cNvPicPr>
          <p:nvPr/>
        </p:nvPicPr>
        <p:blipFill>
          <a:blip r:embed="rId2" cstate="print">
            <a:lum contrast="-10000"/>
          </a:blip>
          <a:srcRect b="2751"/>
          <a:stretch>
            <a:fillRect/>
          </a:stretch>
        </p:blipFill>
        <p:spPr>
          <a:xfrm rot="5400000">
            <a:off x="1135819" y="-1150181"/>
            <a:ext cx="6858000" cy="91583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80920" cy="184482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Правила поведения за столом были довольно строгими: нельзя было стучать или скрести ложкой о посуду, бросать остатки пищи на пол, громко разговаривать, смеяться. Перед тем, как сесть за стол, каждый должен был перекреститься.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5" name="Рисунок 4" descr="c3acec5f452a.jpg"/>
          <p:cNvPicPr>
            <a:picLocks noChangeAspect="1"/>
          </p:cNvPicPr>
          <p:nvPr/>
        </p:nvPicPr>
        <p:blipFill>
          <a:blip r:embed="rId3" cstate="print"/>
          <a:srcRect l="-2016" t="-1683" b="4028"/>
          <a:stretch>
            <a:fillRect/>
          </a:stretch>
        </p:blipFill>
        <p:spPr>
          <a:xfrm>
            <a:off x="683568" y="2060848"/>
            <a:ext cx="7916021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b21589726-materialy-dlya-tvorchestva-tkan-hohloma-n4344.jpg"/>
          <p:cNvPicPr>
            <a:picLocks noChangeAspect="1"/>
          </p:cNvPicPr>
          <p:nvPr/>
        </p:nvPicPr>
        <p:blipFill>
          <a:blip r:embed="rId3" cstate="print">
            <a:lum contrast="-20000"/>
          </a:blip>
          <a:srcRect b="2751"/>
          <a:stretch>
            <a:fillRect/>
          </a:stretch>
        </p:blipFill>
        <p:spPr>
          <a:xfrm rot="5400000">
            <a:off x="1135819" y="-1150181"/>
            <a:ext cx="6858000" cy="91583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24936" cy="2160240"/>
          </a:xfrm>
        </p:spPr>
        <p:txBody>
          <a:bodyPr>
            <a:noAutofit/>
          </a:bodyPr>
          <a:lstStyle/>
          <a:p>
            <a:pPr algn="l"/>
            <a:r>
              <a:rPr lang="ru-RU" sz="1800" b="1" u="sng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Мужская русская национальная одежда </a:t>
            </a:r>
            <a:r>
              <a:rPr lang="ru-RU" sz="1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– это, несомненно, нижняя рубаха как главный атрибут, а уж после лапти, валенки, телогрейки, тепляки, шушуны, </a:t>
            </a:r>
            <a:r>
              <a:rPr lang="ru-RU" sz="1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исподки</a:t>
            </a:r>
            <a:r>
              <a:rPr lang="ru-RU" sz="1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волосянки и прочее. </a:t>
            </a:r>
            <a:br>
              <a:rPr lang="ru-RU" sz="1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1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Нельзя упускать важный момент – отличия в покрое, узоре, расцветке одежды зависели от географического расположения, влияния соседей-иностранцев, их культуры, также климатических условий, уровня развития (материального и культурного). Учитывая эти факторы, проводят характеристику русской национальной одежды по регионам и периодам</a:t>
            </a:r>
            <a:r>
              <a:rPr lang="ru-RU" sz="1800" dirty="0" smtClean="0">
                <a:ln>
                  <a:solidFill>
                    <a:sysClr val="windowText" lastClr="000000"/>
                  </a:solidFill>
                </a:ln>
              </a:rPr>
              <a:t>.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5" name="Рисунок 4" descr="%d0%bc%d1%83%d0%b6+%d0%bd%d0%b0%d1%80%d0%be%d0%b4%d0%bd%d1%8b%d0%b9+%d0%b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2645531"/>
            <a:ext cx="2808312" cy="4212469"/>
          </a:xfrm>
          <a:prstGeom prst="rect">
            <a:avLst/>
          </a:prstGeom>
        </p:spPr>
      </p:pic>
      <p:pic>
        <p:nvPicPr>
          <p:cNvPr id="6" name="Рисунок 5" descr="9279405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2645532"/>
            <a:ext cx="2808312" cy="4212468"/>
          </a:xfrm>
          <a:prstGeom prst="rect">
            <a:avLst/>
          </a:prstGeom>
        </p:spPr>
      </p:pic>
      <p:pic>
        <p:nvPicPr>
          <p:cNvPr id="7" name="Рисунок 6" descr="Sever1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3848" y="2632348"/>
            <a:ext cx="2648075" cy="4225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624</Words>
  <Application>Microsoft Office PowerPoint</Application>
  <PresentationFormat>Экран (4:3)</PresentationFormat>
  <Paragraphs>23</Paragraphs>
  <Slides>17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Россия</vt:lpstr>
      <vt:lpstr>Русская культура – это образ жизни русского народа, способ его мышления. Это целый мир – самобытный, богатый, многоликий – непостижимый, как загадочная русская душа и великий, как героический русский народ.  </vt:lpstr>
      <vt:lpstr>Хохлома - это ручная роспись по дереву. Этому промыслу более 300 лет. Чашки, солонки, стулья, полки – расписаны диковинными огненно-алыми цветами. Секрет этих изделий в том, что их два-три раза покрывают лаком, а потом закаляют в печи. От этого лак желтеет, и деревянные расписные чашки становятся похожими на драгоценную позолоченную посуду. </vt:lpstr>
      <vt:lpstr>Кузнечное дело </vt:lpstr>
      <vt:lpstr>Лубок – </vt:lpstr>
      <vt:lpstr>Матрёшка— русская деревянная игрушка в виде расписной куклы, внутри которой находятся подобные ей куклы меньшего размера. Число вложенных кукол обычно от трех и более. Почти всегда они имеют  «яйцеподобную» форму с плоским донцем и состоят из двух частей — верхней и нижней. Символ России матрёшки в России, оказывается, появились только в конце XIX века, а их прообразом стали японские фигурки бога  мудрости Фукуруму. </vt:lpstr>
      <vt:lpstr>Особенности русской кухни </vt:lpstr>
      <vt:lpstr>Правила поведения за столом были довольно строгими: нельзя было стучать или скрести ложкой о посуду, бросать остатки пищи на пол, громко разговаривать, смеяться. Перед тем, как сесть за стол, каждый должен был перекреститься. </vt:lpstr>
      <vt:lpstr>Мужская русская национальная одежда – это, несомненно, нижняя рубаха как главный атрибут, а уж после лапти, валенки, телогрейки, тепляки, шушуны, исподки, волосянки и прочее.  Нельзя упускать важный момент – отличия в покрое, узоре, расцветке одежды зависели от географического расположения, влияния соседей-иностранцев, их культуры, также климатических условий, уровня развития (материального и культурного). Учитывая эти факторы, проводят характеристику русской национальной одежды по регионам и периодам. </vt:lpstr>
      <vt:lpstr>Слайд 10</vt:lpstr>
      <vt:lpstr>Народный танец</vt:lpstr>
      <vt:lpstr>Слайд 12</vt:lpstr>
      <vt:lpstr>Фольклор Русские сказания делятся на сказки и былины. Героями сказок являются вымышленные персонажи, часто волшебные животние или демонические существа.</vt:lpstr>
      <vt:lpstr>Героями былин как правило являются лица, которым приписывается реальное историческое существование князья или богатыри (Илья Муромец, Алеша Попович, Добрыня Никитич, врагами которых являются исторические противники Руси. </vt:lpstr>
      <vt:lpstr>Часту́шка </vt:lpstr>
      <vt:lpstr>Слайд 16</vt:lpstr>
      <vt:lpstr>Презентацию подготовили: Игнатьева Мария Поляк Владислава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Россия</dc:title>
  <dc:creator>Lenovo</dc:creator>
  <cp:lastModifiedBy>Lenovo</cp:lastModifiedBy>
  <cp:revision>26</cp:revision>
  <dcterms:created xsi:type="dcterms:W3CDTF">2013-03-17T18:15:23Z</dcterms:created>
  <dcterms:modified xsi:type="dcterms:W3CDTF">2013-03-27T19:50:24Z</dcterms:modified>
</cp:coreProperties>
</file>