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7C80"/>
    <a:srgbClr val="9999FF"/>
    <a:srgbClr val="009999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9335F-B77F-4716-B039-5581559B12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D32689B-5E66-40E9-92C3-42EEB54489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Связи экологии с другими областями знаний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40C8F4-7119-4D0F-88FE-1C215CED5061}" type="parTrans" cxnId="{0C14855B-E5EE-4E6C-ACB9-A6B9E88CA26D}">
      <dgm:prSet/>
      <dgm:spPr/>
    </dgm:pt>
    <dgm:pt modelId="{B3CA853C-D699-435B-A726-6A1F51FB3015}" type="sibTrans" cxnId="{0C14855B-E5EE-4E6C-ACB9-A6B9E88CA26D}">
      <dgm:prSet/>
      <dgm:spPr/>
    </dgm:pt>
    <dgm:pt modelId="{5346A5EB-9BE5-4132-849D-CBEEF42C48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Естественно-научные: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Биология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география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физика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химия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астрономия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9BE66BD-DFDB-46D8-944A-79A2F6E05389}" type="parTrans" cxnId="{869C39AA-E230-4929-AB22-D3AFE34F1657}">
      <dgm:prSet/>
      <dgm:spPr/>
    </dgm:pt>
    <dgm:pt modelId="{DCE8BB76-0B17-4584-A9D6-36E9E3390352}" type="sibTrans" cxnId="{869C39AA-E230-4929-AB22-D3AFE34F1657}">
      <dgm:prSet/>
      <dgm:spPr/>
    </dgm:pt>
    <dgm:pt modelId="{1DE63BF0-3F3E-4D8E-BAF8-6157248C75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Гуманитарные: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философия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правоведение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ECBEA97-F55C-4B4A-AFD6-88ABAD70B96F}" type="parTrans" cxnId="{11CEA3AB-CE8C-46F9-86F4-5733FF0EE855}">
      <dgm:prSet/>
      <dgm:spPr/>
    </dgm:pt>
    <dgm:pt modelId="{E00EA514-47FD-496E-9529-69FBDD982BD0}" type="sibTrans" cxnId="{11CEA3AB-CE8C-46F9-86F4-5733FF0EE855}">
      <dgm:prSet/>
      <dgm:spPr/>
    </dgm:pt>
    <dgm:pt modelId="{86BE96A5-311B-4369-9DDC-2F441A9C0E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Технические: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охрана труда и техника безопасности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медицина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2921CC5-0B72-4267-B2FD-83B17AE26216}" type="parTrans" cxnId="{1B9D6333-6A28-4710-A6AE-42EFC0943A87}">
      <dgm:prSet/>
      <dgm:spPr/>
    </dgm:pt>
    <dgm:pt modelId="{9361ED46-ECE9-4DFC-8235-774262A27125}" type="sibTrans" cxnId="{1B9D6333-6A28-4710-A6AE-42EFC0943A87}">
      <dgm:prSet/>
      <dgm:spPr/>
    </dgm:pt>
    <dgm:pt modelId="{12FD8AD8-5707-4679-99B9-8335A9181D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Социальные: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экономика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rPr>
            <a:t>- психология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1B38F4F-6D01-427D-BFB6-55562F294AD4}" type="parTrans" cxnId="{C58D0803-05B7-4EFB-A438-E69C477EEBCA}">
      <dgm:prSet/>
      <dgm:spPr/>
    </dgm:pt>
    <dgm:pt modelId="{1FCCA4A7-2E20-4B60-A2C4-A6EFFA39ACFE}" type="sibTrans" cxnId="{C58D0803-05B7-4EFB-A438-E69C477EEBCA}">
      <dgm:prSet/>
      <dgm:spPr/>
    </dgm:pt>
    <dgm:pt modelId="{6E7696C5-FEE7-42DF-AF89-B03DBCBC4366}" type="pres">
      <dgm:prSet presAssocID="{3779335F-B77F-4716-B039-5581559B12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F6A01E-321C-429C-ADB7-AD572971B755}" type="pres">
      <dgm:prSet presAssocID="{DD32689B-5E66-40E9-92C3-42EEB544899A}" presName="hierRoot1" presStyleCnt="0">
        <dgm:presLayoutVars>
          <dgm:hierBranch/>
        </dgm:presLayoutVars>
      </dgm:prSet>
      <dgm:spPr/>
    </dgm:pt>
    <dgm:pt modelId="{8F73FDC9-5397-4DCB-A6A4-4C0D42D809EE}" type="pres">
      <dgm:prSet presAssocID="{DD32689B-5E66-40E9-92C3-42EEB544899A}" presName="rootComposite1" presStyleCnt="0"/>
      <dgm:spPr/>
    </dgm:pt>
    <dgm:pt modelId="{413D9A3C-6769-464E-8BAA-84350F0808AC}" type="pres">
      <dgm:prSet presAssocID="{DD32689B-5E66-40E9-92C3-42EEB544899A}" presName="rootText1" presStyleLbl="node0" presStyleIdx="0" presStyleCnt="1">
        <dgm:presLayoutVars>
          <dgm:chPref val="3"/>
        </dgm:presLayoutVars>
      </dgm:prSet>
      <dgm:spPr/>
    </dgm:pt>
    <dgm:pt modelId="{E6DDF06F-540A-4C2D-8646-0F9F63A95825}" type="pres">
      <dgm:prSet presAssocID="{DD32689B-5E66-40E9-92C3-42EEB544899A}" presName="rootConnector1" presStyleLbl="node1" presStyleIdx="0" presStyleCnt="0"/>
      <dgm:spPr/>
    </dgm:pt>
    <dgm:pt modelId="{573EB341-2339-4129-AAEE-DF8C79974CA9}" type="pres">
      <dgm:prSet presAssocID="{DD32689B-5E66-40E9-92C3-42EEB544899A}" presName="hierChild2" presStyleCnt="0"/>
      <dgm:spPr/>
    </dgm:pt>
    <dgm:pt modelId="{ECE69DAA-D2D1-4802-B3B2-106D4F833237}" type="pres">
      <dgm:prSet presAssocID="{09BE66BD-DFDB-46D8-944A-79A2F6E05389}" presName="Name35" presStyleLbl="parChTrans1D2" presStyleIdx="0" presStyleCnt="4"/>
      <dgm:spPr/>
    </dgm:pt>
    <dgm:pt modelId="{C4CB1E93-DD46-4858-806D-84B66DCB2EAE}" type="pres">
      <dgm:prSet presAssocID="{5346A5EB-9BE5-4132-849D-CBEEF42C482F}" presName="hierRoot2" presStyleCnt="0">
        <dgm:presLayoutVars>
          <dgm:hierBranch/>
        </dgm:presLayoutVars>
      </dgm:prSet>
      <dgm:spPr/>
    </dgm:pt>
    <dgm:pt modelId="{824819F4-EBAB-4805-AB92-FC4185B19201}" type="pres">
      <dgm:prSet presAssocID="{5346A5EB-9BE5-4132-849D-CBEEF42C482F}" presName="rootComposite" presStyleCnt="0"/>
      <dgm:spPr/>
    </dgm:pt>
    <dgm:pt modelId="{21D0EB05-B6B8-405B-BC73-64851B185114}" type="pres">
      <dgm:prSet presAssocID="{5346A5EB-9BE5-4132-849D-CBEEF42C482F}" presName="rootText" presStyleLbl="node2" presStyleIdx="0" presStyleCnt="4">
        <dgm:presLayoutVars>
          <dgm:chPref val="3"/>
        </dgm:presLayoutVars>
      </dgm:prSet>
      <dgm:spPr/>
    </dgm:pt>
    <dgm:pt modelId="{30C9FF3E-6CE5-49C8-9578-6BB6F8197862}" type="pres">
      <dgm:prSet presAssocID="{5346A5EB-9BE5-4132-849D-CBEEF42C482F}" presName="rootConnector" presStyleLbl="node2" presStyleIdx="0" presStyleCnt="4"/>
      <dgm:spPr/>
    </dgm:pt>
    <dgm:pt modelId="{774FE85C-0624-4694-8B56-AA0450036F92}" type="pres">
      <dgm:prSet presAssocID="{5346A5EB-9BE5-4132-849D-CBEEF42C482F}" presName="hierChild4" presStyleCnt="0"/>
      <dgm:spPr/>
    </dgm:pt>
    <dgm:pt modelId="{2FACAB67-780F-41C6-BFC4-40E4090D1434}" type="pres">
      <dgm:prSet presAssocID="{5346A5EB-9BE5-4132-849D-CBEEF42C482F}" presName="hierChild5" presStyleCnt="0"/>
      <dgm:spPr/>
    </dgm:pt>
    <dgm:pt modelId="{AED7620F-533E-433E-8E74-82A13204423D}" type="pres">
      <dgm:prSet presAssocID="{6ECBEA97-F55C-4B4A-AFD6-88ABAD70B96F}" presName="Name35" presStyleLbl="parChTrans1D2" presStyleIdx="1" presStyleCnt="4"/>
      <dgm:spPr/>
    </dgm:pt>
    <dgm:pt modelId="{1CE256D6-A49F-4D55-A1B1-ED284A5DD937}" type="pres">
      <dgm:prSet presAssocID="{1DE63BF0-3F3E-4D8E-BAF8-6157248C75C9}" presName="hierRoot2" presStyleCnt="0">
        <dgm:presLayoutVars>
          <dgm:hierBranch/>
        </dgm:presLayoutVars>
      </dgm:prSet>
      <dgm:spPr/>
    </dgm:pt>
    <dgm:pt modelId="{CF3F355F-851F-4839-A85A-E0928BA4439D}" type="pres">
      <dgm:prSet presAssocID="{1DE63BF0-3F3E-4D8E-BAF8-6157248C75C9}" presName="rootComposite" presStyleCnt="0"/>
      <dgm:spPr/>
    </dgm:pt>
    <dgm:pt modelId="{C295AA4A-A065-42E6-8A63-97FA6FD4CB1C}" type="pres">
      <dgm:prSet presAssocID="{1DE63BF0-3F3E-4D8E-BAF8-6157248C75C9}" presName="rootText" presStyleLbl="node2" presStyleIdx="1" presStyleCnt="4">
        <dgm:presLayoutVars>
          <dgm:chPref val="3"/>
        </dgm:presLayoutVars>
      </dgm:prSet>
      <dgm:spPr/>
    </dgm:pt>
    <dgm:pt modelId="{6CB60958-4555-42DE-9738-526CC80DA47F}" type="pres">
      <dgm:prSet presAssocID="{1DE63BF0-3F3E-4D8E-BAF8-6157248C75C9}" presName="rootConnector" presStyleLbl="node2" presStyleIdx="1" presStyleCnt="4"/>
      <dgm:spPr/>
    </dgm:pt>
    <dgm:pt modelId="{20802E68-603A-4C37-A13D-91FE9910ECEC}" type="pres">
      <dgm:prSet presAssocID="{1DE63BF0-3F3E-4D8E-BAF8-6157248C75C9}" presName="hierChild4" presStyleCnt="0"/>
      <dgm:spPr/>
    </dgm:pt>
    <dgm:pt modelId="{B63A736E-9E2C-4F36-9B20-DAB0D9B029EF}" type="pres">
      <dgm:prSet presAssocID="{1DE63BF0-3F3E-4D8E-BAF8-6157248C75C9}" presName="hierChild5" presStyleCnt="0"/>
      <dgm:spPr/>
    </dgm:pt>
    <dgm:pt modelId="{BD7BE06F-5C1F-4F76-ADB0-B08B17D4FB44}" type="pres">
      <dgm:prSet presAssocID="{82921CC5-0B72-4267-B2FD-83B17AE26216}" presName="Name35" presStyleLbl="parChTrans1D2" presStyleIdx="2" presStyleCnt="4"/>
      <dgm:spPr/>
    </dgm:pt>
    <dgm:pt modelId="{38D5D496-15DB-4115-B0C3-ABCA2BA96174}" type="pres">
      <dgm:prSet presAssocID="{86BE96A5-311B-4369-9DDC-2F441A9C0E9A}" presName="hierRoot2" presStyleCnt="0">
        <dgm:presLayoutVars>
          <dgm:hierBranch/>
        </dgm:presLayoutVars>
      </dgm:prSet>
      <dgm:spPr/>
    </dgm:pt>
    <dgm:pt modelId="{E5A7CA4B-0F16-406D-99D3-A704B422E184}" type="pres">
      <dgm:prSet presAssocID="{86BE96A5-311B-4369-9DDC-2F441A9C0E9A}" presName="rootComposite" presStyleCnt="0"/>
      <dgm:spPr/>
    </dgm:pt>
    <dgm:pt modelId="{F458B30D-5E69-4F73-B1BE-C8EF45B1F8C6}" type="pres">
      <dgm:prSet presAssocID="{86BE96A5-311B-4369-9DDC-2F441A9C0E9A}" presName="rootText" presStyleLbl="node2" presStyleIdx="2" presStyleCnt="4">
        <dgm:presLayoutVars>
          <dgm:chPref val="3"/>
        </dgm:presLayoutVars>
      </dgm:prSet>
      <dgm:spPr/>
    </dgm:pt>
    <dgm:pt modelId="{64FA3EC4-95F3-42C1-B793-60544157A2FB}" type="pres">
      <dgm:prSet presAssocID="{86BE96A5-311B-4369-9DDC-2F441A9C0E9A}" presName="rootConnector" presStyleLbl="node2" presStyleIdx="2" presStyleCnt="4"/>
      <dgm:spPr/>
    </dgm:pt>
    <dgm:pt modelId="{3B262288-A9DE-4621-946E-7F6D77C3EDE9}" type="pres">
      <dgm:prSet presAssocID="{86BE96A5-311B-4369-9DDC-2F441A9C0E9A}" presName="hierChild4" presStyleCnt="0"/>
      <dgm:spPr/>
    </dgm:pt>
    <dgm:pt modelId="{2A63EAD2-D9C3-4820-A5C1-EFB6D428FED4}" type="pres">
      <dgm:prSet presAssocID="{86BE96A5-311B-4369-9DDC-2F441A9C0E9A}" presName="hierChild5" presStyleCnt="0"/>
      <dgm:spPr/>
    </dgm:pt>
    <dgm:pt modelId="{1F1DE3CB-9A07-4F48-B392-C58F12AC92D8}" type="pres">
      <dgm:prSet presAssocID="{C1B38F4F-6D01-427D-BFB6-55562F294AD4}" presName="Name35" presStyleLbl="parChTrans1D2" presStyleIdx="3" presStyleCnt="4"/>
      <dgm:spPr/>
    </dgm:pt>
    <dgm:pt modelId="{C863ACEA-7CD1-4DE9-8811-1351FAA60E29}" type="pres">
      <dgm:prSet presAssocID="{12FD8AD8-5707-4679-99B9-8335A9181DCA}" presName="hierRoot2" presStyleCnt="0">
        <dgm:presLayoutVars>
          <dgm:hierBranch/>
        </dgm:presLayoutVars>
      </dgm:prSet>
      <dgm:spPr/>
    </dgm:pt>
    <dgm:pt modelId="{3090FB81-A4A0-4803-A0C0-8BA64846ED37}" type="pres">
      <dgm:prSet presAssocID="{12FD8AD8-5707-4679-99B9-8335A9181DCA}" presName="rootComposite" presStyleCnt="0"/>
      <dgm:spPr/>
    </dgm:pt>
    <dgm:pt modelId="{56EAE7B8-8F06-4F73-8F72-ABF3239E1CC9}" type="pres">
      <dgm:prSet presAssocID="{12FD8AD8-5707-4679-99B9-8335A9181DCA}" presName="rootText" presStyleLbl="node2" presStyleIdx="3" presStyleCnt="4">
        <dgm:presLayoutVars>
          <dgm:chPref val="3"/>
        </dgm:presLayoutVars>
      </dgm:prSet>
      <dgm:spPr/>
    </dgm:pt>
    <dgm:pt modelId="{A7E96F2C-FB19-44DE-8CBA-ACE339E14FB0}" type="pres">
      <dgm:prSet presAssocID="{12FD8AD8-5707-4679-99B9-8335A9181DCA}" presName="rootConnector" presStyleLbl="node2" presStyleIdx="3" presStyleCnt="4"/>
      <dgm:spPr/>
    </dgm:pt>
    <dgm:pt modelId="{C585B9D7-05D5-4CCD-BF81-0B24E77A9E3D}" type="pres">
      <dgm:prSet presAssocID="{12FD8AD8-5707-4679-99B9-8335A9181DCA}" presName="hierChild4" presStyleCnt="0"/>
      <dgm:spPr/>
    </dgm:pt>
    <dgm:pt modelId="{A6855CA1-B8A0-4F02-BE2D-FE75D16BADBB}" type="pres">
      <dgm:prSet presAssocID="{12FD8AD8-5707-4679-99B9-8335A9181DCA}" presName="hierChild5" presStyleCnt="0"/>
      <dgm:spPr/>
    </dgm:pt>
    <dgm:pt modelId="{991A58AB-7025-49EF-9116-290766FE3563}" type="pres">
      <dgm:prSet presAssocID="{DD32689B-5E66-40E9-92C3-42EEB544899A}" presName="hierChild3" presStyleCnt="0"/>
      <dgm:spPr/>
    </dgm:pt>
  </dgm:ptLst>
  <dgm:cxnLst>
    <dgm:cxn modelId="{D955DA96-15BE-4932-9BC2-315E776FA482}" type="presOf" srcId="{09BE66BD-DFDB-46D8-944A-79A2F6E05389}" destId="{ECE69DAA-D2D1-4802-B3B2-106D4F833237}" srcOrd="0" destOrd="0" presId="urn:microsoft.com/office/officeart/2005/8/layout/orgChart1"/>
    <dgm:cxn modelId="{10F34E23-45E3-4A1A-A497-EF59993204BE}" type="presOf" srcId="{C1B38F4F-6D01-427D-BFB6-55562F294AD4}" destId="{1F1DE3CB-9A07-4F48-B392-C58F12AC92D8}" srcOrd="0" destOrd="0" presId="urn:microsoft.com/office/officeart/2005/8/layout/orgChart1"/>
    <dgm:cxn modelId="{470322F4-4F4E-4453-B451-4B32A8F5BAF4}" type="presOf" srcId="{12FD8AD8-5707-4679-99B9-8335A9181DCA}" destId="{A7E96F2C-FB19-44DE-8CBA-ACE339E14FB0}" srcOrd="1" destOrd="0" presId="urn:microsoft.com/office/officeart/2005/8/layout/orgChart1"/>
    <dgm:cxn modelId="{0D81E879-6D82-4447-A4E2-075BA02450A4}" type="presOf" srcId="{5346A5EB-9BE5-4132-849D-CBEEF42C482F}" destId="{21D0EB05-B6B8-405B-BC73-64851B185114}" srcOrd="0" destOrd="0" presId="urn:microsoft.com/office/officeart/2005/8/layout/orgChart1"/>
    <dgm:cxn modelId="{060E39A3-AEC4-443E-B19E-ED990C1BCD50}" type="presOf" srcId="{1DE63BF0-3F3E-4D8E-BAF8-6157248C75C9}" destId="{6CB60958-4555-42DE-9738-526CC80DA47F}" srcOrd="1" destOrd="0" presId="urn:microsoft.com/office/officeart/2005/8/layout/orgChart1"/>
    <dgm:cxn modelId="{1B9D6333-6A28-4710-A6AE-42EFC0943A87}" srcId="{DD32689B-5E66-40E9-92C3-42EEB544899A}" destId="{86BE96A5-311B-4369-9DDC-2F441A9C0E9A}" srcOrd="2" destOrd="0" parTransId="{82921CC5-0B72-4267-B2FD-83B17AE26216}" sibTransId="{9361ED46-ECE9-4DFC-8235-774262A27125}"/>
    <dgm:cxn modelId="{C1B3A481-2F40-4344-AD87-C3F48FE0703A}" type="presOf" srcId="{3779335F-B77F-4716-B039-5581559B127A}" destId="{6E7696C5-FEE7-42DF-AF89-B03DBCBC4366}" srcOrd="0" destOrd="0" presId="urn:microsoft.com/office/officeart/2005/8/layout/orgChart1"/>
    <dgm:cxn modelId="{DE33D5CD-C3B2-4B74-9351-1E8E9CE9CC73}" type="presOf" srcId="{5346A5EB-9BE5-4132-849D-CBEEF42C482F}" destId="{30C9FF3E-6CE5-49C8-9578-6BB6F8197862}" srcOrd="1" destOrd="0" presId="urn:microsoft.com/office/officeart/2005/8/layout/orgChart1"/>
    <dgm:cxn modelId="{FCB35B84-7D85-44C0-9BF5-65FBAF5D95A6}" type="presOf" srcId="{6ECBEA97-F55C-4B4A-AFD6-88ABAD70B96F}" destId="{AED7620F-533E-433E-8E74-82A13204423D}" srcOrd="0" destOrd="0" presId="urn:microsoft.com/office/officeart/2005/8/layout/orgChart1"/>
    <dgm:cxn modelId="{6426BED8-4DED-4E4E-88F1-651B2A4186FA}" type="presOf" srcId="{86BE96A5-311B-4369-9DDC-2F441A9C0E9A}" destId="{64FA3EC4-95F3-42C1-B793-60544157A2FB}" srcOrd="1" destOrd="0" presId="urn:microsoft.com/office/officeart/2005/8/layout/orgChart1"/>
    <dgm:cxn modelId="{58607C1C-CE3C-459A-BA54-3480CA0A7F48}" type="presOf" srcId="{82921CC5-0B72-4267-B2FD-83B17AE26216}" destId="{BD7BE06F-5C1F-4F76-ADB0-B08B17D4FB44}" srcOrd="0" destOrd="0" presId="urn:microsoft.com/office/officeart/2005/8/layout/orgChart1"/>
    <dgm:cxn modelId="{0C14855B-E5EE-4E6C-ACB9-A6B9E88CA26D}" srcId="{3779335F-B77F-4716-B039-5581559B127A}" destId="{DD32689B-5E66-40E9-92C3-42EEB544899A}" srcOrd="0" destOrd="0" parTransId="{4140C8F4-7119-4D0F-88FE-1C215CED5061}" sibTransId="{B3CA853C-D699-435B-A726-6A1F51FB3015}"/>
    <dgm:cxn modelId="{AB58BED7-3D3F-400D-8AD6-9B6ACDBA26EA}" type="presOf" srcId="{DD32689B-5E66-40E9-92C3-42EEB544899A}" destId="{413D9A3C-6769-464E-8BAA-84350F0808AC}" srcOrd="0" destOrd="0" presId="urn:microsoft.com/office/officeart/2005/8/layout/orgChart1"/>
    <dgm:cxn modelId="{55781DAE-E658-44F8-86CE-17F00FC747E1}" type="presOf" srcId="{DD32689B-5E66-40E9-92C3-42EEB544899A}" destId="{E6DDF06F-540A-4C2D-8646-0F9F63A95825}" srcOrd="1" destOrd="0" presId="urn:microsoft.com/office/officeart/2005/8/layout/orgChart1"/>
    <dgm:cxn modelId="{6419F5AC-B1CC-4F3B-8C9C-005EEA4BD352}" type="presOf" srcId="{12FD8AD8-5707-4679-99B9-8335A9181DCA}" destId="{56EAE7B8-8F06-4F73-8F72-ABF3239E1CC9}" srcOrd="0" destOrd="0" presId="urn:microsoft.com/office/officeart/2005/8/layout/orgChart1"/>
    <dgm:cxn modelId="{11CEA3AB-CE8C-46F9-86F4-5733FF0EE855}" srcId="{DD32689B-5E66-40E9-92C3-42EEB544899A}" destId="{1DE63BF0-3F3E-4D8E-BAF8-6157248C75C9}" srcOrd="1" destOrd="0" parTransId="{6ECBEA97-F55C-4B4A-AFD6-88ABAD70B96F}" sibTransId="{E00EA514-47FD-496E-9529-69FBDD982BD0}"/>
    <dgm:cxn modelId="{63E92C61-B6F3-4326-BDA6-D2D1A756C982}" type="presOf" srcId="{86BE96A5-311B-4369-9DDC-2F441A9C0E9A}" destId="{F458B30D-5E69-4F73-B1BE-C8EF45B1F8C6}" srcOrd="0" destOrd="0" presId="urn:microsoft.com/office/officeart/2005/8/layout/orgChart1"/>
    <dgm:cxn modelId="{C58D0803-05B7-4EFB-A438-E69C477EEBCA}" srcId="{DD32689B-5E66-40E9-92C3-42EEB544899A}" destId="{12FD8AD8-5707-4679-99B9-8335A9181DCA}" srcOrd="3" destOrd="0" parTransId="{C1B38F4F-6D01-427D-BFB6-55562F294AD4}" sibTransId="{1FCCA4A7-2E20-4B60-A2C4-A6EFFA39ACFE}"/>
    <dgm:cxn modelId="{52EECEDB-E984-4624-9959-96DEFBFCAE8D}" type="presOf" srcId="{1DE63BF0-3F3E-4D8E-BAF8-6157248C75C9}" destId="{C295AA4A-A065-42E6-8A63-97FA6FD4CB1C}" srcOrd="0" destOrd="0" presId="urn:microsoft.com/office/officeart/2005/8/layout/orgChart1"/>
    <dgm:cxn modelId="{869C39AA-E230-4929-AB22-D3AFE34F1657}" srcId="{DD32689B-5E66-40E9-92C3-42EEB544899A}" destId="{5346A5EB-9BE5-4132-849D-CBEEF42C482F}" srcOrd="0" destOrd="0" parTransId="{09BE66BD-DFDB-46D8-944A-79A2F6E05389}" sibTransId="{DCE8BB76-0B17-4584-A9D6-36E9E3390352}"/>
    <dgm:cxn modelId="{DA6481B7-3E2E-455F-8583-6D87A0584638}" type="presParOf" srcId="{6E7696C5-FEE7-42DF-AF89-B03DBCBC4366}" destId="{9EF6A01E-321C-429C-ADB7-AD572971B755}" srcOrd="0" destOrd="0" presId="urn:microsoft.com/office/officeart/2005/8/layout/orgChart1"/>
    <dgm:cxn modelId="{0B6732B4-F6AB-439D-8F70-AEFFAE3FEE7B}" type="presParOf" srcId="{9EF6A01E-321C-429C-ADB7-AD572971B755}" destId="{8F73FDC9-5397-4DCB-A6A4-4C0D42D809EE}" srcOrd="0" destOrd="0" presId="urn:microsoft.com/office/officeart/2005/8/layout/orgChart1"/>
    <dgm:cxn modelId="{0A24BCC1-81D1-4ADC-A40B-214DFE665256}" type="presParOf" srcId="{8F73FDC9-5397-4DCB-A6A4-4C0D42D809EE}" destId="{413D9A3C-6769-464E-8BAA-84350F0808AC}" srcOrd="0" destOrd="0" presId="urn:microsoft.com/office/officeart/2005/8/layout/orgChart1"/>
    <dgm:cxn modelId="{517FFF19-0C0F-41FB-BC2B-0C80AB7DEC17}" type="presParOf" srcId="{8F73FDC9-5397-4DCB-A6A4-4C0D42D809EE}" destId="{E6DDF06F-540A-4C2D-8646-0F9F63A95825}" srcOrd="1" destOrd="0" presId="urn:microsoft.com/office/officeart/2005/8/layout/orgChart1"/>
    <dgm:cxn modelId="{6C640B52-0928-4EDB-9632-4627244B806F}" type="presParOf" srcId="{9EF6A01E-321C-429C-ADB7-AD572971B755}" destId="{573EB341-2339-4129-AAEE-DF8C79974CA9}" srcOrd="1" destOrd="0" presId="urn:microsoft.com/office/officeart/2005/8/layout/orgChart1"/>
    <dgm:cxn modelId="{32E707E0-A267-4515-A4F5-6C15AE0FED15}" type="presParOf" srcId="{573EB341-2339-4129-AAEE-DF8C79974CA9}" destId="{ECE69DAA-D2D1-4802-B3B2-106D4F833237}" srcOrd="0" destOrd="0" presId="urn:microsoft.com/office/officeart/2005/8/layout/orgChart1"/>
    <dgm:cxn modelId="{6D335F61-9369-473A-978B-DCBC36058FCA}" type="presParOf" srcId="{573EB341-2339-4129-AAEE-DF8C79974CA9}" destId="{C4CB1E93-DD46-4858-806D-84B66DCB2EAE}" srcOrd="1" destOrd="0" presId="urn:microsoft.com/office/officeart/2005/8/layout/orgChart1"/>
    <dgm:cxn modelId="{1BFE82CF-3EC3-4A34-9FDC-9F7DE81BA8EF}" type="presParOf" srcId="{C4CB1E93-DD46-4858-806D-84B66DCB2EAE}" destId="{824819F4-EBAB-4805-AB92-FC4185B19201}" srcOrd="0" destOrd="0" presId="urn:microsoft.com/office/officeart/2005/8/layout/orgChart1"/>
    <dgm:cxn modelId="{F95B7FC9-0C17-48CA-BFB3-EDE12EA556D0}" type="presParOf" srcId="{824819F4-EBAB-4805-AB92-FC4185B19201}" destId="{21D0EB05-B6B8-405B-BC73-64851B185114}" srcOrd="0" destOrd="0" presId="urn:microsoft.com/office/officeart/2005/8/layout/orgChart1"/>
    <dgm:cxn modelId="{4B42B3F6-2BE7-499D-A553-9E326098946B}" type="presParOf" srcId="{824819F4-EBAB-4805-AB92-FC4185B19201}" destId="{30C9FF3E-6CE5-49C8-9578-6BB6F8197862}" srcOrd="1" destOrd="0" presId="urn:microsoft.com/office/officeart/2005/8/layout/orgChart1"/>
    <dgm:cxn modelId="{993EFEB0-86A5-43FB-8D2E-94EECFC3B352}" type="presParOf" srcId="{C4CB1E93-DD46-4858-806D-84B66DCB2EAE}" destId="{774FE85C-0624-4694-8B56-AA0450036F92}" srcOrd="1" destOrd="0" presId="urn:microsoft.com/office/officeart/2005/8/layout/orgChart1"/>
    <dgm:cxn modelId="{5E561C5B-D7B2-4CBB-9CFD-3BAB108EC7BC}" type="presParOf" srcId="{C4CB1E93-DD46-4858-806D-84B66DCB2EAE}" destId="{2FACAB67-780F-41C6-BFC4-40E4090D1434}" srcOrd="2" destOrd="0" presId="urn:microsoft.com/office/officeart/2005/8/layout/orgChart1"/>
    <dgm:cxn modelId="{9A9B288D-5F1A-4C7F-AB61-863A9B6C5845}" type="presParOf" srcId="{573EB341-2339-4129-AAEE-DF8C79974CA9}" destId="{AED7620F-533E-433E-8E74-82A13204423D}" srcOrd="2" destOrd="0" presId="urn:microsoft.com/office/officeart/2005/8/layout/orgChart1"/>
    <dgm:cxn modelId="{DC35DA11-5C5F-4F34-AAAE-E2196A7CDF10}" type="presParOf" srcId="{573EB341-2339-4129-AAEE-DF8C79974CA9}" destId="{1CE256D6-A49F-4D55-A1B1-ED284A5DD937}" srcOrd="3" destOrd="0" presId="urn:microsoft.com/office/officeart/2005/8/layout/orgChart1"/>
    <dgm:cxn modelId="{88202D96-EC62-4B55-AB6A-AECDB815FFCB}" type="presParOf" srcId="{1CE256D6-A49F-4D55-A1B1-ED284A5DD937}" destId="{CF3F355F-851F-4839-A85A-E0928BA4439D}" srcOrd="0" destOrd="0" presId="urn:microsoft.com/office/officeart/2005/8/layout/orgChart1"/>
    <dgm:cxn modelId="{E2A56131-61B3-4FA8-B96E-4E329956025F}" type="presParOf" srcId="{CF3F355F-851F-4839-A85A-E0928BA4439D}" destId="{C295AA4A-A065-42E6-8A63-97FA6FD4CB1C}" srcOrd="0" destOrd="0" presId="urn:microsoft.com/office/officeart/2005/8/layout/orgChart1"/>
    <dgm:cxn modelId="{2472CD65-AB91-4CA0-81EB-806917BDB6C1}" type="presParOf" srcId="{CF3F355F-851F-4839-A85A-E0928BA4439D}" destId="{6CB60958-4555-42DE-9738-526CC80DA47F}" srcOrd="1" destOrd="0" presId="urn:microsoft.com/office/officeart/2005/8/layout/orgChart1"/>
    <dgm:cxn modelId="{45B39E36-C2C7-4922-A064-59141AA68FD9}" type="presParOf" srcId="{1CE256D6-A49F-4D55-A1B1-ED284A5DD937}" destId="{20802E68-603A-4C37-A13D-91FE9910ECEC}" srcOrd="1" destOrd="0" presId="urn:microsoft.com/office/officeart/2005/8/layout/orgChart1"/>
    <dgm:cxn modelId="{5248E584-6958-4612-8695-95AE42E82F71}" type="presParOf" srcId="{1CE256D6-A49F-4D55-A1B1-ED284A5DD937}" destId="{B63A736E-9E2C-4F36-9B20-DAB0D9B029EF}" srcOrd="2" destOrd="0" presId="urn:microsoft.com/office/officeart/2005/8/layout/orgChart1"/>
    <dgm:cxn modelId="{4DFDC68D-E8DF-46F1-A86C-F751060DD512}" type="presParOf" srcId="{573EB341-2339-4129-AAEE-DF8C79974CA9}" destId="{BD7BE06F-5C1F-4F76-ADB0-B08B17D4FB44}" srcOrd="4" destOrd="0" presId="urn:microsoft.com/office/officeart/2005/8/layout/orgChart1"/>
    <dgm:cxn modelId="{F4046A15-1073-4AFC-A3BE-7A5DC7F80707}" type="presParOf" srcId="{573EB341-2339-4129-AAEE-DF8C79974CA9}" destId="{38D5D496-15DB-4115-B0C3-ABCA2BA96174}" srcOrd="5" destOrd="0" presId="urn:microsoft.com/office/officeart/2005/8/layout/orgChart1"/>
    <dgm:cxn modelId="{0E097926-77DB-40BA-982A-B0C1A44A927E}" type="presParOf" srcId="{38D5D496-15DB-4115-B0C3-ABCA2BA96174}" destId="{E5A7CA4B-0F16-406D-99D3-A704B422E184}" srcOrd="0" destOrd="0" presId="urn:microsoft.com/office/officeart/2005/8/layout/orgChart1"/>
    <dgm:cxn modelId="{2B06E44F-783E-4183-A0CE-3DEA707D718A}" type="presParOf" srcId="{E5A7CA4B-0F16-406D-99D3-A704B422E184}" destId="{F458B30D-5E69-4F73-B1BE-C8EF45B1F8C6}" srcOrd="0" destOrd="0" presId="urn:microsoft.com/office/officeart/2005/8/layout/orgChart1"/>
    <dgm:cxn modelId="{27F00921-95EA-4D71-B567-7CE164984077}" type="presParOf" srcId="{E5A7CA4B-0F16-406D-99D3-A704B422E184}" destId="{64FA3EC4-95F3-42C1-B793-60544157A2FB}" srcOrd="1" destOrd="0" presId="urn:microsoft.com/office/officeart/2005/8/layout/orgChart1"/>
    <dgm:cxn modelId="{56B2DFD8-79CB-4E4C-B545-B58009BF07E3}" type="presParOf" srcId="{38D5D496-15DB-4115-B0C3-ABCA2BA96174}" destId="{3B262288-A9DE-4621-946E-7F6D77C3EDE9}" srcOrd="1" destOrd="0" presId="urn:microsoft.com/office/officeart/2005/8/layout/orgChart1"/>
    <dgm:cxn modelId="{CB89FECE-F8CF-4DFD-93EC-41CAED7DBA8F}" type="presParOf" srcId="{38D5D496-15DB-4115-B0C3-ABCA2BA96174}" destId="{2A63EAD2-D9C3-4820-A5C1-EFB6D428FED4}" srcOrd="2" destOrd="0" presId="urn:microsoft.com/office/officeart/2005/8/layout/orgChart1"/>
    <dgm:cxn modelId="{EBCF3A8B-09DC-4A68-8926-1875E3EDD886}" type="presParOf" srcId="{573EB341-2339-4129-AAEE-DF8C79974CA9}" destId="{1F1DE3CB-9A07-4F48-B392-C58F12AC92D8}" srcOrd="6" destOrd="0" presId="urn:microsoft.com/office/officeart/2005/8/layout/orgChart1"/>
    <dgm:cxn modelId="{C94288B0-6584-4A36-80D1-57381C373A51}" type="presParOf" srcId="{573EB341-2339-4129-AAEE-DF8C79974CA9}" destId="{C863ACEA-7CD1-4DE9-8811-1351FAA60E29}" srcOrd="7" destOrd="0" presId="urn:microsoft.com/office/officeart/2005/8/layout/orgChart1"/>
    <dgm:cxn modelId="{79A9B132-C31F-48E6-B26D-D310EB6CF7C9}" type="presParOf" srcId="{C863ACEA-7CD1-4DE9-8811-1351FAA60E29}" destId="{3090FB81-A4A0-4803-A0C0-8BA64846ED37}" srcOrd="0" destOrd="0" presId="urn:microsoft.com/office/officeart/2005/8/layout/orgChart1"/>
    <dgm:cxn modelId="{A98B02C1-71DD-412C-9544-AC0D40A6D390}" type="presParOf" srcId="{3090FB81-A4A0-4803-A0C0-8BA64846ED37}" destId="{56EAE7B8-8F06-4F73-8F72-ABF3239E1CC9}" srcOrd="0" destOrd="0" presId="urn:microsoft.com/office/officeart/2005/8/layout/orgChart1"/>
    <dgm:cxn modelId="{7858A21A-3DE8-4CDC-900A-94BA9C7F6369}" type="presParOf" srcId="{3090FB81-A4A0-4803-A0C0-8BA64846ED37}" destId="{A7E96F2C-FB19-44DE-8CBA-ACE339E14FB0}" srcOrd="1" destOrd="0" presId="urn:microsoft.com/office/officeart/2005/8/layout/orgChart1"/>
    <dgm:cxn modelId="{EE7666CC-5A96-4A89-9370-D2FDAD3264FF}" type="presParOf" srcId="{C863ACEA-7CD1-4DE9-8811-1351FAA60E29}" destId="{C585B9D7-05D5-4CCD-BF81-0B24E77A9E3D}" srcOrd="1" destOrd="0" presId="urn:microsoft.com/office/officeart/2005/8/layout/orgChart1"/>
    <dgm:cxn modelId="{2DE21B00-053F-4987-BDD2-58F2D2FF5D5B}" type="presParOf" srcId="{C863ACEA-7CD1-4DE9-8811-1351FAA60E29}" destId="{A6855CA1-B8A0-4F02-BE2D-FE75D16BADBB}" srcOrd="2" destOrd="0" presId="urn:microsoft.com/office/officeart/2005/8/layout/orgChart1"/>
    <dgm:cxn modelId="{824B199D-6805-4378-BEA3-7F4E88C6975B}" type="presParOf" srcId="{9EF6A01E-321C-429C-ADB7-AD572971B755}" destId="{991A58AB-7025-49EF-9116-290766FE35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3C11E9-C3C1-4A51-8572-EA802B3C94F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B4FC96B-22A6-4D8A-8C3A-C6A2795589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47476" y="1283464"/>
            <a:ext cx="5940230" cy="1686835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Экология,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как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наука: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ее предмет и задачи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858316" y="2656127"/>
            <a:ext cx="6511131" cy="1405785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 </a:t>
            </a:r>
          </a:p>
          <a:p>
            <a:r>
              <a:rPr lang="ru-RU" dirty="0" smtClean="0"/>
              <a:t>Ученицы 11 класса</a:t>
            </a:r>
          </a:p>
          <a:p>
            <a:r>
              <a:rPr lang="ru-RU" dirty="0" smtClean="0"/>
              <a:t>Харьковская Оксана</a:t>
            </a:r>
          </a:p>
          <a:p>
            <a:r>
              <a:rPr lang="ru-RU" dirty="0" smtClean="0"/>
              <a:t>Нетребко Галина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4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5486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Стратегическая задача экологии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3579849"/>
          </a:xfrm>
        </p:spPr>
        <p:txBody>
          <a:bodyPr/>
          <a:lstStyle/>
          <a:p>
            <a:pPr indent="0" algn="ctr"/>
            <a:r>
              <a:rPr lang="ru-RU" alt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Стратегической задачей</a:t>
            </a:r>
            <a:r>
              <a:rPr lang="ru-RU" alt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экологии считается развитие теории взаимодействия природы и общества на основе нового взгляда, рассматривающего человеческое общество как неотъемлемую часть биосферы.</a:t>
            </a:r>
          </a:p>
          <a:p>
            <a:endParaRPr lang="ru-RU" dirty="0"/>
          </a:p>
        </p:txBody>
      </p:sp>
      <p:pic>
        <p:nvPicPr>
          <p:cNvPr id="7170" name="Picture 2" descr="http://anekdot-dnya.ru/images/smeshnye-kartinki/smeshnye-zhivotnye/12_12/chelovek-kormit-zhir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1" y="2420888"/>
            <a:ext cx="7048500" cy="4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7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Цели экологии: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9"/>
            <a:ext cx="8568952" cy="139226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  1. Разработка оптимальных путей взаимодействия общества и природы с учетом законов существования природы;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iv-flowers.com/pics/jekologiya-cheloveka-i-ej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79"/>
            <a:ext cx="5904656" cy="43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3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357984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 2. Прогнозирование последствий воздействия общества на природу с целью предотвращения негативных результатов.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ecocollaps.ru/wp-content/uploads/2012/05/613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usiness-kuban.ru/i/pic/promyshlen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52328" cy="23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infu.su/images/stories/foto1/1269959746_3584p101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62" y="1499156"/>
            <a:ext cx="2914002" cy="21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utozam.ru/images/stories/articles/vozdukh-gor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396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sostav.ru/articles/rus/2010/23.09/news/images/3smar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68196"/>
            <a:ext cx="4467038" cy="31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4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64096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Методы для решения экологических задач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000" i="1" u="sng" dirty="0">
                <a:solidFill>
                  <a:schemeClr val="accent5">
                    <a:lumMod val="75000"/>
                  </a:schemeClr>
                </a:solidFill>
              </a:rPr>
              <a:t>1. Полевые методы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это методы, позволяющие изучить влияние комплекса факторов естественной среды на естественные биологические системы и установить общую картину существования и развития системы</a:t>
            </a:r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i="1" u="sng" dirty="0">
                <a:solidFill>
                  <a:schemeClr val="accent5">
                    <a:lumMod val="75000"/>
                  </a:schemeClr>
                </a:solidFill>
              </a:rPr>
              <a:t> 2. Лабораторные методы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это методы, позволяющие изучить влияние комплекса факторов моделированной в лабораторных условиях среды на естественные или моделированные биологические системы. Эти методы дают возможность получить приблизительные результаты, которые требуют дальнейшего подтверждения в полевых условиях.</a:t>
            </a:r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  </a:t>
            </a:r>
            <a:r>
              <a:rPr lang="ru-RU" sz="2000" i="1" u="sng" dirty="0">
                <a:solidFill>
                  <a:schemeClr val="accent5">
                    <a:lumMod val="75000"/>
                  </a:schemeClr>
                </a:solidFill>
              </a:rPr>
              <a:t> 3. Экспериментальные методы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это методы, позволяющие изучить влияние отдельных факторов естественной или моделированной среды на естественные или моделированные биологические системы. Они применяются в сочетании как с полевыми, так и с лабораторными методами. Кроме собственных методов экология широко использует методы таких наук, как биохимия, физиология, микробиология, генетика, цитология, гистология, физика, химия, математика и др.</a:t>
            </a:r>
            <a:endParaRPr lang="ru-RU" sz="28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3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Структура современной экологии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\includegraphics{D:/html/work/link1/metod/met20/r1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3632"/>
            <a:ext cx="8424936" cy="55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2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Связь экологии с другими науками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1404664" y="-387424"/>
          <a:ext cx="11844561" cy="813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24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788" y="1772816"/>
            <a:ext cx="2527700" cy="2952613"/>
          </a:xfrm>
        </p:spPr>
        <p:txBody>
          <a:bodyPr/>
          <a:lstStyle/>
          <a:p>
            <a:r>
              <a:rPr lang="ru-RU" altLang="ru-RU" sz="2000" dirty="0"/>
              <a:t>Место экологии среди биологических </a:t>
            </a:r>
            <a:r>
              <a:rPr lang="ru-RU" altLang="ru-RU" sz="2000" dirty="0" smtClean="0"/>
              <a:t>наук.</a:t>
            </a:r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6113261" cy="626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9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90300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Уровни организации живых систем в экологии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3527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Молекулярный (генный) уровень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виде функционирования молекул белков, нуклеиновых кислот, углеводов. Обмен веществ, с превращением энергии, передача наследственности с помощью ДНК, РНК, свойственна устойчивость структур в поколениях.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Клеточный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уровень, на котором выше перечисленные активные молекулы соединяются в единую систему.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Тканевой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 сочетания клеток по функциям и строению и образующие ткань. Имеют общность происхождения.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Органный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 нескольких типов тканей, функционально взаимодействующих, и образующих определенный орган.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Организменный</a:t>
            </a: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 взаимодействия ряда органов, сводимый в единую систему индивидуального организма.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Популяционно-видовой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 совокупности однородных организмов, связанных единством происхождения, образом жизни и местом обитания.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Биоценотический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уровень, на котором совместно живущие и связанные между собой виды образуют целостность, называемую биоценозом.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Биогеоценотический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уровень (</a:t>
            </a:r>
            <a:r>
              <a:rPr lang="ru-RU" altLang="ru-RU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экосистемный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более высокий уровень разных по составу видов, взаимосвязей и условий жизни.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Биосферный</a:t>
            </a: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уровень формирования природной системы </a:t>
            </a:r>
            <a:r>
              <a:rPr lang="ru-RU" alt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высокого </a:t>
            </a: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ранга, охватывающий все проявления жизни в пределах нашей планеты.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5541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784976" cy="975008"/>
          </a:xfrm>
        </p:spPr>
        <p:txBody>
          <a:bodyPr/>
          <a:lstStyle/>
          <a:p>
            <a:pPr algn="ctr"/>
            <a:r>
              <a:rPr lang="ru-RU" altLang="ru-RU" sz="4400" b="1" dirty="0">
                <a:solidFill>
                  <a:srgbClr val="CCFF99"/>
                </a:solidFill>
              </a:rPr>
              <a:t>Основные законы экологии</a:t>
            </a:r>
            <a:r>
              <a:rPr lang="ru-RU" altLang="ru-RU" b="1" dirty="0">
                <a:solidFill>
                  <a:srgbClr val="CCFF99"/>
                </a:solidFill>
              </a:rPr>
              <a:t/>
            </a:r>
            <a:br>
              <a:rPr lang="ru-RU" altLang="ru-RU" b="1" dirty="0">
                <a:solidFill>
                  <a:srgbClr val="CCFF99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необратимости эволюции Л.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Долло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незаменимости биосферы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биогенной миграции атомов (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В.И.Вернадский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физико-химического единства живого вещества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Принцип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Реди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единства "организм-среда"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однонаправленности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потока энергии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(правило) 10%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толерантности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Шелфорда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В.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оптимума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ограничивающего фактора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Гаузе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Законы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Б.Коммонера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Tx/>
              <a:buChar char="•"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6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75" y="188640"/>
            <a:ext cx="8964488" cy="1296144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Основные разделы экологии: аутэкология, популяционная экология, синэкология</a:t>
            </a:r>
            <a:b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Tx/>
              <a:buFont typeface="Symbol" pitchFamily="18" charset="2"/>
              <a:buChar char="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аутэкология - изучает взаимоотношения отдельной особи (представителей вида) с окружающей ее (их) средой; </a:t>
            </a:r>
          </a:p>
          <a:p>
            <a:pPr>
              <a:buFont typeface="Symbol" pitchFamily="18" charset="2"/>
              <a:buChar char=""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определяет пределы устойчивости и предпочтения вида по отношению к различным экологическим факторам.</a:t>
            </a:r>
          </a:p>
          <a:p>
            <a:pPr>
              <a:buSzTx/>
              <a:buFont typeface="Symbol" pitchFamily="18" charset="2"/>
              <a:buChar char=""/>
            </a:pPr>
            <a:endParaRPr lang="ru-RU" altLang="ru-RU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Крокодил крас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5" y="1412775"/>
            <a:ext cx="3767137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1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solidFill>
                  <a:schemeClr val="accent5">
                    <a:lumMod val="75000"/>
                  </a:schemeClr>
                </a:solidFill>
              </a:rPr>
              <a:t>Экология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157192"/>
            <a:ext cx="7520940" cy="1392268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    Экология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- это наука об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изучении взаимоотношений </a:t>
            </a: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</a:rPr>
              <a:t>живых организмов с окружающей их средой. </a:t>
            </a:r>
          </a:p>
          <a:p>
            <a:endParaRPr lang="ru-RU" dirty="0"/>
          </a:p>
        </p:txBody>
      </p:sp>
      <p:pic>
        <p:nvPicPr>
          <p:cNvPr id="1027" name="Picture 3" descr="C:\Users\User\Desktop\эколог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1153"/>
            <a:ext cx="7272808" cy="4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8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3421444"/>
          </a:xfrm>
        </p:spPr>
        <p:txBody>
          <a:bodyPr>
            <a:normAutofit/>
          </a:bodyPr>
          <a:lstStyle/>
          <a:p>
            <a:pPr indent="0" algn="ctr"/>
            <a:r>
              <a:rPr lang="ru-RU" altLang="ru-RU" sz="2400" b="0" dirty="0">
                <a:solidFill>
                  <a:schemeClr val="accent1">
                    <a:lumMod val="50000"/>
                  </a:schemeClr>
                </a:solidFill>
              </a:rPr>
              <a:t>Популяционная экология – учение о популяции, т. е. совокупности особей одного вида, населяющих определенную территорию и в большей или меньшей степени изолированную от соседних таких же совокупностей.</a:t>
            </a:r>
          </a:p>
          <a:p>
            <a:pPr algn="ctr"/>
            <a:endParaRPr lang="ru-RU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7" descr="ЛошадьПРЖпопу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 bwMode="auto">
          <a:xfrm>
            <a:off x="804633" y="2420888"/>
            <a:ext cx="7776864" cy="40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9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3579849"/>
          </a:xfrm>
        </p:spPr>
        <p:txBody>
          <a:bodyPr/>
          <a:lstStyle/>
          <a:p>
            <a:pPr algn="ctr">
              <a:buSzTx/>
              <a:buFont typeface="Symbol" pitchFamily="18" charset="2"/>
              <a:buChar char=""/>
            </a:pPr>
            <a:r>
              <a:rPr lang="ru-RU" altLang="ru-RU" sz="2400" b="0" dirty="0">
                <a:solidFill>
                  <a:schemeClr val="accent1">
                    <a:lumMod val="50000"/>
                  </a:schemeClr>
                </a:solidFill>
              </a:rPr>
              <a:t>Синэкология, или экология сообществ, исследует биотические сообщества и их взаимоотношения со средой: формирование сообществ, их энергетику, структуру, развитие и т.д. </a:t>
            </a:r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4" name="Picture 15" descr="Л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02" y="2099498"/>
            <a:ext cx="337543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natur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29386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3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4864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Основные экологические проблемы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496944" cy="55687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</a:t>
            </a:r>
            <a:r>
              <a:rPr lang="ru-RU" b="0" dirty="0"/>
              <a:t>Изменение климата Земли в результате естественных геологических процессов, усиленных тепличным эффектом, вызываемым изменениями оптических свойств атмосферы выбросами в нее главным образом СО, СО</a:t>
            </a:r>
            <a:r>
              <a:rPr lang="ru-RU" b="0" baseline="-25000" dirty="0"/>
              <a:t>2</a:t>
            </a:r>
            <a:r>
              <a:rPr lang="ru-RU" b="0" dirty="0"/>
              <a:t>, других газов;</a:t>
            </a:r>
          </a:p>
          <a:p>
            <a:r>
              <a:rPr lang="ru-RU" b="0" dirty="0"/>
              <a:t>2. Замусоривание околоземного космического пространства (ОКП), последствия которого до конца пока не осмыслены, если не считать реальную опасность космическим аппаратам, включая спутники связи, локации поверхности земли и другие, широко использующиеся в современных системах взаимодействия между людьми, государствами и правительствами;</a:t>
            </a:r>
          </a:p>
          <a:p>
            <a:r>
              <a:rPr lang="ru-RU" b="0" dirty="0"/>
              <a:t>3. Сокращение мощности стратосферного озонового экрана с образованием так называемых “озоновых дыр”, снижающих защитные возможности атмосферы против поступления к поверхности Земли опасной для живых организмов жесткой коротковолновой ультрафиолетовой радиации;</a:t>
            </a:r>
          </a:p>
          <a:p>
            <a:r>
              <a:rPr lang="ru-RU" b="0" dirty="0"/>
              <a:t>4. Химическое загрязнение атмосферы веществами, способствующими образованию кислотных осадков, фотохимического смога и других соединений, опасных для биосферных объектов, включая человека и создаваемых им искусственных объектов;</a:t>
            </a:r>
          </a:p>
          <a:p>
            <a:r>
              <a:rPr lang="ru-RU" b="0" dirty="0"/>
              <a:t>5. Загрязнение океана и изменение свойств океанических вод за счет нефтепродуктов, насыщения их углекислым газом атмосферы, в свою очередь загрязненной автотранспортом и теплоэнергетикой, захоронения в океанических водах высокотоксичных химических и радиоактивных веществ, поступления загрязнений с речным стоком, нарушения водного баланса прибрежных территорий в связи с регулирования рек;</a:t>
            </a:r>
          </a:p>
          <a:p>
            <a:r>
              <a:rPr lang="ru-RU" b="0" dirty="0"/>
              <a:t>6. Истощение и загрязнение всех видов источников и вод суши;</a:t>
            </a:r>
          </a:p>
          <a:p>
            <a:r>
              <a:rPr lang="ru-RU" b="0" dirty="0"/>
              <a:t>7. Радиоактивное загрязнение отдельных участков и регионов с тенденцией его расползания по поверхности Земли</a:t>
            </a:r>
            <a:r>
              <a:rPr lang="ru-RU" b="0" dirty="0" smtClean="0"/>
              <a:t>;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05232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r>
              <a:rPr lang="ru-RU" sz="1800" b="0" dirty="0"/>
              <a:t>8. Загрязнение почв вследствие выпадения загрязненных осадков (например - кислотные дожди), неоптимального использования пестицидов и минеральных удобрений;</a:t>
            </a:r>
          </a:p>
          <a:p>
            <a:r>
              <a:rPr lang="ru-RU" sz="1800" b="0" dirty="0"/>
              <a:t>9. Изменение геохимии ландшафтов, в связи с теплоэнергетикой, перераспределением элементов между недрами и поверхностью Земли в результате </a:t>
            </a:r>
            <a:r>
              <a:rPr lang="ru-RU" sz="1800" b="0" dirty="0" err="1"/>
              <a:t>горнометаллургического</a:t>
            </a:r>
            <a:r>
              <a:rPr lang="ru-RU" sz="1800" b="0" dirty="0"/>
              <a:t> передела (например концентрация тяжелых металлов) или извлечения на поверхность аномальных по составу, высокоминерализованных подземных вод и рассолов;</a:t>
            </a:r>
          </a:p>
          <a:p>
            <a:r>
              <a:rPr lang="ru-RU" sz="1800" b="0" dirty="0"/>
              <a:t>10. Продолжающее накапливание на поверхности Земли бытового мусора и всякого рода твердых и жидких отходов;</a:t>
            </a:r>
          </a:p>
          <a:p>
            <a:r>
              <a:rPr lang="ru-RU" sz="1800" b="0" dirty="0"/>
              <a:t>11. Нарушение глобального и регионального экологического равновесия, соотношения экологических компонентов в прибрежной части суши и моря;</a:t>
            </a:r>
          </a:p>
          <a:p>
            <a:r>
              <a:rPr lang="ru-RU" sz="1800" b="0" dirty="0"/>
              <a:t>12. Продолжающееся, а местами - усиливающееся опустынивание планеты, углубление процесса опустынивания;</a:t>
            </a:r>
          </a:p>
          <a:p>
            <a:r>
              <a:rPr lang="ru-RU" sz="1800" b="0" dirty="0"/>
              <a:t>13. Сокращение площади тропических лесов и северной тайги, этих основных источников поддержания кислородного баланса планеты;</a:t>
            </a:r>
          </a:p>
          <a:p>
            <a:r>
              <a:rPr lang="ru-RU" sz="1800" b="0" dirty="0"/>
              <a:t>14. Освобождение в результате всех вышеуказанных процессов экологических ниш и заполнение ими иными, видами;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4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0" dirty="0"/>
              <a:t>15. Абсолютное перенаселение Земли и относительное демографическое переуплотнение отдельных регионов, крайняя дифференциация бедности и богатства;</a:t>
            </a:r>
          </a:p>
          <a:p>
            <a:r>
              <a:rPr lang="ru-RU" sz="2800" b="0" dirty="0"/>
              <a:t>16. Ухудшение среды </a:t>
            </a:r>
            <a:r>
              <a:rPr lang="ru-RU" sz="2800" b="0" dirty="0" err="1"/>
              <a:t>жизнеобитания</a:t>
            </a:r>
            <a:r>
              <a:rPr lang="ru-RU" sz="2800" b="0" dirty="0"/>
              <a:t> в переуплотненных городах и мегаполисах;</a:t>
            </a:r>
          </a:p>
          <a:p>
            <a:r>
              <a:rPr lang="ru-RU" sz="2800" b="0" dirty="0"/>
              <a:t>17. Исчерпание многих месторождений минерального сырья и постепенный переход от богатых ко все более бедным рудам;</a:t>
            </a:r>
          </a:p>
          <a:p>
            <a:r>
              <a:rPr lang="ru-RU" sz="2800" b="0" dirty="0"/>
              <a:t>18.Усиление социальной нестабильности, как следствия все большей дифференциации богатой и бедной части населения многих стран, возрастания уровня вооруженности их населения, криминализации, природных экологических катаклизмов.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02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gsn.tatarstan.ru/file/328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7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00628"/>
            <a:ext cx="3672408" cy="3579849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</a:rPr>
              <a:t>Эрнст Геккель в 1866 г. ввел в науку термин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</a:rPr>
              <a:t>экология.</a:t>
            </a:r>
            <a:endParaRPr lang="ru-RU" alt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Picture 11" descr="gekkel_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r="17062"/>
          <a:stretch/>
        </p:blipFill>
        <p:spPr bwMode="auto">
          <a:xfrm>
            <a:off x="323528" y="476672"/>
            <a:ext cx="5070764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/>
          </a:bodyPr>
          <a:lstStyle/>
          <a:p>
            <a:pPr indent="0"/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«Под экологией мы подразумеваем общую науку об отношении организмов к окружающей среде, куда мы относим все «условия существования» в широком смысле этого слова. Они частично органической, частично неорганической природы…</a:t>
            </a:r>
          </a:p>
          <a:p>
            <a:pPr indent="0"/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К неорганическим условиям существования, к которым должны приспосабливаться все организмы, относятся в первую очередь физические и химические особенности его местообитания, климат (свет, тепло, влажность и электрические свойства атмосферы), неорганическая пища, состав воды, почвы и т. д.</a:t>
            </a:r>
          </a:p>
          <a:p>
            <a:pPr indent="0"/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Под органическими условиями существования мы подразумеваем отношение организма к другим организмам, с которыми он вступает в контакт и среди которых большинство способствует его пользе или вредит…»												</a:t>
            </a:r>
            <a:endParaRPr lang="ru-RU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0" algn="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</a:rPr>
              <a:t>Э. Геккель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0"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9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FF"/>
                </a:solidFill>
              </a:rPr>
              <a:t>Объект экологии</a:t>
            </a:r>
            <a:endParaRPr lang="ru-RU" sz="54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96022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Основным объектом исследования экологии являются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экосистемы.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unova.ru/images/information_items_6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8" y="2204310"/>
            <a:ext cx="2593519" cy="28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kj.ru/upload/iblock/646f1d2ad035d0cb81295bd317082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310"/>
            <a:ext cx="5040560" cy="26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6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FF"/>
                </a:solidFill>
              </a:rPr>
              <a:t>Предмет экологии</a:t>
            </a:r>
            <a:endParaRPr lang="ru-RU" sz="54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9"/>
            <a:ext cx="8784976" cy="1464276"/>
          </a:xfrm>
        </p:spPr>
        <p:txBody>
          <a:bodyPr/>
          <a:lstStyle/>
          <a:p>
            <a:pPr indent="0" algn="ctr"/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Предметом экологии является совокупность или структура связей между организмами и средой.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pozitiv-news.ru/wp-content/uploads/2012/10/Osenniy-les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841" r="14618"/>
          <a:stretch/>
        </p:blipFill>
        <p:spPr bwMode="auto">
          <a:xfrm>
            <a:off x="323528" y="2516800"/>
            <a:ext cx="3796145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1.goodfon.ru/image/288470-1920x10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8490" r="37253" b="2624"/>
          <a:stretch/>
        </p:blipFill>
        <p:spPr bwMode="auto">
          <a:xfrm>
            <a:off x="4355976" y="2527920"/>
            <a:ext cx="4508375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0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9999"/>
                </a:solidFill>
              </a:rPr>
              <a:t>Экология как наука должна решать следующие задачи:</a:t>
            </a:r>
            <a:endParaRPr lang="ru-RU" sz="3200" dirty="0">
              <a:solidFill>
                <a:srgbClr val="0099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" y="1556792"/>
            <a:ext cx="8856984" cy="36004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7C80"/>
                </a:solidFill>
              </a:rPr>
              <a:t> </a:t>
            </a:r>
            <a:r>
              <a:rPr lang="ru-RU" sz="2800" dirty="0">
                <a:solidFill>
                  <a:srgbClr val="FF7C80"/>
                </a:solidFill>
              </a:rPr>
              <a:t>1. Изучить законы и закономерности взаимодействия организмов со средой их обитания;</a:t>
            </a:r>
            <a:endParaRPr lang="ru-RU" sz="2800" dirty="0">
              <a:solidFill>
                <a:srgbClr val="FF7C80"/>
              </a:solidFill>
            </a:endParaRPr>
          </a:p>
        </p:txBody>
      </p:sp>
      <p:pic>
        <p:nvPicPr>
          <p:cNvPr id="4098" name="Picture 2" descr="http://www.zoofirma.ru/images/knigi/0998/1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/>
          <a:stretch/>
        </p:blipFill>
        <p:spPr bwMode="auto">
          <a:xfrm>
            <a:off x="251520" y="3026059"/>
            <a:ext cx="421398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SVdaNSjKPwh6qXvVXW7olZnTYrq96oFzV4O8nNSAaCInufWg0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r="3332"/>
          <a:stretch/>
        </p:blipFill>
        <p:spPr bwMode="auto">
          <a:xfrm>
            <a:off x="4788024" y="3053114"/>
            <a:ext cx="4028699" cy="35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4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35798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7C80"/>
                </a:solidFill>
              </a:rPr>
              <a:t> </a:t>
            </a:r>
            <a:r>
              <a:rPr lang="ru-RU" sz="2800" dirty="0">
                <a:solidFill>
                  <a:srgbClr val="FF7C80"/>
                </a:solidFill>
              </a:rPr>
              <a:t>2. Изучить формирование, структуру и функционирование </a:t>
            </a:r>
            <a:r>
              <a:rPr lang="ru-RU" sz="2800" dirty="0" err="1">
                <a:solidFill>
                  <a:srgbClr val="FF7C80"/>
                </a:solidFill>
              </a:rPr>
              <a:t>надорганизменных</a:t>
            </a:r>
            <a:r>
              <a:rPr lang="ru-RU" sz="2800" dirty="0">
                <a:solidFill>
                  <a:srgbClr val="FF7C80"/>
                </a:solidFill>
              </a:rPr>
              <a:t> биологических систем (популяция, биоценоз (сообщество), биогеоценоз (экосистема), биом, биосфера).</a:t>
            </a:r>
            <a:endParaRPr lang="ru-RU" sz="2800" dirty="0">
              <a:solidFill>
                <a:srgbClr val="FF7C80"/>
              </a:solidFill>
            </a:endParaRPr>
          </a:p>
        </p:txBody>
      </p:sp>
      <p:pic>
        <p:nvPicPr>
          <p:cNvPr id="5122" name="Picture 2" descr="http://st.gdefon.com/wallpapers_original/407165_flamingo_pticy_populyaciya_1680x105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425523" cy="40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6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5922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7C80"/>
                </a:solidFill>
                <a:latin typeface="+mj-lt"/>
              </a:rPr>
              <a:t> 3. Изучить законы и закономерности взаимодействия </a:t>
            </a:r>
            <a:r>
              <a:rPr lang="ru-RU" sz="2800" dirty="0" err="1">
                <a:solidFill>
                  <a:srgbClr val="FF7C80"/>
                </a:solidFill>
                <a:latin typeface="+mj-lt"/>
              </a:rPr>
              <a:t>надорганизменных</a:t>
            </a:r>
            <a:r>
              <a:rPr lang="ru-RU" sz="2800" dirty="0">
                <a:solidFill>
                  <a:srgbClr val="FF7C80"/>
                </a:solidFill>
                <a:latin typeface="+mj-lt"/>
              </a:rPr>
              <a:t> биологических систем (популяция, биоценоз (сообщество), биогеоценоз (экосистема), биом, биосфера) с окружающей средой.</a:t>
            </a:r>
          </a:p>
        </p:txBody>
      </p:sp>
      <p:pic>
        <p:nvPicPr>
          <p:cNvPr id="6146" name="Picture 2" descr="http://900igr.net/datas/biologija/CHto-takoe-biotsenoz-v-biologii/0006-006-Biotsenoz-pru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/>
          <a:stretch/>
        </p:blipFill>
        <p:spPr bwMode="auto">
          <a:xfrm>
            <a:off x="323528" y="2564904"/>
            <a:ext cx="6646301" cy="39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9829" y="5329598"/>
            <a:ext cx="2174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Биоценоз пруда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288500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</TotalTime>
  <Words>1069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Экология, как наука: ее предмет и задачи</vt:lpstr>
      <vt:lpstr>Экология</vt:lpstr>
      <vt:lpstr>Презентация PowerPoint</vt:lpstr>
      <vt:lpstr>Презентация PowerPoint</vt:lpstr>
      <vt:lpstr>Объект экологии</vt:lpstr>
      <vt:lpstr>Предмет экологии</vt:lpstr>
      <vt:lpstr>Экология как наука должна решать следующие задачи:</vt:lpstr>
      <vt:lpstr>Презентация PowerPoint</vt:lpstr>
      <vt:lpstr>Презентация PowerPoint</vt:lpstr>
      <vt:lpstr>Стратегическая задача экологии</vt:lpstr>
      <vt:lpstr>Цели экологии:</vt:lpstr>
      <vt:lpstr>Презентация PowerPoint</vt:lpstr>
      <vt:lpstr>Методы для решения экологических задач</vt:lpstr>
      <vt:lpstr>Структура современной экологии</vt:lpstr>
      <vt:lpstr>Связь экологии с другими науками </vt:lpstr>
      <vt:lpstr>Место экологии среди биологических наук.</vt:lpstr>
      <vt:lpstr>Уровни организации живых систем в экологии</vt:lpstr>
      <vt:lpstr>Основные законы экологии </vt:lpstr>
      <vt:lpstr>Основные разделы экологии: аутэкология, популяционная экология, синэкология </vt:lpstr>
      <vt:lpstr>Презентация PowerPoint</vt:lpstr>
      <vt:lpstr>Презентация PowerPoint</vt:lpstr>
      <vt:lpstr>Основные экологические проблемы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2014-02-04T11:44:21Z</dcterms:created>
  <dcterms:modified xsi:type="dcterms:W3CDTF">2014-02-04T13:29:06Z</dcterms:modified>
</cp:coreProperties>
</file>