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65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800000"/>
    <a:srgbClr val="FF5050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35" y="192880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9600" dirty="0" smtClean="0"/>
              <a:t>нафта</a:t>
            </a:r>
            <a:endParaRPr lang="ru-R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96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09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3608" y="3977680"/>
            <a:ext cx="7268344" cy="288032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uk-UA" sz="5400" dirty="0" smtClean="0">
                <a:solidFill>
                  <a:schemeClr val="accent1"/>
                </a:solidFill>
                <a:latin typeface="Georgia" pitchFamily="18" charset="0"/>
              </a:rPr>
              <a:t>Нафта</a:t>
            </a:r>
            <a:br>
              <a:rPr lang="uk-UA" sz="5400" dirty="0" smtClean="0">
                <a:solidFill>
                  <a:schemeClr val="accent1"/>
                </a:solidFill>
                <a:latin typeface="Georgia" pitchFamily="18" charset="0"/>
              </a:rPr>
            </a:br>
            <a:r>
              <a:rPr lang="uk-UA" sz="5400" dirty="0" smtClean="0">
                <a:solidFill>
                  <a:schemeClr val="accent1"/>
                </a:solidFill>
                <a:latin typeface="Georgia" pitchFamily="18" charset="0"/>
              </a:rPr>
              <a:t> та її переробка</a:t>
            </a:r>
            <a:endParaRPr lang="ru-RU" sz="5400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D:\lilya\программки\Новая папка\onsho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92696"/>
            <a:ext cx="3786214" cy="3517797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71472" y="214290"/>
            <a:ext cx="6400800" cy="57150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b="1" dirty="0" err="1" smtClean="0">
                <a:latin typeface="Georgia" pitchFamily="18" charset="0"/>
              </a:rPr>
              <a:t>Методи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переробки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нафти</a:t>
            </a:r>
            <a:r>
              <a:rPr lang="ru-RU" b="1" dirty="0" smtClean="0">
                <a:latin typeface="Georgia" pitchFamily="18" charset="0"/>
              </a:rPr>
              <a:t>: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836712"/>
            <a:ext cx="3214678" cy="34163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Розрізняють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первинні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вторинні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методи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переробки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11266" name="Picture 2" descr="D:\lilya\программки\Новая папка\A18_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21859"/>
            <a:ext cx="4857784" cy="32361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1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428604"/>
            <a:ext cx="5929322" cy="30469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Первинні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фізичні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)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методи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засновані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на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різних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температурних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інтервалах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кипіння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окремих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фракцій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це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прямий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відгін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pic>
        <p:nvPicPr>
          <p:cNvPr id="10242" name="Picture 2" descr="D:\lilya\программки\Новая папка\21357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857232"/>
            <a:ext cx="2998413" cy="2109802"/>
          </a:xfrm>
          <a:prstGeom prst="rect">
            <a:avLst/>
          </a:prstGeom>
          <a:noFill/>
        </p:spPr>
      </p:pic>
      <p:pic>
        <p:nvPicPr>
          <p:cNvPr id="10243" name="Picture 3" descr="D:\lilya\программки\Новая папка\img8803_neft_karti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00372"/>
            <a:ext cx="4714908" cy="3198279"/>
          </a:xfrm>
          <a:prstGeom prst="rect">
            <a:avLst/>
          </a:prstGeom>
          <a:noFill/>
        </p:spPr>
      </p:pic>
      <p:pic>
        <p:nvPicPr>
          <p:cNvPr id="10244" name="Picture 4" descr="D:\lilya\программки\Новая папка\oil-field-work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4298960" cy="28986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1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7602068" cy="256490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sz="2800" dirty="0" err="1" smtClean="0">
                <a:latin typeface="Georgia" pitchFamily="18" charset="0"/>
              </a:rPr>
              <a:t>Вторинні</a:t>
            </a:r>
            <a:r>
              <a:rPr lang="ru-RU" sz="2800" dirty="0" smtClean="0">
                <a:latin typeface="Georgia" pitchFamily="18" charset="0"/>
              </a:rPr>
              <a:t> (</a:t>
            </a:r>
            <a:r>
              <a:rPr lang="ru-RU" sz="2800" dirty="0" err="1" smtClean="0">
                <a:latin typeface="Georgia" pitchFamily="18" charset="0"/>
              </a:rPr>
              <a:t>хімічні</a:t>
            </a:r>
            <a:r>
              <a:rPr lang="ru-RU" sz="2800" dirty="0" smtClean="0">
                <a:latin typeface="Georgia" pitchFamily="18" charset="0"/>
              </a:rPr>
              <a:t>) </a:t>
            </a:r>
            <a:r>
              <a:rPr lang="ru-RU" sz="2800" dirty="0" err="1" smtClean="0">
                <a:latin typeface="Georgia" pitchFamily="18" charset="0"/>
              </a:rPr>
              <a:t>методи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засновані</a:t>
            </a:r>
            <a:r>
              <a:rPr lang="ru-RU" sz="2800" dirty="0" smtClean="0">
                <a:latin typeface="Georgia" pitchFamily="18" charset="0"/>
              </a:rPr>
              <a:t> на </a:t>
            </a:r>
            <a:r>
              <a:rPr lang="ru-RU" sz="2800" dirty="0" err="1" smtClean="0">
                <a:latin typeface="Georgia" pitchFamily="18" charset="0"/>
              </a:rPr>
              <a:t>повному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перетворенні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нафтової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сировини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під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дією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підвищеної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температури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тиску</a:t>
            </a:r>
            <a:r>
              <a:rPr lang="ru-RU" sz="2800" dirty="0" smtClean="0">
                <a:latin typeface="Georgia" pitchFamily="18" charset="0"/>
              </a:rPr>
              <a:t>, а </a:t>
            </a:r>
            <a:r>
              <a:rPr lang="ru-RU" sz="2800" dirty="0" err="1" smtClean="0">
                <a:latin typeface="Georgia" pitchFamily="18" charset="0"/>
              </a:rPr>
              <a:t>також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застосування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каталізаторів</a:t>
            </a:r>
            <a:r>
              <a:rPr lang="ru-RU" sz="2800" dirty="0" smtClean="0">
                <a:latin typeface="Georgia" pitchFamily="18" charset="0"/>
              </a:rPr>
              <a:t>; </a:t>
            </a:r>
            <a:r>
              <a:rPr lang="ru-RU" sz="2800" dirty="0" err="1" smtClean="0">
                <a:latin typeface="Georgia" pitchFamily="18" charset="0"/>
              </a:rPr>
              <a:t>це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різні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види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крекінгу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і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риформінгу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ru-RU" sz="2800" dirty="0" err="1" smtClean="0">
                <a:latin typeface="Georgia" pitchFamily="18" charset="0"/>
              </a:rPr>
              <a:t>нафти</a:t>
            </a:r>
            <a:r>
              <a:rPr lang="ru-RU" sz="2800" dirty="0" smtClean="0">
                <a:latin typeface="Georgia" pitchFamily="18" charset="0"/>
              </a:rPr>
              <a:t>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10244" name="Picture 4" descr="http://im3-tub-ua.yandex.net/i?id=2001382-2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09120"/>
            <a:ext cx="2921396" cy="2076822"/>
          </a:xfrm>
          <a:prstGeom prst="rect">
            <a:avLst/>
          </a:prstGeom>
          <a:noFill/>
        </p:spPr>
      </p:pic>
      <p:pic>
        <p:nvPicPr>
          <p:cNvPr id="10246" name="Picture 6" descr="http://im2-tub-ua.yandex.net/i?id=30125104-5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99497"/>
            <a:ext cx="3888432" cy="2342429"/>
          </a:xfrm>
          <a:prstGeom prst="rect">
            <a:avLst/>
          </a:prstGeom>
          <a:noFill/>
        </p:spPr>
      </p:pic>
      <p:pic>
        <p:nvPicPr>
          <p:cNvPr id="10248" name="Picture 8" descr="http://im0-tub-ua.yandex.net/i?id=137372514-1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24944"/>
            <a:ext cx="3596023" cy="258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6400800" cy="108012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b="1" dirty="0" err="1" smtClean="0">
                <a:latin typeface="Georgia" pitchFamily="18" charset="0"/>
              </a:rPr>
              <a:t>Термічні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процеси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переробки</a:t>
            </a:r>
            <a:r>
              <a:rPr lang="ru-RU" b="1" dirty="0" smtClean="0">
                <a:latin typeface="Georgia" pitchFamily="18" charset="0"/>
              </a:rPr>
              <a:t>: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1916832"/>
            <a:ext cx="4357686" cy="452431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У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залежності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від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умов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призначення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поділяються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на: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термічний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крекінг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піролиз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коксування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pic>
        <p:nvPicPr>
          <p:cNvPr id="8194" name="Picture 2" descr="D:\lilya\программки\Новая папка\1048790_w640_h640_mazu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143272" cy="2357454"/>
          </a:xfrm>
          <a:prstGeom prst="rect">
            <a:avLst/>
          </a:prstGeom>
          <a:noFill/>
        </p:spPr>
      </p:pic>
      <p:pic>
        <p:nvPicPr>
          <p:cNvPr id="8195" name="Picture 3" descr="D:\lilya\программки\Новая папка\article_image-image-article-6e5d8f5a-d0cb-4a84-929d-4cf604940c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074" y="3573016"/>
            <a:ext cx="3666958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6643734" cy="53578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latin typeface="Georgia" pitchFamily="18" charset="0"/>
              </a:rPr>
              <a:t>Так як, нафта </a:t>
            </a:r>
            <a:r>
              <a:rPr lang="ru-RU" dirty="0" err="1" smtClean="0">
                <a:latin typeface="Georgia" pitchFamily="18" charset="0"/>
              </a:rPr>
              <a:t>складається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великого числа </a:t>
            </a:r>
            <a:r>
              <a:rPr lang="ru-RU" dirty="0" err="1" smtClean="0">
                <a:latin typeface="Georgia" pitchFamily="18" charset="0"/>
              </a:rPr>
              <a:t>індивідуальних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вуглеводнів</a:t>
            </a:r>
            <a:r>
              <a:rPr lang="ru-RU" dirty="0" smtClean="0">
                <a:latin typeface="Georgia" pitchFamily="18" charset="0"/>
              </a:rPr>
              <a:t>, при </a:t>
            </a:r>
            <a:r>
              <a:rPr lang="ru-RU" dirty="0" err="1" smtClean="0">
                <a:latin typeface="Georgia" pitchFamily="18" charset="0"/>
              </a:rPr>
              <a:t>високих</a:t>
            </a:r>
            <a:r>
              <a:rPr lang="ru-RU" dirty="0" smtClean="0">
                <a:latin typeface="Georgia" pitchFamily="18" charset="0"/>
              </a:rPr>
              <a:t> температурах </a:t>
            </a:r>
            <a:r>
              <a:rPr lang="ru-RU" dirty="0" err="1" smtClean="0">
                <a:latin typeface="Georgia" pitchFamily="18" charset="0"/>
              </a:rPr>
              <a:t>будуть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протікати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різноманітні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реакції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Поряд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термічним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розпадом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будуть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здійснюватися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реакції</a:t>
            </a:r>
            <a:r>
              <a:rPr lang="ru-RU" dirty="0" smtClean="0">
                <a:latin typeface="Georgia" pitchFamily="18" charset="0"/>
              </a:rPr>
              <a:t> синтезу, </a:t>
            </a:r>
            <a:r>
              <a:rPr lang="ru-RU" dirty="0" err="1" smtClean="0">
                <a:latin typeface="Georgia" pitchFamily="18" charset="0"/>
              </a:rPr>
              <a:t>ізомеризації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причому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багато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цих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реакцій</a:t>
            </a:r>
            <a:r>
              <a:rPr lang="ru-RU" dirty="0" smtClean="0">
                <a:latin typeface="Georgia" pitchFamily="18" charset="0"/>
              </a:rPr>
              <a:t> - </a:t>
            </a:r>
            <a:r>
              <a:rPr lang="ru-RU" dirty="0" err="1" smtClean="0">
                <a:latin typeface="Georgia" pitchFamily="18" charset="0"/>
              </a:rPr>
              <a:t>оборотні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D:\lilya\программки\Новая папка\2208_ne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08" y="2780928"/>
            <a:ext cx="2428892" cy="1619261"/>
          </a:xfrm>
          <a:prstGeom prst="rect">
            <a:avLst/>
          </a:prstGeom>
          <a:noFill/>
        </p:spPr>
      </p:pic>
      <p:pic>
        <p:nvPicPr>
          <p:cNvPr id="7171" name="Picture 3" descr="D:\lilya\программки\Новая папка\d1adffb32ab0447bdbc9f914ebb99dc9_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14884"/>
            <a:ext cx="2857488" cy="21431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072494" cy="550072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smtClean="0">
                <a:latin typeface="Georgia" pitchFamily="18" charset="0"/>
              </a:rPr>
              <a:t>Для </a:t>
            </a:r>
            <a:r>
              <a:rPr lang="ru-RU" dirty="0" err="1" smtClean="0">
                <a:latin typeface="Georgia" pitchFamily="18" charset="0"/>
              </a:rPr>
              <a:t>деструктивної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переробки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нафтової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сировини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характерні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наступні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реакції</a:t>
            </a:r>
            <a:r>
              <a:rPr lang="ru-RU" dirty="0" smtClean="0">
                <a:latin typeface="Georgia" pitchFamily="18" charset="0"/>
              </a:rPr>
              <a:t>: </a:t>
            </a:r>
            <a:r>
              <a:rPr lang="ru-RU" dirty="0" err="1" smtClean="0">
                <a:latin typeface="Georgia" pitchFamily="18" charset="0"/>
              </a:rPr>
              <a:t>деалкілування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укорочення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бічних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парафінових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ланцюгів</a:t>
            </a:r>
            <a:r>
              <a:rPr lang="ru-RU" dirty="0" smtClean="0">
                <a:latin typeface="Georgia" pitchFamily="18" charset="0"/>
              </a:rPr>
              <a:t> ), </a:t>
            </a:r>
            <a:r>
              <a:rPr lang="ru-RU" dirty="0" err="1" smtClean="0">
                <a:latin typeface="Georgia" pitchFamily="18" charset="0"/>
              </a:rPr>
              <a:t>полімеризація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циклізація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алкенів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алкени</a:t>
            </a:r>
            <a:r>
              <a:rPr lang="ru-RU" dirty="0" smtClean="0">
                <a:latin typeface="Georgia" pitchFamily="18" charset="0"/>
              </a:rPr>
              <a:t> в </a:t>
            </a:r>
            <a:r>
              <a:rPr lang="ru-RU" dirty="0" err="1" smtClean="0">
                <a:latin typeface="Georgia" pitchFamily="18" charset="0"/>
              </a:rPr>
              <a:t>сировині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відсутні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але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утворюються</a:t>
            </a:r>
            <a:r>
              <a:rPr lang="ru-RU" dirty="0" smtClean="0">
                <a:latin typeface="Georgia" pitchFamily="18" charset="0"/>
              </a:rPr>
              <a:t> при </a:t>
            </a:r>
            <a:r>
              <a:rPr lang="ru-RU" dirty="0" err="1" smtClean="0">
                <a:latin typeface="Georgia" pitchFamily="18" charset="0"/>
              </a:rPr>
              <a:t>дегідруванні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алканів</a:t>
            </a:r>
            <a:r>
              <a:rPr lang="ru-RU" dirty="0" smtClean="0">
                <a:latin typeface="Georgia" pitchFamily="18" charset="0"/>
              </a:rPr>
              <a:t>), </a:t>
            </a:r>
            <a:r>
              <a:rPr lang="ru-RU" dirty="0" err="1" smtClean="0">
                <a:latin typeface="Georgia" pitchFamily="18" charset="0"/>
              </a:rPr>
              <a:t>дециклизація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утворюються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ароматичні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вуглеводні</a:t>
            </a:r>
            <a:r>
              <a:rPr lang="ru-RU" dirty="0" smtClean="0">
                <a:latin typeface="Georgia" pitchFamily="18" charset="0"/>
              </a:rPr>
              <a:t>), </a:t>
            </a:r>
            <a:r>
              <a:rPr lang="ru-RU" dirty="0" err="1" smtClean="0">
                <a:latin typeface="Georgia" pitchFamily="18" charset="0"/>
              </a:rPr>
              <a:t>розпад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моноциклічних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вуглеводнів</a:t>
            </a:r>
            <a:r>
              <a:rPr lang="ru-RU" dirty="0" smtClean="0">
                <a:latin typeface="Georgia" pitchFamily="18" charset="0"/>
              </a:rPr>
              <a:t> на </a:t>
            </a:r>
            <a:r>
              <a:rPr lang="ru-RU" dirty="0" err="1" smtClean="0">
                <a:latin typeface="Georgia" pitchFamily="18" charset="0"/>
              </a:rPr>
              <a:t>алкани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й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алкени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1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6400800" cy="14156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sz="2400" b="1" dirty="0" smtClean="0">
                <a:latin typeface="Georgia" pitchFamily="18" charset="0"/>
              </a:rPr>
              <a:t>Деструктивна перегонка </a:t>
            </a:r>
            <a:r>
              <a:rPr lang="ru-RU" sz="2400" b="1" dirty="0" err="1" smtClean="0">
                <a:latin typeface="Georgia" pitchFamily="18" charset="0"/>
              </a:rPr>
              <a:t>нафти</a:t>
            </a:r>
            <a:r>
              <a:rPr lang="ru-RU" sz="2400" b="1" dirty="0" smtClean="0">
                <a:latin typeface="Georgia" pitchFamily="18" charset="0"/>
              </a:rPr>
              <a:t> (</a:t>
            </a:r>
            <a:r>
              <a:rPr lang="ru-RU" sz="2400" b="1" dirty="0" err="1" smtClean="0">
                <a:latin typeface="Georgia" pitchFamily="18" charset="0"/>
              </a:rPr>
              <a:t>крекінг</a:t>
            </a:r>
            <a:r>
              <a:rPr lang="ru-RU" sz="2400" b="1" dirty="0" smtClean="0">
                <a:latin typeface="Georgia" pitchFamily="18" charset="0"/>
              </a:rPr>
              <a:t>) (</a:t>
            </a:r>
            <a:r>
              <a:rPr lang="ru-RU" sz="2400" b="1" dirty="0" err="1" smtClean="0">
                <a:latin typeface="Georgia" pitchFamily="18" charset="0"/>
              </a:rPr>
              <a:t>вторинні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або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хімічні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методи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переробки</a:t>
            </a:r>
            <a:r>
              <a:rPr lang="ru-RU" sz="2400" b="1" dirty="0" smtClean="0">
                <a:latin typeface="Georgia" pitchFamily="18" charset="0"/>
              </a:rPr>
              <a:t>):</a:t>
            </a:r>
            <a:endParaRPr lang="ru-RU" sz="2400" dirty="0" smtClean="0">
              <a:latin typeface="Georgia" pitchFamily="18" charset="0"/>
            </a:endParaRPr>
          </a:p>
          <a:p>
            <a:pPr algn="l"/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2060848"/>
            <a:ext cx="7643802" cy="353943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Процеси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крекінгу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поділяються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на: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термічні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процеси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розщеплення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вуглеводнів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під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дією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високих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температур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тиску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термокаталитичні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процеси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які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протікають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під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впливом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температури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присутності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каталізаторів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03848" y="980728"/>
            <a:ext cx="5714976" cy="526297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Переваги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термокаталітичних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процесів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протікають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більшою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швидкістю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при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більш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низьких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температурі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тиску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рахунок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застосування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каталізаторів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збільшується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вихід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коштовних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продуктів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підвищується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їхня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якість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рахунок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застосування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селективних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каталізаторів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можливість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одержання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продуктів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заданого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складу.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pic>
        <p:nvPicPr>
          <p:cNvPr id="4098" name="Picture 2" descr="D:\lilya\программки\Новая папка\0_1ee79_af48fc8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2786082" cy="2228866"/>
          </a:xfrm>
          <a:prstGeom prst="rect">
            <a:avLst/>
          </a:prstGeom>
          <a:noFill/>
        </p:spPr>
      </p:pic>
      <p:pic>
        <p:nvPicPr>
          <p:cNvPr id="4099" name="Picture 3" descr="D:\lilya\программки\Новая папка\2007-4-4-19-35-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2528642" cy="29448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6400800" cy="364333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dirty="0" err="1" smtClean="0">
                <a:latin typeface="Georgia" pitchFamily="18" charset="0"/>
              </a:rPr>
              <a:t>Піролиз</a:t>
            </a:r>
            <a:endParaRPr lang="ru-RU" dirty="0" smtClean="0">
              <a:latin typeface="Georgia" pitchFamily="18" charset="0"/>
            </a:endParaRPr>
          </a:p>
          <a:p>
            <a:pPr algn="l"/>
            <a:r>
              <a:rPr lang="ru-RU" dirty="0" err="1" smtClean="0">
                <a:latin typeface="Georgia" pitchFamily="18" charset="0"/>
              </a:rPr>
              <a:t>Основне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призначення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процесу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піролізу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вуглеводневої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сировини</a:t>
            </a:r>
            <a:r>
              <a:rPr lang="ru-RU" dirty="0" smtClean="0">
                <a:latin typeface="Georgia" pitchFamily="18" charset="0"/>
              </a:rPr>
              <a:t> - </a:t>
            </a:r>
            <a:r>
              <a:rPr lang="ru-RU" dirty="0" err="1" smtClean="0">
                <a:latin typeface="Georgia" pitchFamily="18" charset="0"/>
              </a:rPr>
              <a:t>одержання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нижчих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алкенів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err="1" smtClean="0">
                <a:latin typeface="Georgia" pitchFamily="18" charset="0"/>
              </a:rPr>
              <a:t>Процес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ведуть</a:t>
            </a:r>
            <a:r>
              <a:rPr lang="ru-RU" dirty="0" smtClean="0">
                <a:latin typeface="Georgia" pitchFamily="18" charset="0"/>
              </a:rPr>
              <a:t> при 700-1000 °С </a:t>
            </a:r>
            <a:r>
              <a:rPr lang="ru-RU" dirty="0" err="1" smtClean="0">
                <a:latin typeface="Georgia" pitchFamily="18" charset="0"/>
              </a:rPr>
              <a:t>під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тиском</a:t>
            </a:r>
            <a:r>
              <a:rPr lang="ru-RU" dirty="0" smtClean="0">
                <a:latin typeface="Georgia" pitchFamily="18" charset="0"/>
              </a:rPr>
              <a:t>, </a:t>
            </a:r>
            <a:r>
              <a:rPr lang="ru-RU" dirty="0" err="1" smtClean="0">
                <a:latin typeface="Georgia" pitchFamily="18" charset="0"/>
              </a:rPr>
              <a:t>близьким</a:t>
            </a:r>
            <a:r>
              <a:rPr lang="ru-RU" dirty="0" smtClean="0">
                <a:latin typeface="Georgia" pitchFamily="18" charset="0"/>
              </a:rPr>
              <a:t> до атмосферного.</a:t>
            </a:r>
          </a:p>
          <a:p>
            <a:endParaRPr lang="ru-RU" dirty="0"/>
          </a:p>
        </p:txBody>
      </p:sp>
      <p:pic>
        <p:nvPicPr>
          <p:cNvPr id="2049" name="Picture 1" descr="D:\lilya\программки\Новая папка\object_50.1298527910.56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14752"/>
            <a:ext cx="3661168" cy="2928934"/>
          </a:xfrm>
          <a:prstGeom prst="rect">
            <a:avLst/>
          </a:prstGeom>
          <a:noFill/>
        </p:spPr>
      </p:pic>
      <p:pic>
        <p:nvPicPr>
          <p:cNvPr id="2050" name="Picture 2" descr="D:\lilya\программки\Новая папка\2208_ne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429132"/>
            <a:ext cx="3375023" cy="22500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1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6400800" cy="415195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b="1" dirty="0" err="1" smtClean="0">
                <a:latin typeface="Georgia" pitchFamily="18" charset="0"/>
              </a:rPr>
              <a:t>Коксування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нафтових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залишків</a:t>
            </a:r>
            <a:r>
              <a:rPr lang="ru-RU" b="1" dirty="0" smtClean="0">
                <a:latin typeface="Georgia" pitchFamily="18" charset="0"/>
              </a:rPr>
              <a:t>:</a:t>
            </a:r>
          </a:p>
          <a:p>
            <a:pPr algn="l"/>
            <a:r>
              <a:rPr lang="ru-RU" dirty="0" err="1" smtClean="0">
                <a:latin typeface="Georgia" pitchFamily="18" charset="0"/>
              </a:rPr>
              <a:t>Процес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глибокого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розкладання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нафтових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фракцій</a:t>
            </a:r>
            <a:r>
              <a:rPr lang="ru-RU" dirty="0" smtClean="0">
                <a:latin typeface="Georgia" pitchFamily="18" charset="0"/>
              </a:rPr>
              <a:t> без доступу </a:t>
            </a:r>
            <a:r>
              <a:rPr lang="ru-RU" dirty="0" err="1" smtClean="0">
                <a:latin typeface="Georgia" pitchFamily="18" charset="0"/>
              </a:rPr>
              <a:t>повітря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з</a:t>
            </a:r>
            <a:r>
              <a:rPr lang="ru-RU" dirty="0" smtClean="0">
                <a:latin typeface="Georgia" pitchFamily="18" charset="0"/>
              </a:rPr>
              <a:t> метою </a:t>
            </a:r>
            <a:r>
              <a:rPr lang="ru-RU" dirty="0" err="1" smtClean="0">
                <a:latin typeface="Georgia" pitchFamily="18" charset="0"/>
              </a:rPr>
              <a:t>одержання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нефтянного</a:t>
            </a:r>
            <a:r>
              <a:rPr lang="ru-RU" dirty="0" smtClean="0">
                <a:latin typeface="Georgia" pitchFamily="18" charset="0"/>
              </a:rPr>
              <a:t> коксу </a:t>
            </a:r>
            <a:r>
              <a:rPr lang="ru-RU" dirty="0" err="1" smtClean="0">
                <a:latin typeface="Georgia" pitchFamily="18" charset="0"/>
              </a:rPr>
              <a:t>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рідкого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палива</a:t>
            </a:r>
            <a:r>
              <a:rPr lang="ru-RU" dirty="0" smtClean="0">
                <a:latin typeface="Georgia" pitchFamily="18" charset="0"/>
              </a:rPr>
              <a:t> (бензин, газойль) при </a:t>
            </a:r>
            <a:r>
              <a:rPr lang="ru-RU" dirty="0" err="1" smtClean="0">
                <a:latin typeface="Georgia" pitchFamily="18" charset="0"/>
              </a:rPr>
              <a:t>температурі</a:t>
            </a:r>
            <a:r>
              <a:rPr lang="ru-RU" dirty="0" smtClean="0">
                <a:latin typeface="Georgia" pitchFamily="18" charset="0"/>
              </a:rPr>
              <a:t> 400-500°С.</a:t>
            </a:r>
          </a:p>
          <a:p>
            <a:endParaRPr lang="ru-RU" dirty="0"/>
          </a:p>
        </p:txBody>
      </p:sp>
      <p:pic>
        <p:nvPicPr>
          <p:cNvPr id="1025" name="Picture 1" descr="D:\lilya\программки\Новая папка\oi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71942"/>
            <a:ext cx="3276592" cy="2457444"/>
          </a:xfrm>
          <a:prstGeom prst="rect">
            <a:avLst/>
          </a:prstGeom>
          <a:noFill/>
        </p:spPr>
      </p:pic>
      <p:pic>
        <p:nvPicPr>
          <p:cNvPr id="1026" name="Picture 2" descr="D:\lilya\программки\Новая папка\bitum_34163803_1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000108"/>
            <a:ext cx="2136779" cy="3213202"/>
          </a:xfrm>
          <a:prstGeom prst="rect">
            <a:avLst/>
          </a:prstGeom>
          <a:noFill/>
        </p:spPr>
      </p:pic>
      <p:pic>
        <p:nvPicPr>
          <p:cNvPr id="1027" name="Picture 3" descr="D:\lilya\программки\Новая папка\48be244c2572d3e4ba3086281e9868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572008"/>
            <a:ext cx="2894013" cy="19377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1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88640"/>
            <a:ext cx="7715304" cy="3000396"/>
          </a:xfr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sz="2400" dirty="0" smtClean="0">
                <a:solidFill>
                  <a:schemeClr val="accent4"/>
                </a:solidFill>
              </a:rPr>
              <a:t>На́фта</a:t>
            </a:r>
            <a:r>
              <a:rPr lang="en-US" sz="2400" dirty="0">
                <a:solidFill>
                  <a:schemeClr val="accent4"/>
                </a:solidFill>
                <a:latin typeface="Georgia" pitchFamily="18" charset="0"/>
              </a:rPr>
              <a:t> — </a:t>
            </a:r>
            <a:r>
              <a:rPr lang="vi-VN" sz="2400" dirty="0">
                <a:solidFill>
                  <a:schemeClr val="accent4"/>
                </a:solidFill>
              </a:rPr>
              <a:t>горюча </a:t>
            </a:r>
            <a:r>
              <a:rPr lang="uk-UA" sz="2400" dirty="0" smtClean="0">
                <a:solidFill>
                  <a:schemeClr val="accent4"/>
                </a:solidFill>
                <a:latin typeface="Georgia" pitchFamily="18" charset="0"/>
              </a:rPr>
              <a:t>корисна копалина</a:t>
            </a:r>
            <a:r>
              <a:rPr lang="vi-VN" sz="2400" dirty="0" smtClean="0">
                <a:solidFill>
                  <a:schemeClr val="accent4"/>
                </a:solidFill>
              </a:rPr>
              <a:t>, </a:t>
            </a:r>
            <a:r>
              <a:rPr lang="vi-VN" sz="2400" dirty="0">
                <a:solidFill>
                  <a:schemeClr val="accent4"/>
                </a:solidFill>
              </a:rPr>
              <a:t>складна </a:t>
            </a:r>
            <a:r>
              <a:rPr lang="uk-UA" sz="2400" dirty="0" smtClean="0">
                <a:solidFill>
                  <a:schemeClr val="accent4"/>
                </a:solidFill>
                <a:latin typeface="Georgia" pitchFamily="18" charset="0"/>
              </a:rPr>
              <a:t>суміш вуглеводнів</a:t>
            </a:r>
            <a:r>
              <a:rPr lang="vi-VN" sz="2400" dirty="0">
                <a:solidFill>
                  <a:schemeClr val="accent4"/>
                </a:solidFill>
              </a:rPr>
              <a:t> різних класів з невеликою кількістю органічних кисневих, сірчистих і азотних сполук, що являє собою густу </a:t>
            </a:r>
            <a:r>
              <a:rPr lang="vi-VN" sz="2400" dirty="0" smtClean="0">
                <a:solidFill>
                  <a:schemeClr val="accent4"/>
                </a:solidFill>
              </a:rPr>
              <a:t>маслянисту</a:t>
            </a:r>
            <a:r>
              <a:rPr lang="uk-UA" sz="2400" dirty="0" smtClean="0">
                <a:solidFill>
                  <a:schemeClr val="accent4"/>
                </a:solidFill>
                <a:latin typeface="Georgia" pitchFamily="18" charset="0"/>
              </a:rPr>
              <a:t> рідину</a:t>
            </a:r>
            <a:r>
              <a:rPr lang="vi-VN" sz="2400" dirty="0" smtClean="0">
                <a:solidFill>
                  <a:schemeClr val="accent4"/>
                </a:solidFill>
              </a:rPr>
              <a:t>, </a:t>
            </a:r>
            <a:r>
              <a:rPr lang="vi-VN" sz="2400" dirty="0">
                <a:solidFill>
                  <a:schemeClr val="accent4"/>
                </a:solidFill>
              </a:rPr>
              <a:t>від темно-бурого до чорного кольору. Нафта має характерний запах, легша за воду, у воді нерозчинна.</a:t>
            </a:r>
            <a:endParaRPr lang="ru-RU" sz="2400" dirty="0">
              <a:solidFill>
                <a:schemeClr val="accent4"/>
              </a:solidFill>
              <a:latin typeface="Georgia" pitchFamily="18" charset="0"/>
            </a:endParaRPr>
          </a:p>
        </p:txBody>
      </p:sp>
      <p:pic>
        <p:nvPicPr>
          <p:cNvPr id="7170" name="Picture 2" descr="D:\lilya\программки\Новая папка\181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367745" cy="2924168"/>
          </a:xfrm>
          <a:prstGeom prst="rect">
            <a:avLst/>
          </a:prstGeom>
          <a:noFill/>
        </p:spPr>
      </p:pic>
      <p:pic>
        <p:nvPicPr>
          <p:cNvPr id="7171" name="Picture 3" descr="D:\lilya\программки\Новая папка\2208_ne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524" y="3573016"/>
            <a:ext cx="4927476" cy="3284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6400800" cy="112818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sz="2400" b="1" dirty="0" smtClean="0">
                <a:latin typeface="Georgia" pitchFamily="18" charset="0"/>
              </a:rPr>
              <a:t>Нафта та </a:t>
            </a:r>
            <a:r>
              <a:rPr lang="ru-RU" sz="2400" b="1" dirty="0" err="1" smtClean="0">
                <a:latin typeface="Georgia" pitchFamily="18" charset="0"/>
              </a:rPr>
              <a:t>нафтопродукти</a:t>
            </a:r>
            <a:r>
              <a:rPr lang="ru-RU" sz="2400" b="1" dirty="0" smtClean="0">
                <a:latin typeface="Georgia" pitchFamily="18" charset="0"/>
              </a:rPr>
              <a:t>: </a:t>
            </a:r>
            <a:r>
              <a:rPr lang="ru-RU" sz="2400" b="1" dirty="0" err="1" smtClean="0">
                <a:latin typeface="Georgia" pitchFamily="18" charset="0"/>
              </a:rPr>
              <a:t>негативний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вплив</a:t>
            </a:r>
            <a:r>
              <a:rPr lang="ru-RU" sz="2400" b="1" dirty="0" smtClean="0">
                <a:latin typeface="Georgia" pitchFamily="18" charset="0"/>
              </a:rPr>
              <a:t> на </a:t>
            </a:r>
            <a:r>
              <a:rPr lang="ru-RU" sz="2400" b="1" dirty="0" err="1" smtClean="0">
                <a:latin typeface="Georgia" pitchFamily="18" charset="0"/>
              </a:rPr>
              <a:t>оточуюче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err="1" smtClean="0">
                <a:latin typeface="Georgia" pitchFamily="18" charset="0"/>
              </a:rPr>
              <a:t>середовище</a:t>
            </a:r>
            <a:r>
              <a:rPr lang="ru-RU" sz="2400" b="1" dirty="0" smtClean="0">
                <a:latin typeface="Georgia" pitchFamily="18" charset="0"/>
              </a:rPr>
              <a:t>:</a:t>
            </a:r>
          </a:p>
          <a:p>
            <a:pPr algn="l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6120680" cy="25545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Georgia" pitchFamily="18" charset="0"/>
              </a:rPr>
              <a:t>Транспортні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аварії</a:t>
            </a:r>
            <a:r>
              <a:rPr lang="ru-RU" sz="2000" dirty="0" smtClean="0">
                <a:latin typeface="Georgia" pitchFamily="18" charset="0"/>
              </a:rPr>
              <a:t> у </a:t>
            </a:r>
            <a:r>
              <a:rPr lang="ru-RU" sz="2000" dirty="0" err="1" smtClean="0">
                <a:latin typeface="Georgia" pitchFamily="18" charset="0"/>
              </a:rPr>
              <a:t>Світовому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океані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аварії</a:t>
            </a:r>
            <a:r>
              <a:rPr lang="ru-RU" sz="2000" dirty="0" smtClean="0">
                <a:latin typeface="Georgia" pitchFamily="18" charset="0"/>
              </a:rPr>
              <a:t> на </a:t>
            </a:r>
            <a:r>
              <a:rPr lang="ru-RU" sz="2000" dirty="0" err="1" smtClean="0">
                <a:latin typeface="Georgia" pitchFamily="18" charset="0"/>
              </a:rPr>
              <a:t>міжнародних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нафтомагістралях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викиди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відходів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переробки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нафти</a:t>
            </a:r>
            <a:r>
              <a:rPr lang="ru-RU" sz="2000" dirty="0" smtClean="0">
                <a:latin typeface="Georgia" pitchFamily="18" charset="0"/>
              </a:rPr>
              <a:t> у атмосферу, </a:t>
            </a:r>
            <a:r>
              <a:rPr lang="ru-RU" sz="2000" dirty="0" err="1" smtClean="0">
                <a:latin typeface="Georgia" pitchFamily="18" charset="0"/>
              </a:rPr>
              <a:t>ґрунтові</a:t>
            </a:r>
            <a:r>
              <a:rPr lang="ru-RU" sz="2000" dirty="0" smtClean="0">
                <a:latin typeface="Georgia" pitchFamily="18" charset="0"/>
              </a:rPr>
              <a:t> води – все </a:t>
            </a:r>
            <a:r>
              <a:rPr lang="ru-RU" sz="2000" dirty="0" err="1" smtClean="0">
                <a:latin typeface="Georgia" pitchFamily="18" charset="0"/>
              </a:rPr>
              <a:t>це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призводить</a:t>
            </a:r>
            <a:r>
              <a:rPr lang="ru-RU" sz="2000" dirty="0" smtClean="0">
                <a:latin typeface="Georgia" pitchFamily="18" charset="0"/>
              </a:rPr>
              <a:t> до </a:t>
            </a:r>
            <a:r>
              <a:rPr lang="ru-RU" sz="2000" dirty="0" err="1" smtClean="0">
                <a:latin typeface="Georgia" pitchFamily="18" charset="0"/>
              </a:rPr>
              <a:t>забруднення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довкілля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змушує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частіше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звертатися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до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питання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доцільності</a:t>
            </a:r>
            <a:r>
              <a:rPr lang="ru-RU" sz="2000" dirty="0" smtClean="0">
                <a:latin typeface="Georgia" pitchFamily="18" charset="0"/>
              </a:rPr>
              <a:t> такого "перспективного" </a:t>
            </a:r>
            <a:r>
              <a:rPr lang="ru-RU" sz="2000" dirty="0" err="1" smtClean="0">
                <a:latin typeface="Georgia" pitchFamily="18" charset="0"/>
              </a:rPr>
              <a:t>прогресу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підвищення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безпеки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нафтової</a:t>
            </a:r>
            <a:r>
              <a:rPr lang="ru-RU" sz="2000" dirty="0" smtClean="0">
                <a:latin typeface="Georgia" pitchFamily="18" charset="0"/>
              </a:rPr>
              <a:t> та </a:t>
            </a:r>
            <a:r>
              <a:rPr lang="ru-RU" sz="2000" dirty="0" err="1" smtClean="0">
                <a:latin typeface="Georgia" pitchFamily="18" charset="0"/>
              </a:rPr>
              <a:t>нафтопереробної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галузі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5602" name="Picture 2" descr="D:\lilya\программки\Новая папка\00c1ft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14818"/>
            <a:ext cx="3714776" cy="2476517"/>
          </a:xfrm>
          <a:prstGeom prst="rect">
            <a:avLst/>
          </a:prstGeom>
          <a:noFill/>
        </p:spPr>
      </p:pic>
      <p:pic>
        <p:nvPicPr>
          <p:cNvPr id="25603" name="Picture 3" descr="D:\lilya\программки\Новая папка\exxonvalde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143380"/>
            <a:ext cx="3310306" cy="2562214"/>
          </a:xfrm>
          <a:prstGeom prst="rect">
            <a:avLst/>
          </a:prstGeom>
          <a:noFill/>
        </p:spPr>
      </p:pic>
      <p:pic>
        <p:nvPicPr>
          <p:cNvPr id="25604" name="Picture 4" descr="D:\lilya\программки\Новая папка\20100608_oilypelican_560x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357430"/>
            <a:ext cx="2880343" cy="1928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D:\lilya\программки\Новая папка\85e7365601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3929090" cy="2946818"/>
          </a:xfrm>
          <a:prstGeom prst="rect">
            <a:avLst/>
          </a:prstGeom>
          <a:noFill/>
        </p:spPr>
      </p:pic>
      <p:pic>
        <p:nvPicPr>
          <p:cNvPr id="26627" name="Picture 3" descr="D:\lilya\программки\Новая папка\e52f274b266e944c6a207ea3749cc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290"/>
            <a:ext cx="4481147" cy="3355968"/>
          </a:xfrm>
          <a:prstGeom prst="rect">
            <a:avLst/>
          </a:prstGeom>
          <a:noFill/>
        </p:spPr>
      </p:pic>
      <p:pic>
        <p:nvPicPr>
          <p:cNvPr id="26628" name="Picture 4" descr="D:\lilya\программки\Новая папка\8544839-stand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4396743" cy="2928958"/>
          </a:xfrm>
          <a:prstGeom prst="rect">
            <a:avLst/>
          </a:prstGeom>
          <a:noFill/>
        </p:spPr>
      </p:pic>
      <p:pic>
        <p:nvPicPr>
          <p:cNvPr id="26632" name="Picture 8" descr="C:\Documents and Settings\Admin\Рабочий стол\156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14290"/>
            <a:ext cx="2514623" cy="3448627"/>
          </a:xfrm>
          <a:prstGeom prst="rect">
            <a:avLst/>
          </a:prstGeom>
          <a:noFill/>
        </p:spPr>
      </p:pic>
      <p:pic>
        <p:nvPicPr>
          <p:cNvPr id="26629" name="Picture 5" descr="D:\lilya\программки\Новая папка\213573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928802"/>
            <a:ext cx="2857520" cy="2010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1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  <a:noFill/>
        </p:spPr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Georgia" pitchFamily="18" charset="0"/>
              </a:rPr>
              <a:t>Виконав:</a:t>
            </a:r>
            <a:endParaRPr lang="uk-UA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r>
              <a:rPr lang="uk-UA" dirty="0" smtClean="0">
                <a:solidFill>
                  <a:schemeClr val="accent1"/>
                </a:solidFill>
                <a:latin typeface="Georgia" pitchFamily="18" charset="0"/>
              </a:rPr>
              <a:t>учень 11 </a:t>
            </a:r>
            <a:r>
              <a:rPr lang="uk-UA" dirty="0" smtClean="0">
                <a:solidFill>
                  <a:schemeClr val="accent1"/>
                </a:solidFill>
                <a:latin typeface="Georgia" pitchFamily="18" charset="0"/>
              </a:rPr>
              <a:t>класу</a:t>
            </a:r>
          </a:p>
          <a:p>
            <a:r>
              <a:rPr lang="uk-UA" dirty="0" smtClean="0">
                <a:solidFill>
                  <a:schemeClr val="accent1"/>
                </a:solidFill>
                <a:latin typeface="Georgia" pitchFamily="18" charset="0"/>
              </a:rPr>
              <a:t>Білецький Михайло</a:t>
            </a:r>
            <a:endParaRPr lang="uk-UA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214290"/>
            <a:ext cx="7786742" cy="78581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b="1" dirty="0" err="1" smtClean="0">
                <a:solidFill>
                  <a:schemeClr val="tx2"/>
                </a:solidFill>
                <a:latin typeface="Georgia" pitchFamily="18" charset="0"/>
              </a:rPr>
              <a:t>Добування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Georgia" pitchFamily="18" charset="0"/>
              </a:rPr>
              <a:t>нафти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  <a:latin typeface="Georgia" pitchFamily="18" charset="0"/>
              </a:rPr>
              <a:t>її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 склад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700808"/>
            <a:ext cx="8215370" cy="452431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Нафта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рідкі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нафтопродукти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що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одержують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при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її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переробці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служать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основними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рідкими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паливами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Раціональне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використання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базується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на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її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глибокій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хімічній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переробці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максимальним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виходом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легких,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світлих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продуктів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(бензин)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газоподібної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вуглеводневої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сировини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для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хімічної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промисловості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810"/>
          </a:xfrm>
          <a:prstGeom prst="rect">
            <a:avLst/>
          </a:prstGeom>
          <a:noFill/>
        </p:spPr>
      </p:pic>
      <p:pic>
        <p:nvPicPr>
          <p:cNvPr id="7170" name="Picture 2" descr="D:\lilya\программки\Новая папка\21357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048" y="476672"/>
            <a:ext cx="4165012" cy="2930668"/>
          </a:xfrm>
          <a:prstGeom prst="rect">
            <a:avLst/>
          </a:prstGeom>
          <a:noFill/>
        </p:spPr>
      </p:pic>
      <p:pic>
        <p:nvPicPr>
          <p:cNvPr id="7173" name="Picture 5" descr="D:\lilya\программки\Новая папка\1247142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4391026" cy="6005517"/>
          </a:xfrm>
          <a:prstGeom prst="rect">
            <a:avLst/>
          </a:prstGeom>
          <a:noFill/>
        </p:spPr>
      </p:pic>
      <p:pic>
        <p:nvPicPr>
          <p:cNvPr id="7172" name="Picture 4" descr="D:\lilya\программки\Новая папка\1263803419_012_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573016"/>
            <a:ext cx="449671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34" y="72835"/>
            <a:ext cx="8143932" cy="378565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Нафта,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надходить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поверхню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своєму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складі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містить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побіжні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гази - 50-100 м3/т,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воду - 200-300 кг/т;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мінеральні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солі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: 10-15 кг/т.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Тому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промислах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роблять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підготовку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переробки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 Вона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полягає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наступному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видалення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розчинених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газів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видалення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мінеральних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солей;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зневоднювання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емульсії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pic>
        <p:nvPicPr>
          <p:cNvPr id="11266" name="Picture 2" descr="D:\lilya\программки\Новая папка\onsho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125" y="4216734"/>
            <a:ext cx="2836875" cy="2641266"/>
          </a:xfrm>
          <a:prstGeom prst="rect">
            <a:avLst/>
          </a:prstGeom>
          <a:noFill/>
        </p:spPr>
      </p:pic>
      <p:pic>
        <p:nvPicPr>
          <p:cNvPr id="11267" name="Picture 3" descr="D:\lilya\программки\Новая папка\karadeniz-de-kaliteli-petrol-bulundu-126293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39712"/>
            <a:ext cx="6156176" cy="3018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285728"/>
            <a:ext cx="8215370" cy="353943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Нафта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являє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собою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складну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суміш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різноманітних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хімічних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сполук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: у першу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чергу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-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вуглеводнів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До складу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входять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1)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рідкі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розчинені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тверді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парафінові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вуглеводні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алкани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);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)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нафтенові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вуглеводні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(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циклоалкани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);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3)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ароматичні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вуглеводні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арени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).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pic>
        <p:nvPicPr>
          <p:cNvPr id="10242" name="Picture 2" descr="D:\lilya\программки\Новая папка\oilkapk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7100"/>
            <a:ext cx="3923928" cy="3070900"/>
          </a:xfrm>
          <a:prstGeom prst="rect">
            <a:avLst/>
          </a:prstGeom>
          <a:noFill/>
        </p:spPr>
      </p:pic>
      <p:pic>
        <p:nvPicPr>
          <p:cNvPr id="10243" name="Picture 3" descr="D:\lilya\программки\Новая папка\oi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07041"/>
            <a:ext cx="4067944" cy="30509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142852"/>
            <a:ext cx="4214842" cy="649408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містить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: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нафтенові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кислоти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смолисті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асфальтові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речовини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сірчисті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сполуки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азотисті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сполуки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інші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Елементарний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склад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(у %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мас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): -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вуглець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83-87,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водень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12,5-14,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сірка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0,3-3,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кисень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0,1-1,азот до 0,4.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pic>
        <p:nvPicPr>
          <p:cNvPr id="9218" name="Picture 2" descr="D:\lilya\программки\Новая папка\A25_2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686" y="0"/>
            <a:ext cx="4049314" cy="2534087"/>
          </a:xfrm>
          <a:prstGeom prst="rect">
            <a:avLst/>
          </a:prstGeom>
          <a:noFill/>
        </p:spPr>
      </p:pic>
      <p:pic>
        <p:nvPicPr>
          <p:cNvPr id="9219" name="Picture 3" descr="D:\lilya\программки\Новая папка\A02-9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4041320" cy="2270124"/>
          </a:xfrm>
          <a:prstGeom prst="rect">
            <a:avLst/>
          </a:prstGeom>
          <a:noFill/>
        </p:spPr>
      </p:pic>
      <p:pic>
        <p:nvPicPr>
          <p:cNvPr id="9220" name="Picture 4" descr="D:\lilya\программки\Новая папка\oilkapk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085184"/>
            <a:ext cx="2000264" cy="1565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6400800" cy="57150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b="1" dirty="0" err="1" smtClean="0">
                <a:latin typeface="Georgia" pitchFamily="18" charset="0"/>
              </a:rPr>
              <a:t>Основні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нафтопродукти</a:t>
            </a:r>
            <a:r>
              <a:rPr lang="ru-RU" b="1" dirty="0" smtClean="0">
                <a:latin typeface="Georgia" pitchFamily="18" charset="0"/>
              </a:rPr>
              <a:t>:</a:t>
            </a:r>
            <a:endParaRPr lang="ru-RU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000108"/>
            <a:ext cx="8643998" cy="286232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 НПЗ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виробляють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індивідуальні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парафінові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олефинові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ароматичні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сполуки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котрі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сировиною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органічного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синтезу;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мастильні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матеріали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моторні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палива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авіаційні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автомобільні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бензини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керосин,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лігроїн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дизельне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паливо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тверді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напіврідкі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суміші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парафинів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парафін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вазелін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бітуми,електродний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кокс,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розчинники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мастила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16386" name="Picture 2" descr="D:\lilya\программки\Новая папка\A18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286280" cy="2855419"/>
          </a:xfrm>
          <a:prstGeom prst="rect">
            <a:avLst/>
          </a:prstGeom>
          <a:noFill/>
        </p:spPr>
      </p:pic>
      <p:pic>
        <p:nvPicPr>
          <p:cNvPr id="16387" name="Picture 3" descr="D:\lilya\программки\Новая папка\1263803419_012_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617921" cy="24140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opah.info/system/files/upload/2012-12-17/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57224" y="214290"/>
            <a:ext cx="6400800" cy="571504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l"/>
            <a:r>
              <a:rPr lang="ru-RU" b="1" dirty="0" smtClean="0">
                <a:latin typeface="Georgia" pitchFamily="18" charset="0"/>
              </a:rPr>
              <a:t>Класифікація </a:t>
            </a:r>
            <a:r>
              <a:rPr lang="ru-RU" b="1" dirty="0" err="1" smtClean="0">
                <a:latin typeface="Georgia" pitchFamily="18" charset="0"/>
              </a:rPr>
              <a:t>нафти</a:t>
            </a:r>
            <a:r>
              <a:rPr lang="ru-RU" b="1" dirty="0" smtClean="0">
                <a:latin typeface="Georgia" pitchFamily="18" charset="0"/>
              </a:rPr>
              <a:t>:</a:t>
            </a:r>
          </a:p>
          <a:p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1285860"/>
            <a:ext cx="7786710" cy="483209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хімічним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складом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відносять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до: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парафінових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парафіно-нафтенових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нафтенових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парафіно-нафтено-ароматичних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нафтено-ароматичних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ароматичних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Згідно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технологічній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класифікації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прийнятої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Україні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клас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характеризує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вміст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сірки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тип—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вихід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моторних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палив,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група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подгрупа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вихід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якість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мастил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, вид—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вміст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парафінів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нафті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Технологічна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класифікація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діє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Courier New" pitchFamily="49" charset="0"/>
              </a:rPr>
              <a:t> 1967 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688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Специальное оформление</vt:lpstr>
      <vt:lpstr>Нафта  та її переробка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миник</cp:lastModifiedBy>
  <cp:revision>31</cp:revision>
  <dcterms:created xsi:type="dcterms:W3CDTF">2012-04-19T18:04:58Z</dcterms:created>
  <dcterms:modified xsi:type="dcterms:W3CDTF">2013-12-10T18:48:55Z</dcterms:modified>
</cp:coreProperties>
</file>