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Філософія буття в образотворчому мистецтві Далекого Сходу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495800" y="2133600"/>
            <a:ext cx="4192588" cy="762000"/>
          </a:xfrm>
        </p:spPr>
        <p:txBody>
          <a:bodyPr>
            <a:normAutofit fontScale="85000" lnSpcReduction="20000"/>
          </a:bodyPr>
          <a:lstStyle/>
          <a:p>
            <a:r>
              <a:rPr lang="uk-UA" sz="2000" b="0" i="1" dirty="0" smtClean="0"/>
              <a:t>Мудрець шукає все в самому собі,нерозумна людина – в іншому.</a:t>
            </a:r>
          </a:p>
          <a:p>
            <a:r>
              <a:rPr lang="uk-UA" sz="2000" b="0" i="1" dirty="0" smtClean="0"/>
              <a:t>                                                      </a:t>
            </a:r>
            <a:r>
              <a:rPr lang="uk-UA" sz="1300" b="0" i="1" dirty="0" smtClean="0"/>
              <a:t>Конфуцій</a:t>
            </a:r>
            <a:endParaRPr lang="ru-RU" sz="1300" b="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24400" y="5715000"/>
            <a:ext cx="4041775" cy="639762"/>
          </a:xfrm>
        </p:spPr>
        <p:txBody>
          <a:bodyPr>
            <a:normAutofit fontScale="92500" lnSpcReduction="10000"/>
          </a:bodyPr>
          <a:lstStyle/>
          <a:p>
            <a:r>
              <a:rPr lang="uk-UA" b="0" i="1" dirty="0" smtClean="0"/>
              <a:t>Виконала: Личак Аня </a:t>
            </a:r>
          </a:p>
          <a:p>
            <a:r>
              <a:rPr lang="uk-UA" b="0" i="1" dirty="0" smtClean="0"/>
              <a:t>Учениця 11-А класу  </a:t>
            </a:r>
            <a:endParaRPr lang="ru-RU" b="0" i="1" dirty="0"/>
          </a:p>
        </p:txBody>
      </p:sp>
      <p:pic>
        <p:nvPicPr>
          <p:cNvPr id="1027" name="Picture 3" descr="C:\Documents and Settings\Хвистік\Рабочий стол\Новая папка (2)\thumb2-a7933e2e52273e245eb76aa5f4addc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7391400" cy="2543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rinc_s_cherdaka_ost_-_5_(get-tune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fade in="750" out="5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76600" y="22098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1509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uiExpand="1" build="p" animBg="1"/>
      <p:bldP spid="5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 smtClean="0">
                <a:latin typeface="Mistral" pitchFamily="66" charset="0"/>
              </a:rPr>
              <a:t>Хонамі</a:t>
            </a:r>
            <a:r>
              <a:rPr lang="uk-UA" sz="3600" dirty="0" smtClean="0">
                <a:latin typeface="Mistral" pitchFamily="66" charset="0"/>
              </a:rPr>
              <a:t> </a:t>
            </a:r>
            <a:r>
              <a:rPr lang="uk-UA" sz="3600" dirty="0" err="1" smtClean="0">
                <a:latin typeface="Mistral" pitchFamily="66" charset="0"/>
              </a:rPr>
              <a:t>Коецу</a:t>
            </a:r>
            <a:r>
              <a:rPr lang="uk-UA" sz="3600" dirty="0" smtClean="0">
                <a:latin typeface="Mistral" pitchFamily="66" charset="0"/>
              </a:rPr>
              <a:t> та </a:t>
            </a:r>
            <a:r>
              <a:rPr lang="uk-UA" sz="3600" dirty="0" err="1" smtClean="0">
                <a:latin typeface="Mistral" pitchFamily="66" charset="0"/>
              </a:rPr>
              <a:t>Таварай</a:t>
            </a:r>
            <a:r>
              <a:rPr lang="uk-UA" sz="3600" dirty="0" smtClean="0">
                <a:latin typeface="Mistral" pitchFamily="66" charset="0"/>
              </a:rPr>
              <a:t> </a:t>
            </a:r>
            <a:r>
              <a:rPr lang="uk-UA" sz="3600" dirty="0" err="1" smtClean="0">
                <a:latin typeface="Mistral" pitchFamily="66" charset="0"/>
              </a:rPr>
              <a:t>Сотацую</a:t>
            </a:r>
            <a:r>
              <a:rPr lang="uk-UA" sz="3600" dirty="0" smtClean="0">
                <a:latin typeface="Mistral" pitchFamily="66" charset="0"/>
              </a:rPr>
              <a:t> Тисяча лелек.</a:t>
            </a:r>
            <a:br>
              <a:rPr lang="uk-UA" sz="3600" dirty="0" smtClean="0">
                <a:latin typeface="Mistral" pitchFamily="66" charset="0"/>
              </a:rPr>
            </a:br>
            <a:r>
              <a:rPr lang="uk-UA" sz="3600" dirty="0" smtClean="0">
                <a:latin typeface="Mistral" pitchFamily="66" charset="0"/>
              </a:rPr>
              <a:t>Сувій живопису та каліграфії</a:t>
            </a:r>
            <a:endParaRPr lang="ru-RU" sz="3600" dirty="0">
              <a:latin typeface="Mistral" pitchFamily="66" charset="0"/>
            </a:endParaRPr>
          </a:p>
        </p:txBody>
      </p:sp>
      <p:pic>
        <p:nvPicPr>
          <p:cNvPr id="8194" name="Picture 2" descr="F:\Аня\тема\Хоннамі Коецу та Таварай Сотацу. Тисяча лелек. Сувій живопису та каліграфії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58769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105400"/>
          </a:xfrm>
        </p:spPr>
        <p:txBody>
          <a:bodyPr>
            <a:noAutofit/>
          </a:bodyPr>
          <a:lstStyle/>
          <a:p>
            <a:r>
              <a:rPr lang="en-US" sz="1200" dirty="0" smtClean="0">
                <a:latin typeface="Mistral" pitchFamily="66" charset="0"/>
              </a:rPr>
              <a:t> </a:t>
            </a:r>
            <a:r>
              <a:rPr lang="uk-UA" sz="3200" dirty="0" smtClean="0">
                <a:latin typeface="Mistral" pitchFamily="66" charset="0"/>
              </a:rPr>
              <a:t>Природа розглядалася як місце порятунку від суспільства, як притулок, де самітній відлюдник – поет чи філософ – милується і насолоджується іі красою, намагається осягнути її таємниці. Мініатюрність людських фігурок, зображених на тлі грандіозних ландшафтів, повинна була викликати думки про велич світу, в якому людина – лише піщинка. У цьому полягала відмінність уявлень китайської культури від європейської, де людині приділялася головна увага, її зображували як силу, що перетворює світ.</a:t>
            </a:r>
            <a:endParaRPr lang="ru-RU" sz="3200" dirty="0">
              <a:latin typeface="Mistral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1000">
        <p14:prism/>
      </p:transition>
    </mc:Choice>
    <mc:Fallback>
      <p:transition spd="slow" advClick="0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:\Аня\тема\Hua_Yan_(Chinese,_1682–1756)_White_Peony_and_Rocks_1752_М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"/>
            <a:ext cx="28194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5791200"/>
            <a:ext cx="7467600" cy="1066800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Mistral" pitchFamily="66" charset="0"/>
              </a:rPr>
              <a:t>Живопис</a:t>
            </a:r>
            <a:endParaRPr lang="ru-RU" sz="9600" dirty="0">
              <a:latin typeface="Mistral" pitchFamily="66" charset="0"/>
            </a:endParaRPr>
          </a:p>
        </p:txBody>
      </p:sp>
      <p:pic>
        <p:nvPicPr>
          <p:cNvPr id="9218" name="Picture 2" descr="F:\Аня\тема\Buildings_on_a_Mountainside,_by_Xiao_Zh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7902">
            <a:off x="397562" y="1382374"/>
            <a:ext cx="2342644" cy="378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F:\Аня\тема\'Lofty_Hermitage_in_Cloudy_Mountains',_ink_on_paper_by_Fang_Fangh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4558">
            <a:off x="6274296" y="868254"/>
            <a:ext cx="2438400" cy="389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Mistral" pitchFamily="66" charset="0"/>
              </a:rPr>
              <a:t>Корейський живопис на шовку і папері має свої особливості, він більш камерний. Пейзажні образи створюються не чітко реалістичними, а ніби розмитими у блідо-сіруватих тонах. Імітуючи китайських митців, давні корейські майстри виробили власну манеру і техніку письма, свідченням чого є творчість засновника національного пейзажного живопису </a:t>
            </a:r>
            <a:r>
              <a:rPr lang="uk-UA" sz="3200" dirty="0" err="1" smtClean="0">
                <a:latin typeface="Mistral" pitchFamily="66" charset="0"/>
              </a:rPr>
              <a:t>Чон</a:t>
            </a:r>
            <a:r>
              <a:rPr lang="uk-UA" sz="3200" dirty="0" smtClean="0">
                <a:latin typeface="Mistral" pitchFamily="66" charset="0"/>
              </a:rPr>
              <a:t> </a:t>
            </a:r>
            <a:r>
              <a:rPr lang="uk-UA" sz="3200" dirty="0" err="1" smtClean="0">
                <a:latin typeface="Mistral" pitchFamily="66" charset="0"/>
              </a:rPr>
              <a:t>Сона</a:t>
            </a:r>
            <a:r>
              <a:rPr lang="uk-UA" sz="3200" dirty="0" smtClean="0">
                <a:latin typeface="Mistral" pitchFamily="66" charset="0"/>
              </a:rPr>
              <a:t> (</a:t>
            </a:r>
            <a:r>
              <a:rPr lang="en-US" sz="3200" dirty="0" smtClean="0">
                <a:latin typeface="Mistral" pitchFamily="66" charset="0"/>
              </a:rPr>
              <a:t>«</a:t>
            </a:r>
            <a:r>
              <a:rPr lang="uk-UA" sz="3200" dirty="0" smtClean="0">
                <a:latin typeface="Mistral" pitchFamily="66" charset="0"/>
              </a:rPr>
              <a:t>Після дощу на горі </a:t>
            </a:r>
            <a:r>
              <a:rPr lang="uk-UA" sz="3200" dirty="0" err="1" smtClean="0">
                <a:latin typeface="Mistral" pitchFamily="66" charset="0"/>
              </a:rPr>
              <a:t>Інван</a:t>
            </a:r>
            <a:r>
              <a:rPr lang="en-US" sz="3200" dirty="0" smtClean="0">
                <a:latin typeface="Mistral" pitchFamily="66" charset="0"/>
              </a:rPr>
              <a:t>», «</a:t>
            </a:r>
            <a:r>
              <a:rPr lang="uk-UA" sz="3200" dirty="0" smtClean="0">
                <a:latin typeface="Mistral" pitchFamily="66" charset="0"/>
              </a:rPr>
              <a:t>Алмазні гори</a:t>
            </a:r>
            <a:r>
              <a:rPr lang="en-US" sz="3200" dirty="0" smtClean="0">
                <a:latin typeface="Mistral" pitchFamily="66" charset="0"/>
              </a:rPr>
              <a:t>»), </a:t>
            </a:r>
            <a:r>
              <a:rPr lang="uk-UA" sz="3200" dirty="0" smtClean="0">
                <a:latin typeface="Mistral" pitchFamily="66" charset="0"/>
              </a:rPr>
              <a:t>Майстерністю вирізняються анімалістичні картини </a:t>
            </a:r>
            <a:r>
              <a:rPr lang="uk-UA" sz="3200" dirty="0" err="1" smtClean="0">
                <a:latin typeface="Mistral" pitchFamily="66" charset="0"/>
              </a:rPr>
              <a:t>Пен</a:t>
            </a:r>
            <a:r>
              <a:rPr lang="uk-UA" sz="3200" dirty="0" smtClean="0">
                <a:latin typeface="Mistral" pitchFamily="66" charset="0"/>
              </a:rPr>
              <a:t> Сан Бека (</a:t>
            </a:r>
            <a:r>
              <a:rPr lang="en-US" sz="3200" dirty="0" smtClean="0">
                <a:latin typeface="Mistral" pitchFamily="66" charset="0"/>
              </a:rPr>
              <a:t>«</a:t>
            </a:r>
            <a:r>
              <a:rPr lang="uk-UA" sz="3200" dirty="0" smtClean="0">
                <a:latin typeface="Mistral" pitchFamily="66" charset="0"/>
              </a:rPr>
              <a:t>Кішки і горобці</a:t>
            </a:r>
            <a:r>
              <a:rPr lang="en-US" sz="3200" dirty="0" smtClean="0">
                <a:latin typeface="Mistral" pitchFamily="66" charset="0"/>
              </a:rPr>
              <a:t>»), </a:t>
            </a:r>
            <a:r>
              <a:rPr lang="uk-UA" sz="3200" dirty="0" smtClean="0">
                <a:latin typeface="Mistral" pitchFamily="66" charset="0"/>
              </a:rPr>
              <a:t>самобутні жанрові сценки з повсякденного життя Ким Хон До (Танець в масках</a:t>
            </a:r>
            <a:r>
              <a:rPr lang="en-US" sz="3200" dirty="0" smtClean="0">
                <a:latin typeface="Mistral" pitchFamily="66" charset="0"/>
              </a:rPr>
              <a:t>»), </a:t>
            </a:r>
            <a:r>
              <a:rPr lang="uk-UA" sz="3200" dirty="0" smtClean="0">
                <a:latin typeface="Mistral" pitchFamily="66" charset="0"/>
              </a:rPr>
              <a:t>незвичні за ракурсом композиції Хон Се </a:t>
            </a:r>
            <a:r>
              <a:rPr lang="uk-UA" sz="3200" dirty="0" err="1" smtClean="0">
                <a:latin typeface="Mistral" pitchFamily="66" charset="0"/>
              </a:rPr>
              <a:t>Сопа</a:t>
            </a:r>
            <a:r>
              <a:rPr lang="uk-UA" sz="3200" dirty="0" smtClean="0">
                <a:latin typeface="Mistral" pitchFamily="66" charset="0"/>
              </a:rPr>
              <a:t> (</a:t>
            </a:r>
            <a:r>
              <a:rPr lang="en-US" sz="3200" dirty="0" smtClean="0">
                <a:latin typeface="Mistral" pitchFamily="66" charset="0"/>
              </a:rPr>
              <a:t>«</a:t>
            </a:r>
            <a:r>
              <a:rPr lang="uk-UA" sz="3200" dirty="0" smtClean="0">
                <a:latin typeface="Mistral" pitchFamily="66" charset="0"/>
              </a:rPr>
              <a:t>Качки, що пливуть</a:t>
            </a:r>
            <a:r>
              <a:rPr lang="en-US" sz="3200" dirty="0" smtClean="0">
                <a:latin typeface="Mistral" pitchFamily="66" charset="0"/>
              </a:rPr>
              <a:t>»).</a:t>
            </a:r>
            <a:endParaRPr lang="ru-RU" sz="3200" dirty="0">
              <a:latin typeface="Mistral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23000">
        <p14:switch dir="r"/>
      </p:transition>
    </mc:Choice>
    <mc:Fallback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069848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Mistral" pitchFamily="66" charset="0"/>
              </a:rPr>
              <a:t>Ван </a:t>
            </a:r>
            <a:r>
              <a:rPr lang="uk-UA" sz="4800" dirty="0" err="1" smtClean="0">
                <a:latin typeface="Mistral" pitchFamily="66" charset="0"/>
              </a:rPr>
              <a:t>Вей</a:t>
            </a:r>
            <a:r>
              <a:rPr lang="uk-UA" sz="4800" dirty="0" smtClean="0">
                <a:latin typeface="Mistral" pitchFamily="66" charset="0"/>
              </a:rPr>
              <a:t>. Після снігопаду</a:t>
            </a:r>
            <a:endParaRPr lang="ru-RU" sz="4800" dirty="0">
              <a:latin typeface="Mistral" pitchFamily="66" charset="0"/>
            </a:endParaRPr>
          </a:p>
        </p:txBody>
      </p:sp>
      <p:pic>
        <p:nvPicPr>
          <p:cNvPr id="10243" name="Picture 3" descr="F:\Аня\тема\Ван_Вей._Після_снігопад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2665"/>
            <a:ext cx="8053136" cy="535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8600" cy="114604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istral" pitchFamily="66" charset="0"/>
              </a:rPr>
              <a:t>       Із секретів китайської порцеляни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11266" name="Picture 2" descr="F:\Аня\тема\китайський фарфо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7238901" cy="4124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19400" y="228600"/>
            <a:ext cx="4800600" cy="20574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istral" pitchFamily="66" charset="0"/>
              </a:rPr>
              <a:t>Порцелянова ваза 17 ст.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12290" name="Picture 2" descr="C:\Documents and Settings\Хвистік\Рабочий стол\Новая папка (2)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2461807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Documents and Settings\Хвистік\Рабочий стол\Новая папка (2)\Blue_Onion_Pat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5140239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05200" y="5903893"/>
            <a:ext cx="4495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Порцелянові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тарелі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часів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династ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М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ін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4000">
        <p14:prism isContent="1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86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istral" pitchFamily="66" charset="0"/>
              </a:rPr>
              <a:t/>
            </a:r>
            <a:br>
              <a:rPr lang="uk-UA" dirty="0" smtClean="0">
                <a:latin typeface="Mistral" pitchFamily="66" charset="0"/>
              </a:rPr>
            </a:br>
            <a:r>
              <a:rPr lang="uk-UA" dirty="0" smtClean="0">
                <a:latin typeface="Mistral" pitchFamily="66" charset="0"/>
              </a:rPr>
              <a:t/>
            </a:r>
            <a:br>
              <a:rPr lang="uk-UA" dirty="0" smtClean="0">
                <a:latin typeface="Mistral" pitchFamily="66" charset="0"/>
              </a:rPr>
            </a:br>
            <a:r>
              <a:rPr lang="uk-UA" dirty="0" smtClean="0">
                <a:latin typeface="Mistral" pitchFamily="66" charset="0"/>
              </a:rPr>
              <a:t>Форми порцелянових виробів найрізноманітніші: вази для квітів, дзбани різного призначення тощо. Серед мотивів розпису переважають півонії й хризантеми, плоди і тварини, трапляються пейзажі й жанрові сценки, що копіюють живопис і візерунки шовкових тканин. Дуже частим є зображення імператорського І дракона, якого легко розпізнати за п’ятьма кігтями.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7000">
        <p:fade/>
      </p:transition>
    </mc:Choice>
    <mc:Fallback>
      <p:transition spd="med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ня\тема\Ma_Yuan_Walking_on_Path_in_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09" y="457199"/>
            <a:ext cx="8686800" cy="623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8035636" cy="1905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   Спасибі за увагу!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xmlns="" val="291134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latin typeface="Mistral" pitchFamily="66" charset="0"/>
              </a:rPr>
              <a:t>Художня культура далекосхідного регіону включає мистецтво Китаю, Японії, Кореї, Монголії, Тибету, які мають багато спільних рис, зокрема глибинне філософське-поетичне одухотворене ставлення до природи, яка існує за своїми законами й визначає життя людини.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C:\Documents and Settings\Хвистік\Рабочий стол\Новая папка (2)\5335-blossoms-chinese-brush-painting_jpg_450x600_q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91085"/>
            <a:ext cx="8221365" cy="3909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9000">
        <p14:shred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 </a:t>
            </a:r>
            <a:r>
              <a:rPr lang="ru-RU" sz="3600" dirty="0" smtClean="0">
                <a:latin typeface="Mistral" pitchFamily="66" charset="0"/>
              </a:rPr>
              <a:t/>
            </a:r>
            <a:br>
              <a:rPr lang="ru-RU" sz="3600" dirty="0" smtClean="0">
                <a:latin typeface="Mistral" pitchFamily="66" charset="0"/>
              </a:rPr>
            </a:br>
            <a:r>
              <a:rPr lang="uk-UA" sz="3600" dirty="0" smtClean="0">
                <a:latin typeface="Mistral" pitchFamily="66" charset="0"/>
              </a:rPr>
              <a:t>    </a:t>
            </a:r>
            <a:br>
              <a:rPr lang="uk-UA" sz="3600" dirty="0" smtClean="0">
                <a:latin typeface="Mistral" pitchFamily="66" charset="0"/>
              </a:rPr>
            </a:br>
            <a:r>
              <a:rPr lang="uk-UA" sz="3600" dirty="0" smtClean="0">
                <a:latin typeface="Mistral" pitchFamily="66" charset="0"/>
              </a:rPr>
              <a:t/>
            </a:r>
            <a:br>
              <a:rPr lang="uk-UA" sz="3600" dirty="0" smtClean="0">
                <a:latin typeface="Mistral" pitchFamily="66" charset="0"/>
              </a:rPr>
            </a:br>
            <a:r>
              <a:rPr lang="uk-UA" sz="4400" dirty="0" smtClean="0">
                <a:latin typeface="Mistral" pitchFamily="66" charset="0"/>
              </a:rPr>
              <a:t/>
            </a:r>
            <a:br>
              <a:rPr lang="uk-UA" sz="4400" dirty="0" smtClean="0">
                <a:latin typeface="Mistral" pitchFamily="66" charset="0"/>
              </a:rPr>
            </a:br>
            <a:r>
              <a:rPr lang="uk-UA" sz="4400" dirty="0" smtClean="0">
                <a:latin typeface="Mistral" pitchFamily="66" charset="0"/>
              </a:rPr>
              <a:t/>
            </a:r>
            <a:br>
              <a:rPr lang="uk-UA" sz="4400" dirty="0" smtClean="0">
                <a:latin typeface="Mistral" pitchFamily="66" charset="0"/>
              </a:rPr>
            </a:br>
            <a:r>
              <a:rPr lang="uk-UA" sz="4400" dirty="0" smtClean="0">
                <a:latin typeface="Mistral" pitchFamily="66" charset="0"/>
              </a:rPr>
              <a:t> </a:t>
            </a:r>
            <a:r>
              <a:rPr lang="uk-UA" sz="4200" dirty="0" smtClean="0">
                <a:latin typeface="Mistral" pitchFamily="66" charset="0"/>
              </a:rPr>
              <a:t>Стародавній китайський національний живопис відрізняється від європейського за художніми засобами, матеріалом і технікою. Картини пишуться тушшю, мінеральними і рослинними фарбами на шовку або на особливому рисовому папері з </a:t>
            </a:r>
            <a:r>
              <a:rPr lang="uk-UA" sz="4200" dirty="0" err="1" smtClean="0">
                <a:latin typeface="Mistral" pitchFamily="66" charset="0"/>
              </a:rPr>
              <a:t>м'ягкого</a:t>
            </a:r>
            <a:r>
              <a:rPr lang="uk-UA" sz="4200" dirty="0" smtClean="0">
                <a:latin typeface="Mistral" pitchFamily="66" charset="0"/>
              </a:rPr>
              <a:t> тонкого волокна. Вони мають форму </a:t>
            </a:r>
            <a:r>
              <a:rPr lang="uk-UA" sz="4200" dirty="0" err="1" smtClean="0">
                <a:latin typeface="Mistral" pitchFamily="66" charset="0"/>
              </a:rPr>
              <a:t>баатометрових</a:t>
            </a:r>
            <a:r>
              <a:rPr lang="uk-UA" sz="4200" dirty="0" smtClean="0">
                <a:latin typeface="Mistral" pitchFamily="66" charset="0"/>
              </a:rPr>
              <a:t> сувоїв - горизонтальних для розглядання на столі й вертикальних для прикрашення стін.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ня\тема\Zhao_Mengf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305800" cy="3821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069848"/>
          </a:xfrm>
        </p:spPr>
        <p:txBody>
          <a:bodyPr>
            <a:normAutofit/>
          </a:bodyPr>
          <a:lstStyle/>
          <a:p>
            <a:r>
              <a:rPr lang="uk-UA" sz="4400" dirty="0" err="1" smtClean="0">
                <a:latin typeface="Mistral" pitchFamily="66" charset="0"/>
              </a:rPr>
              <a:t>Чжао</a:t>
            </a:r>
            <a:r>
              <a:rPr lang="uk-UA" sz="4400" dirty="0" smtClean="0">
                <a:latin typeface="Mistral" pitchFamily="66" charset="0"/>
              </a:rPr>
              <a:t> </a:t>
            </a:r>
            <a:r>
              <a:rPr lang="uk-UA" sz="4400" dirty="0" err="1" smtClean="0">
                <a:latin typeface="Mistral" pitchFamily="66" charset="0"/>
              </a:rPr>
              <a:t>Менфу</a:t>
            </a:r>
            <a:r>
              <a:rPr lang="uk-UA" sz="4400" dirty="0" smtClean="0">
                <a:latin typeface="Mistral" pitchFamily="66" charset="0"/>
              </a:rPr>
              <a:t>. Людина з конем на вітрі</a:t>
            </a:r>
            <a:endParaRPr lang="ru-RU" sz="4400" dirty="0">
              <a:latin typeface="Mistral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5000">
        <p14:flythrough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20984931">
            <a:off x="2481307" y="3136922"/>
            <a:ext cx="1627996" cy="854201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Mistral" pitchFamily="66" charset="0"/>
              </a:rPr>
              <a:t>Ху </a:t>
            </a:r>
            <a:r>
              <a:rPr lang="uk-UA" sz="2400" dirty="0" err="1" smtClean="0">
                <a:latin typeface="Mistral" pitchFamily="66" charset="0"/>
              </a:rPr>
              <a:t>Вей</a:t>
            </a:r>
            <a:r>
              <a:rPr lang="uk-UA" sz="2400" dirty="0" smtClean="0">
                <a:latin typeface="Mistral" pitchFamily="66" charset="0"/>
              </a:rPr>
              <a:t>. Хризантема та бамбук</a:t>
            </a:r>
            <a:endParaRPr lang="ru-RU" sz="2400" dirty="0">
              <a:latin typeface="Mistral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 rot="637661">
            <a:off x="5906018" y="4420183"/>
            <a:ext cx="2546350" cy="655637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solidFill>
                  <a:srgbClr val="002060"/>
                </a:solidFill>
                <a:latin typeface="Mistral" pitchFamily="66" charset="0"/>
              </a:rPr>
              <a:t>Жень</a:t>
            </a:r>
            <a:r>
              <a:rPr lang="uk-UA" sz="24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uk-UA" sz="2400" dirty="0" err="1" smtClean="0">
                <a:solidFill>
                  <a:srgbClr val="002060"/>
                </a:solidFill>
                <a:latin typeface="Mistral" pitchFamily="66" charset="0"/>
              </a:rPr>
              <a:t>Женьфа</a:t>
            </a:r>
            <a:r>
              <a:rPr lang="uk-UA" sz="2400" dirty="0" smtClean="0">
                <a:solidFill>
                  <a:srgbClr val="002060"/>
                </a:solidFill>
                <a:latin typeface="Mistral" pitchFamily="66" charset="0"/>
              </a:rPr>
              <a:t>.</a:t>
            </a:r>
            <a:endParaRPr lang="ru-RU" sz="2400" dirty="0">
              <a:solidFill>
                <a:srgbClr val="002060"/>
              </a:solidFill>
              <a:latin typeface="Mistral" pitchFamily="66" charset="0"/>
            </a:endParaRPr>
          </a:p>
        </p:txBody>
      </p:sp>
      <p:pic>
        <p:nvPicPr>
          <p:cNvPr id="4099" name="Picture 3" descr="F:\Аня\тема\Ni_Zan_tr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4468">
            <a:off x="338778" y="446603"/>
            <a:ext cx="1752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Аня\тема\Ren_Renfa_yastr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8290">
            <a:off x="6387104" y="489040"/>
            <a:ext cx="2249064" cy="394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 rot="20873168">
            <a:off x="803562" y="3990056"/>
            <a:ext cx="1778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Ні </a:t>
            </a:r>
            <a:r>
              <a:rPr lang="uk-UA" sz="1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Цзань</a:t>
            </a:r>
            <a:r>
              <a:rPr lang="uk-U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.</a:t>
            </a:r>
            <a:br>
              <a:rPr lang="uk-U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</a:br>
            <a:r>
              <a:rPr lang="uk-UA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Дерева та долина гори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 descr="F:\Аня\тема\Chrysanthemums_and_Bamboos_by_Xu_W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4081">
            <a:off x="2379152" y="528966"/>
            <a:ext cx="123812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F:\Аня\тема\15_Zhao_Mengfu._Ten_Chrisantemums._1300-1310_Section._Sotheby'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84932">
            <a:off x="3683008" y="787409"/>
            <a:ext cx="2560825" cy="256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 rot="380744">
            <a:off x="3641090" y="3566190"/>
            <a:ext cx="20299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Чжао</a:t>
            </a:r>
            <a:r>
              <a:rPr lang="ru-RU" sz="2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</a:t>
            </a:r>
            <a:r>
              <a:rPr lang="ru-RU" sz="2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Менфую</a:t>
            </a:r>
            <a:r>
              <a:rPr lang="ru-RU" sz="2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Десять хризантем</a:t>
            </a:r>
            <a:endParaRPr lang="ru-RU" sz="2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3" name="Picture 7" descr="F:\Аня\тема\'Peach_Blossom_Spring',_Qing_Dinasty_fan_painting_by_Shen_Zhuo,_1834,_Honolulu_Academy_of_Ar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495800"/>
            <a:ext cx="412405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93431">
            <a:off x="452494" y="3388713"/>
            <a:ext cx="2758392" cy="2236683"/>
          </a:xfrm>
        </p:spPr>
        <p:txBody>
          <a:bodyPr>
            <a:normAutofit/>
          </a:bodyPr>
          <a:lstStyle/>
          <a:p>
            <a:r>
              <a:rPr lang="uk-UA" sz="2000" dirty="0" err="1" smtClean="0">
                <a:latin typeface="Mistral" pitchFamily="66" charset="0"/>
              </a:rPr>
              <a:t>Янь</a:t>
            </a:r>
            <a:r>
              <a:rPr lang="uk-UA" sz="2000" dirty="0" smtClean="0">
                <a:latin typeface="Mistral" pitchFamily="66" charset="0"/>
              </a:rPr>
              <a:t> </a:t>
            </a:r>
            <a:r>
              <a:rPr lang="uk-UA" sz="2000" dirty="0" err="1" smtClean="0">
                <a:latin typeface="Mistral" pitchFamily="66" charset="0"/>
              </a:rPr>
              <a:t>Лібенью</a:t>
            </a:r>
            <a:r>
              <a:rPr lang="uk-UA" sz="2000" dirty="0" smtClean="0">
                <a:latin typeface="Mistral" pitchFamily="66" charset="0"/>
              </a:rPr>
              <a:t> Імператор </a:t>
            </a:r>
            <a:r>
              <a:rPr lang="uk-UA" sz="2000" dirty="0" err="1" smtClean="0">
                <a:latin typeface="Mistral" pitchFamily="66" charset="0"/>
              </a:rPr>
              <a:t>У-ді</a:t>
            </a:r>
            <a:endParaRPr lang="ru-RU" sz="2000" dirty="0">
              <a:latin typeface="Mistral" pitchFamily="66" charset="0"/>
            </a:endParaRPr>
          </a:p>
        </p:txBody>
      </p:sp>
      <p:pic>
        <p:nvPicPr>
          <p:cNvPr id="5122" name="Picture 2" descr="F:\Аня\тема\0_33c75_38b9918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9249">
            <a:off x="220924" y="459019"/>
            <a:ext cx="2819400" cy="387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Аня\тема\Chinesischer_Maler_des_11._Jahrhunderts_(III)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374">
            <a:off x="3618625" y="400948"/>
            <a:ext cx="2285350" cy="328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Аня\тема\300px-Chinesischer_Maler_des_12._Jahrhunderts_(III)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6937">
            <a:off x="6329565" y="964160"/>
            <a:ext cx="252132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 rot="536192">
            <a:off x="3212423" y="3716205"/>
            <a:ext cx="27455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Анонім  11 ст. Поет під деревом 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318518">
            <a:off x="6324600" y="4495800"/>
            <a:ext cx="25490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Анонім 12 ст. </a:t>
            </a:r>
            <a:r>
              <a:rPr lang="uk-UA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Птихи</a:t>
            </a:r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 і квіти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703564"/>
            <a:ext cx="8534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400" dirty="0" smtClean="0"/>
              <a:t> </a:t>
            </a:r>
            <a:endParaRPr lang="ru-RU" sz="4000" dirty="0" smtClean="0">
              <a:latin typeface="Mistral" pitchFamily="66" charset="0"/>
            </a:endParaRPr>
          </a:p>
          <a:p>
            <a:r>
              <a:rPr lang="uk-UA" sz="4000" dirty="0" smtClean="0">
                <a:latin typeface="Mistral" pitchFamily="66" charset="0"/>
              </a:rPr>
              <a:t>     У живописних образах часто втілюються філософські ідеї конфуціанства, даосизму, буддизму.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pic>
        <p:nvPicPr>
          <p:cNvPr id="5126" name="Picture 6" descr="F:\Аня\тема\925461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0418">
            <a:off x="3505200" y="4114800"/>
            <a:ext cx="1771597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000">
        <p14:conveyor dir="l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77200" cy="487680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latin typeface="Mistral" pitchFamily="66" charset="0"/>
              </a:rPr>
              <a:t>На Сході здавна живопис поєднувався з каліграфією, </a:t>
            </a:r>
            <a:r>
              <a:rPr lang="uk-UA" sz="2700" dirty="0" smtClean="0">
                <a:latin typeface="Mistral" pitchFamily="66" charset="0"/>
              </a:rPr>
              <a:t>зараз</a:t>
            </a:r>
            <a:r>
              <a:rPr lang="uk-UA" sz="2700" dirty="0" smtClean="0">
                <a:latin typeface="Mistral" pitchFamily="66" charset="0"/>
              </a:rPr>
              <a:t> </a:t>
            </a:r>
            <a:r>
              <a:rPr lang="uk-UA" sz="2700" dirty="0" smtClean="0">
                <a:latin typeface="Mistral" pitchFamily="66" charset="0"/>
              </a:rPr>
              <a:t>вважаються рідними сестрами. Витонченість ієрогліфів, а також поезія вірша не тільки доповняють зміст картини, а й надають їй особливої </a:t>
            </a:r>
            <a:r>
              <a:rPr lang="uk-UA" sz="2700" dirty="0" smtClean="0">
                <a:latin typeface="Mistral" pitchFamily="66" charset="0"/>
              </a:rPr>
              <a:t>завершеності</a:t>
            </a:r>
            <a:r>
              <a:rPr lang="uk-UA" sz="2700" dirty="0" smtClean="0">
                <a:latin typeface="Mistral" pitchFamily="66" charset="0"/>
              </a:rPr>
              <a:t>. </a:t>
            </a:r>
            <a:r>
              <a:rPr lang="ru-RU" sz="2700" dirty="0" smtClean="0">
                <a:latin typeface="Mistral" pitchFamily="66" charset="0"/>
              </a:rPr>
              <a:t/>
            </a:r>
            <a:br>
              <a:rPr lang="ru-RU" sz="2700" dirty="0" smtClean="0">
                <a:latin typeface="Mistral" pitchFamily="66" charset="0"/>
              </a:rPr>
            </a:br>
            <a:r>
              <a:rPr lang="uk-UA" sz="2700" dirty="0" smtClean="0">
                <a:latin typeface="Mistral" pitchFamily="66" charset="0"/>
              </a:rPr>
              <a:t>Образи мали символічне значення, пов’язане з ідеями стародавньої </a:t>
            </a:r>
            <a:r>
              <a:rPr lang="uk-UA" sz="2700" dirty="0" smtClean="0">
                <a:latin typeface="Mistral" pitchFamily="66" charset="0"/>
              </a:rPr>
              <a:t>космології</a:t>
            </a:r>
            <a:r>
              <a:rPr lang="uk-UA" sz="2700" dirty="0" smtClean="0">
                <a:latin typeface="Mistral" pitchFamily="66" charset="0"/>
              </a:rPr>
              <a:t>. Художник прагнув передати світову гармонію, ритм, що лежить в основі явищ природи, тому він був далеким від натуралізму та прагнення до зовнішньої подібності. Структуру мальовничого сувою визначають найважливіші основи – Небо і Земля, у них утілено два </a:t>
            </a:r>
            <a:r>
              <a:rPr lang="uk-UA" sz="2700" dirty="0" smtClean="0">
                <a:latin typeface="Mistral" pitchFamily="66" charset="0"/>
              </a:rPr>
              <a:t>протилежні </a:t>
            </a:r>
            <a:r>
              <a:rPr lang="uk-UA" sz="2700" dirty="0" smtClean="0">
                <a:latin typeface="Mistral" pitchFamily="66" charset="0"/>
              </a:rPr>
              <a:t>принципи </a:t>
            </a:r>
            <a:r>
              <a:rPr lang="uk-UA" sz="2700" dirty="0" err="1" smtClean="0">
                <a:latin typeface="Mistral" pitchFamily="66" charset="0"/>
              </a:rPr>
              <a:t>світопобудови</a:t>
            </a:r>
            <a:r>
              <a:rPr lang="uk-UA" sz="2700" dirty="0" smtClean="0">
                <a:latin typeface="Mistral" pitchFamily="66" charset="0"/>
              </a:rPr>
              <a:t>: чоловіча сила (</a:t>
            </a:r>
            <a:r>
              <a:rPr lang="uk-UA" sz="2700" dirty="0" err="1" smtClean="0">
                <a:latin typeface="Mistral" pitchFamily="66" charset="0"/>
              </a:rPr>
              <a:t>ян</a:t>
            </a:r>
            <a:r>
              <a:rPr lang="uk-UA" sz="2700" dirty="0" smtClean="0">
                <a:latin typeface="Mistral" pitchFamily="66" charset="0"/>
              </a:rPr>
              <a:t>) і жіноча сила (</a:t>
            </a:r>
            <a:r>
              <a:rPr lang="uk-UA" sz="2700" dirty="0" err="1" smtClean="0">
                <a:latin typeface="Mistral" pitchFamily="66" charset="0"/>
              </a:rPr>
              <a:t>інь</a:t>
            </a:r>
            <a:r>
              <a:rPr lang="uk-UA" sz="2700" dirty="0" smtClean="0">
                <a:latin typeface="Mistral" pitchFamily="66" charset="0"/>
              </a:rPr>
              <a:t>). Гори вважалися уособленням чоловічого світлого початку, а води – жіночого. Давні трактат </a:t>
            </a:r>
            <a:r>
              <a:rPr lang="uk-UA" sz="2700" dirty="0" smtClean="0">
                <a:latin typeface="Mistral" pitchFamily="66" charset="0"/>
              </a:rPr>
              <a:t>з </a:t>
            </a:r>
            <a:r>
              <a:rPr lang="uk-UA" sz="2700" dirty="0" smtClean="0">
                <a:latin typeface="Mistral" pitchFamily="66" charset="0"/>
              </a:rPr>
              <a:t>мистецтва композиції вчили художника: </a:t>
            </a:r>
            <a:r>
              <a:rPr lang="en-US" sz="2700" dirty="0" smtClean="0">
                <a:latin typeface="Mistral" pitchFamily="66" charset="0"/>
              </a:rPr>
              <a:t>«</a:t>
            </a:r>
            <a:r>
              <a:rPr lang="uk-UA" sz="2700" dirty="0" smtClean="0">
                <a:latin typeface="Mistral" pitchFamily="66" charset="0"/>
              </a:rPr>
              <a:t>Перш </a:t>
            </a:r>
            <a:r>
              <a:rPr lang="uk-UA" sz="2700" dirty="0" smtClean="0">
                <a:latin typeface="Mistral" pitchFamily="66" charset="0"/>
              </a:rPr>
              <a:t>ніж опустити пензель, неодмінно визнач місце Неба і Землі… Між ними дбайливо розташуй пейзаж</a:t>
            </a:r>
            <a:r>
              <a:rPr lang="en-US" sz="2700" dirty="0" smtClean="0">
                <a:latin typeface="Mistral" pitchFamily="66" charset="0"/>
              </a:rPr>
              <a:t>».</a:t>
            </a:r>
            <a:r>
              <a:rPr lang="ru-RU" dirty="0" smtClean="0">
                <a:latin typeface="Mistral" pitchFamily="66" charset="0"/>
              </a:rPr>
              <a:t/>
            </a:r>
            <a:br>
              <a:rPr lang="ru-RU" dirty="0" smtClean="0">
                <a:latin typeface="Mistral" pitchFamily="66" charset="0"/>
              </a:rPr>
            </a:b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ransition spd="slow" advClick="0" advTm="31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8458200" cy="1069848"/>
          </a:xfrm>
        </p:spPr>
        <p:txBody>
          <a:bodyPr/>
          <a:lstStyle/>
          <a:p>
            <a:r>
              <a:rPr lang="uk-UA" dirty="0" smtClean="0">
                <a:latin typeface="Mistral" pitchFamily="66" charset="0"/>
              </a:rPr>
              <a:t>      Хуан </a:t>
            </a:r>
            <a:r>
              <a:rPr lang="uk-UA" dirty="0" err="1" smtClean="0">
                <a:latin typeface="Mistral" pitchFamily="66" charset="0"/>
              </a:rPr>
              <a:t>Цюанью</a:t>
            </a:r>
            <a:r>
              <a:rPr lang="uk-UA" dirty="0" smtClean="0">
                <a:latin typeface="Mistral" pitchFamily="66" charset="0"/>
              </a:rPr>
              <a:t> Рідкісні птахи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6146" name="Picture 2" descr="F:\Аня\тема\92546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81891"/>
            <a:ext cx="768403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ня\тема\250px-Li_Zhao_Dao_Tang_Ming_Huang_to_S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033246" cy="6214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2000">
        <p14:pan dir="u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186</TotalTime>
  <Words>367</Words>
  <Application>Microsoft Office PowerPoint</Application>
  <PresentationFormat>Экран (4:3)</PresentationFormat>
  <Paragraphs>29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Філософія буття в образотворчому мистецтві Далекого Сходу </vt:lpstr>
      <vt:lpstr>Художня культура далекосхідного регіону включає мистецтво Китаю, Японії, Кореї, Монголії, Тибету, які мають багато спільних рис, зокрема глибинне філософське-поетичне одухотворене ставлення до природи, яка існує за своїми законами й визначає життя людини.  </vt:lpstr>
      <vt:lpstr>           Стародавній китайський національний живопис відрізняється від європейського за художніми засобами, матеріалом і технікою. Картини пишуться тушшю, мінеральними і рослинними фарбами на шовку або на особливому рисовому папері з м'ягкого тонкого волокна. Вони мають форму баатометрових сувоїв - горизонтальних для розглядання на столі й вертикальних для прикрашення стін. </vt:lpstr>
      <vt:lpstr>Чжао Менфу. Людина з конем на вітрі</vt:lpstr>
      <vt:lpstr>Ху Вей. Хризантема та бамбук</vt:lpstr>
      <vt:lpstr>Янь Лібенью Імператор У-ді</vt:lpstr>
      <vt:lpstr>На Сході здавна живопис поєднувався з каліграфією, зараз вважаються рідними сестрами. Витонченість ієрогліфів, а також поезія вірша не тільки доповняють зміст картини, а й надають їй особливої завершеності.  Образи мали символічне значення, пов’язане з ідеями стародавньої космології. Художник прагнув передати світову гармонію, ритм, що лежить в основі явищ природи, тому він був далеким від натуралізму та прагнення до зовнішньої подібності. Структуру мальовничого сувою визначають найважливіші основи – Небо і Земля, у них утілено два протилежні принципи світопобудови: чоловіча сила (ян) і жіноча сила (інь). Гори вважалися уособленням чоловічого світлого початку, а води – жіночого. Давні трактат з мистецтва композиції вчили художника: «Перш ніж опустити пензель, неодмінно визнач місце Неба і Землі… Між ними дбайливо розташуй пейзаж». </vt:lpstr>
      <vt:lpstr>      Хуан Цюанью Рідкісні птахи</vt:lpstr>
      <vt:lpstr>Слайд 9</vt:lpstr>
      <vt:lpstr>Хонамі Коецу та Таварай Сотацую Тисяча лелек. Сувій живопису та каліграфії</vt:lpstr>
      <vt:lpstr> Природа розглядалася як місце порятунку від суспільства, як притулок, де самітній відлюдник – поет чи філософ – милується і насолоджується іі красою, намагається осягнути її таємниці. Мініатюрність людських фігурок, зображених на тлі грандіозних ландшафтів, повинна була викликати думки про велич світу, в якому людина – лише піщинка. У цьому полягала відмінність уявлень китайської культури від європейської, де людині приділялася головна увага, її зображували як силу, що перетворює світ.</vt:lpstr>
      <vt:lpstr>Живопис</vt:lpstr>
      <vt:lpstr>Корейський живопис на шовку і папері має свої особливості, він більш камерний. Пейзажні образи створюються не чітко реалістичними, а ніби розмитими у блідо-сіруватих тонах. Імітуючи китайських митців, давні корейські майстри виробили власну манеру і техніку письма, свідченням чого є творчість засновника національного пейзажного живопису Чон Сона («Після дощу на горі Інван», «Алмазні гори»), Майстерністю вирізняються анімалістичні картини Пен Сан Бека («Кішки і горобці»), самобутні жанрові сценки з повсякденного життя Ким Хон До (Танець в масках»), незвичні за ракурсом композиції Хон Се Сопа («Качки, що пливуть»).</vt:lpstr>
      <vt:lpstr>Ван Вей. Після снігопаду</vt:lpstr>
      <vt:lpstr>       Із секретів китайської порцеляни</vt:lpstr>
      <vt:lpstr>Порцелянова ваза 17 ст.</vt:lpstr>
      <vt:lpstr>  Форми порцелянових виробів найрізноманітніші: вази для квітів, дзбани різного призначення тощо. Серед мотивів розпису переважають півонії й хризантеми, плоди і тварини, трапляються пейзажі й жанрові сценки, що копіюють живопис і візерунки шовкових тканин. Дуже частим є зображення імператорського І дракона, якого легко розпізнати за п’ятьма кігтями. </vt:lpstr>
      <vt:lpstr>   Спасибі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Філософія буття в образотворчому мистецтві Далекого Сходу </dc:title>
  <cp:lastModifiedBy>STUDENT2</cp:lastModifiedBy>
  <cp:revision>21</cp:revision>
  <dcterms:modified xsi:type="dcterms:W3CDTF">2014-10-01T08:35:05Z</dcterms:modified>
</cp:coreProperties>
</file>