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FB3C5-1ED8-4788-96D1-2DE0EF5D3326}" type="datetimeFigureOut">
              <a:rPr lang="ru-RU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7467-FBC4-4DAD-A077-2790A0FBC6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53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316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5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50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30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35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57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72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57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47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41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35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97467-FBC4-4DAD-A077-2790A0FBC656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7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0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45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6557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3484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45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6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13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45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9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11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64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2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3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7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538" y="2264146"/>
            <a:ext cx="7767637" cy="1787154"/>
          </a:xfrm>
        </p:spPr>
        <p:txBody>
          <a:bodyPr/>
          <a:lstStyle/>
          <a:p>
            <a:r>
              <a:rPr lang="ru-RU" sz="4800">
                <a:latin typeface="Trebuchet MS"/>
              </a:rPr>
              <a:t>Образотворче мистецтво </a:t>
            </a:r>
            <a:r>
              <a:rPr lang="arn-CL" sz="4800">
                <a:latin typeface="Trebuchet MS"/>
              </a:rPr>
              <a:t>XIX-XX</a:t>
            </a:r>
            <a:r>
              <a:rPr lang="ru-RU" sz="4800">
                <a:latin typeface="Trebuchet MS"/>
              </a:rPr>
              <a:t>ст. в Україні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>
                <a:solidFill>
                  <a:srgbClr val="0F7597"/>
                </a:solidFill>
              </a:rPr>
              <a:t>Презентацію підготувала учениця 10 класу Альошина Марія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189" y="43442"/>
            <a:ext cx="6250052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600" b="1">
                <a:solidFill>
                  <a:srgbClr val="16B0E3"/>
                </a:solidFill>
                <a:latin typeface=""/>
              </a:rPr>
              <a:t>Іконопис 19-20 століття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869" y="1145969"/>
            <a:ext cx="5498926" cy="40934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600">
                <a:solidFill>
                  <a:srgbClr val="0F7597"/>
                </a:solidFill>
              </a:rPr>
              <a:t>Дійшли до нас зразки мистецтва Київськой Русі, яке розвивалося в загальному руслі середньовічної європейської культури і було пов'язане з церквою і християнською вірою. Провідні жанри образотворчого мистецтва Києво-Руської держави — мозаїка, фреска,іконопис і книжкова мініатюра.</a:t>
            </a:r>
          </a:p>
        </p:txBody>
      </p:sp>
      <p:pic>
        <p:nvPicPr>
          <p:cNvPr id="6" name="Рисунок 5" descr="Богородиця_Волинська_Одигітр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4559" y="848028"/>
            <a:ext cx="4152378" cy="5533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7174" y="639872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"/>
              </a:rPr>
              <a:t>Волинська Богородиця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8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655" y="683333"/>
            <a:ext cx="5107487" cy="529375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600">
                <a:solidFill>
                  <a:srgbClr val="0F7597"/>
                </a:solidFill>
              </a:rPr>
              <a:t>Цілий світ давньоруського мистецтва в єдиному ансамблі архітектури, живопису ідекоративно-прикладного мистецтва дійшов до нас у київському Софійському соборі, який зберіг єдині в усій Європі зразки світського монументального живопису 11 століття. Окрасою собору є збережені мозаїки, які прикрашають центральну баню і головний вівтар.</a:t>
            </a:r>
          </a:p>
        </p:txBody>
      </p:sp>
      <p:pic>
        <p:nvPicPr>
          <p:cNvPr id="3" name="Рисунок 2" descr="PinzelAn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357" y="57179"/>
            <a:ext cx="4493712" cy="5991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6777" y="605426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solidFill>
                  <a:srgbClr val="252525"/>
                </a:solidFill>
              </a:rPr>
              <a:t>Ск. Пінзель, «Ангел»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03" y="476634"/>
            <a:ext cx="4997884" cy="56938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600" dirty="0">
                <a:solidFill>
                  <a:srgbClr val="0F7597"/>
                </a:solidFill>
              </a:rPr>
              <a:t>Шедевром </a:t>
            </a:r>
            <a:r>
              <a:rPr lang="ru-RU" sz="2600" dirty="0" err="1">
                <a:solidFill>
                  <a:srgbClr val="0F7597"/>
                </a:solidFill>
              </a:rPr>
              <a:t>мистецтва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мозаїки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вважається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зображення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Оранти</a:t>
            </a:r>
            <a:r>
              <a:rPr lang="ru-RU" sz="2600" dirty="0">
                <a:solidFill>
                  <a:srgbClr val="0F7597"/>
                </a:solidFill>
              </a:rPr>
              <a:t> (</a:t>
            </a:r>
            <a:r>
              <a:rPr lang="ru-RU" sz="2600" dirty="0" err="1">
                <a:solidFill>
                  <a:srgbClr val="0F7597"/>
                </a:solidFill>
              </a:rPr>
              <a:t>або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Богоматір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Непорушна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Стіна</a:t>
            </a:r>
            <a:r>
              <a:rPr lang="ru-RU" sz="2600" dirty="0">
                <a:solidFill>
                  <a:srgbClr val="0F7597"/>
                </a:solidFill>
              </a:rPr>
              <a:t>) в </a:t>
            </a:r>
            <a:r>
              <a:rPr lang="ru-RU" sz="2600" dirty="0" err="1">
                <a:solidFill>
                  <a:srgbClr val="0F7597"/>
                </a:solidFill>
              </a:rPr>
              <a:t>центральній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апсиді</a:t>
            </a:r>
            <a:r>
              <a:rPr lang="ru-RU" sz="2600" dirty="0">
                <a:solidFill>
                  <a:srgbClr val="0F7597"/>
                </a:solidFill>
              </a:rPr>
              <a:t>. </a:t>
            </a:r>
            <a:r>
              <a:rPr lang="ru-RU" sz="2600" dirty="0" err="1">
                <a:solidFill>
                  <a:srgbClr val="0F7597"/>
                </a:solidFill>
              </a:rPr>
              <a:t>Мозаїка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має</a:t>
            </a:r>
            <a:r>
              <a:rPr lang="ru-RU" sz="2600" dirty="0">
                <a:solidFill>
                  <a:srgbClr val="0F7597"/>
                </a:solidFill>
              </a:rPr>
              <a:t> 6 </a:t>
            </a:r>
            <a:r>
              <a:rPr lang="ru-RU" sz="2600" dirty="0" err="1">
                <a:solidFill>
                  <a:srgbClr val="0F7597"/>
                </a:solidFill>
              </a:rPr>
              <a:t>метрів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заввишки</a:t>
            </a:r>
            <a:r>
              <a:rPr lang="ru-RU" sz="2600" dirty="0">
                <a:solidFill>
                  <a:srgbClr val="0F7597"/>
                </a:solidFill>
              </a:rPr>
              <a:t>. </a:t>
            </a:r>
            <a:r>
              <a:rPr lang="ru-RU" sz="2600" dirty="0" err="1">
                <a:solidFill>
                  <a:srgbClr val="0F7597"/>
                </a:solidFill>
              </a:rPr>
              <a:t>Унікальність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зображення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полягає</a:t>
            </a:r>
            <a:r>
              <a:rPr lang="ru-RU" sz="2600" dirty="0">
                <a:solidFill>
                  <a:srgbClr val="0F7597"/>
                </a:solidFill>
              </a:rPr>
              <a:t> в тому, </a:t>
            </a:r>
            <a:r>
              <a:rPr lang="ru-RU" sz="2600" dirty="0" err="1">
                <a:solidFill>
                  <a:srgbClr val="0F7597"/>
                </a:solidFill>
              </a:rPr>
              <a:t>що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воно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виконане</a:t>
            </a:r>
            <a:r>
              <a:rPr lang="ru-RU" sz="2600" dirty="0">
                <a:solidFill>
                  <a:srgbClr val="0F7597"/>
                </a:solidFill>
              </a:rPr>
              <a:t> на </a:t>
            </a:r>
            <a:r>
              <a:rPr lang="ru-RU" sz="2600" dirty="0" err="1">
                <a:solidFill>
                  <a:srgbClr val="0F7597"/>
                </a:solidFill>
              </a:rPr>
              <a:t>внутрішній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поверхні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апсиди</a:t>
            </a:r>
            <a:r>
              <a:rPr lang="ru-RU" sz="2600" dirty="0">
                <a:solidFill>
                  <a:srgbClr val="0F7597"/>
                </a:solidFill>
              </a:rPr>
              <a:t> Собору, </a:t>
            </a:r>
            <a:r>
              <a:rPr lang="ru-RU" sz="2600" dirty="0" err="1">
                <a:solidFill>
                  <a:srgbClr val="0F7597"/>
                </a:solidFill>
              </a:rPr>
              <a:t>і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з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різних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точок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Оранта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виглядає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зображеною</a:t>
            </a:r>
            <a:r>
              <a:rPr lang="ru-RU" sz="2600" dirty="0">
                <a:solidFill>
                  <a:srgbClr val="0F7597"/>
                </a:solidFill>
              </a:rPr>
              <a:t> у </a:t>
            </a:r>
            <a:r>
              <a:rPr lang="ru-RU" sz="2600" dirty="0" err="1">
                <a:solidFill>
                  <a:srgbClr val="0F7597"/>
                </a:solidFill>
              </a:rPr>
              <a:t>різних</a:t>
            </a:r>
            <a:r>
              <a:rPr lang="ru-RU" sz="2600" dirty="0">
                <a:solidFill>
                  <a:srgbClr val="0F7597"/>
                </a:solidFill>
              </a:rPr>
              <a:t> позах — стоячи, </a:t>
            </a:r>
            <a:r>
              <a:rPr lang="ru-RU" sz="2600" dirty="0" err="1">
                <a:solidFill>
                  <a:srgbClr val="0F7597"/>
                </a:solidFill>
              </a:rPr>
              <a:t>схилившись</a:t>
            </a:r>
            <a:r>
              <a:rPr lang="ru-RU" sz="2600" dirty="0">
                <a:solidFill>
                  <a:srgbClr val="0F7597"/>
                </a:solidFill>
              </a:rPr>
              <a:t> у </a:t>
            </a:r>
            <a:r>
              <a:rPr lang="ru-RU" sz="2600" dirty="0" err="1">
                <a:solidFill>
                  <a:srgbClr val="0F7597"/>
                </a:solidFill>
              </a:rPr>
              <a:t>молитві</a:t>
            </a:r>
            <a:r>
              <a:rPr lang="ru-RU" sz="2600" dirty="0">
                <a:solidFill>
                  <a:srgbClr val="0F7597"/>
                </a:solidFill>
              </a:rPr>
              <a:t> </a:t>
            </a:r>
            <a:r>
              <a:rPr lang="ru-RU" sz="2600" dirty="0" err="1">
                <a:solidFill>
                  <a:srgbClr val="0F7597"/>
                </a:solidFill>
              </a:rPr>
              <a:t>чи</a:t>
            </a:r>
            <a:r>
              <a:rPr lang="ru-RU" sz="2600" dirty="0">
                <a:solidFill>
                  <a:srgbClr val="0F7597"/>
                </a:solidFill>
              </a:rPr>
              <a:t> на </a:t>
            </a:r>
            <a:r>
              <a:rPr lang="ru-RU" sz="2600" dirty="0" err="1">
                <a:solidFill>
                  <a:srgbClr val="0F7597"/>
                </a:solidFill>
              </a:rPr>
              <a:t>колінах</a:t>
            </a:r>
            <a:r>
              <a:rPr lang="ru-RU" sz="2600" dirty="0">
                <a:solidFill>
                  <a:srgbClr val="0F7597"/>
                </a:solidFill>
              </a:rPr>
              <a:t>.</a:t>
            </a:r>
          </a:p>
        </p:txBody>
      </p:sp>
      <p:pic>
        <p:nvPicPr>
          <p:cNvPr id="3" name="Рисунок 2" descr="Oranta-Ky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7329" y="132315"/>
            <a:ext cx="4012829" cy="6057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2712" y="6180998"/>
            <a:ext cx="3463446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Богоматір Оранта(мозаїчний образ з соборуКиївської Софії)</a:t>
            </a:r>
          </a:p>
        </p:txBody>
      </p:sp>
    </p:spTree>
    <p:extLst>
      <p:ext uri="{BB962C8B-B14F-4D97-AF65-F5344CB8AC3E}">
        <p14:creationId xmlns:p14="http://schemas.microsoft.com/office/powerpoint/2010/main" xmlns="" val="178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84120"/>
            <a:ext cx="8460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Дякую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за </a:t>
            </a:r>
            <a:r>
              <a:rPr lang="ru-RU" sz="8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увагу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!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81" y="910909"/>
            <a:ext cx="9021697" cy="209288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 dirty="0" err="1">
                <a:solidFill>
                  <a:srgbClr val="226292"/>
                </a:solidFill>
              </a:rPr>
              <a:t>Розвиток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образотворчого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мистецтва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>
                <a:solidFill>
                  <a:srgbClr val="226292"/>
                </a:solidFill>
                <a:latin typeface="Trebuchet MS"/>
              </a:rPr>
              <a:t>в </a:t>
            </a:r>
            <a:r>
              <a:rPr lang="ru-RU" sz="2600" dirty="0" err="1">
                <a:solidFill>
                  <a:srgbClr val="226292"/>
                </a:solidFill>
              </a:rPr>
              <a:t>Україні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веде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відлік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із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прадавніх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часів</a:t>
            </a:r>
            <a:r>
              <a:rPr lang="ru-RU" sz="2600" dirty="0">
                <a:solidFill>
                  <a:srgbClr val="226292"/>
                </a:solidFill>
              </a:rPr>
              <a:t>. </a:t>
            </a:r>
            <a:r>
              <a:rPr lang="ru-RU" sz="2600" dirty="0" err="1">
                <a:solidFill>
                  <a:srgbClr val="226292"/>
                </a:solidFill>
              </a:rPr>
              <a:t>Знахідки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археологів</a:t>
            </a:r>
            <a:r>
              <a:rPr lang="ru-RU" sz="2600" dirty="0">
                <a:solidFill>
                  <a:srgbClr val="226292"/>
                </a:solidFill>
              </a:rPr>
              <a:t>, </a:t>
            </a:r>
            <a:r>
              <a:rPr lang="ru-RU" sz="2600" dirty="0" err="1">
                <a:solidFill>
                  <a:srgbClr val="226292"/>
                </a:solidFill>
              </a:rPr>
              <a:t>зокрема</a:t>
            </a:r>
            <a:r>
              <a:rPr lang="ru-RU" sz="2600" dirty="0">
                <a:solidFill>
                  <a:srgbClr val="226292"/>
                </a:solidFill>
              </a:rPr>
              <a:t>, </a:t>
            </a:r>
            <a:r>
              <a:rPr lang="ru-RU" sz="2600" dirty="0" err="1">
                <a:solidFill>
                  <a:srgbClr val="226292"/>
                </a:solidFill>
              </a:rPr>
              <a:t>періоду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трипільської</a:t>
            </a:r>
            <a:r>
              <a:rPr lang="ru-RU" sz="2600" dirty="0">
                <a:solidFill>
                  <a:srgbClr val="226292"/>
                </a:solidFill>
              </a:rPr>
              <a:t> та </a:t>
            </a:r>
            <a:r>
              <a:rPr lang="ru-RU" sz="2600" dirty="0" err="1">
                <a:solidFill>
                  <a:srgbClr val="226292"/>
                </a:solidFill>
              </a:rPr>
              <a:t>скіфської</a:t>
            </a:r>
            <a:r>
              <a:rPr lang="ru-RU" sz="2600" dirty="0">
                <a:solidFill>
                  <a:srgbClr val="226292"/>
                </a:solidFill>
              </a:rPr>
              <a:t> культур, </a:t>
            </a:r>
            <a:r>
              <a:rPr lang="ru-RU" sz="2600" dirty="0" err="1">
                <a:solidFill>
                  <a:srgbClr val="226292"/>
                </a:solidFill>
              </a:rPr>
              <a:t>вирізняються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майстерною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технікою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виконання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і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засвідчують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високий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мистецький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рівень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витворів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предків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сучасних</a:t>
            </a:r>
            <a:r>
              <a:rPr lang="ru-RU" sz="2600" dirty="0">
                <a:solidFill>
                  <a:srgbClr val="226292"/>
                </a:solidFill>
              </a:rPr>
              <a:t> </a:t>
            </a:r>
            <a:r>
              <a:rPr lang="ru-RU" sz="2600" dirty="0" err="1">
                <a:solidFill>
                  <a:srgbClr val="226292"/>
                </a:solidFill>
              </a:rPr>
              <a:t>українців</a:t>
            </a:r>
            <a:r>
              <a:rPr lang="ru-RU" sz="2600" dirty="0">
                <a:solidFill>
                  <a:srgbClr val="22629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401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976" y="139258"/>
            <a:ext cx="574933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600" b="1">
                <a:solidFill>
                  <a:srgbClr val="16B0E3"/>
                </a:solidFill>
                <a:latin typeface=""/>
              </a:rPr>
              <a:t>Живопис 19-20 століття</a:t>
            </a:r>
            <a:endParaRPr lang="ru-RU" sz="3600" b="1"/>
          </a:p>
        </p:txBody>
      </p:sp>
      <p:sp>
        <p:nvSpPr>
          <p:cNvPr id="3" name="TextBox 2"/>
          <p:cNvSpPr txBox="1"/>
          <p:nvPr/>
        </p:nvSpPr>
        <p:spPr>
          <a:xfrm>
            <a:off x="353047" y="1101261"/>
            <a:ext cx="5514583" cy="45243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400">
                <a:solidFill>
                  <a:srgbClr val="0F7597"/>
                </a:solidFill>
                <a:latin typeface=""/>
              </a:rPr>
              <a:t>Т.Г.Шевченко як </a:t>
            </a:r>
            <a:r>
              <a:rPr lang="ru-RU" sz="2400">
                <a:solidFill>
                  <a:srgbClr val="0F7597"/>
                </a:solidFill>
              </a:rPr>
              <a:t>представник останньої доби класицизму (часи Бідермайєр), уникав великих академічних полотен, а його творчість найкраще виявлялася у невеликих інтимних речах. Правда, він не уникав і більших образів олійними фарбами (наприклад, «Катерина»), особливу ж малярську славу йому здобули портрети — елегантні жіночі, індивідуальні чоловічі.</a:t>
            </a:r>
          </a:p>
        </p:txBody>
      </p:sp>
      <p:pic>
        <p:nvPicPr>
          <p:cNvPr id="4" name="Рисунок 3" descr="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417" y="828780"/>
            <a:ext cx="4277638" cy="5750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901" y="6151258"/>
            <a:ext cx="3807912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solidFill>
                  <a:srgbClr val="FFFFFF"/>
                </a:solidFill>
                <a:latin typeface=""/>
              </a:rPr>
              <a:t>Катерина (Т.Г.Шевченко)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6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85" y="924695"/>
            <a:ext cx="5295965" cy="45443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600">
                <a:solidFill>
                  <a:srgbClr val="0F7597"/>
                </a:solidFill>
              </a:rPr>
              <a:t>Інший представник класицизму, російський художник Василь Тропінін говорив, що Україна замінила йому Академію. Він багато років жив і працював на Поділлі і присвятив українській темі чимало портретів: «Дівчина з Поділля», «Хлопчик із сокирою», «Весілля в селі Кукавці», «Українець», «Портрет подільського селянина».</a:t>
            </a:r>
          </a:p>
        </p:txBody>
      </p:sp>
      <p:pic>
        <p:nvPicPr>
          <p:cNvPr id="7" name="Рисунок 6" descr="avtoport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5236" y="242460"/>
            <a:ext cx="4907288" cy="63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70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999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06" y="254624"/>
            <a:ext cx="4756549" cy="6336625"/>
          </a:xfrm>
          <a:prstGeom prst="rect">
            <a:avLst/>
          </a:prstGeom>
        </p:spPr>
      </p:pic>
      <p:pic>
        <p:nvPicPr>
          <p:cNvPr id="3" name="Рисунок 2" descr="1d4964d3372601bcd0e33337b2e2a2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9491" y="261799"/>
            <a:ext cx="6846714" cy="5179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58" y="295833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solidFill>
                  <a:srgbClr val="FFFFFF"/>
                </a:solidFill>
                <a:latin typeface=""/>
              </a:rPr>
              <a:t>Дівчина з Поділля (В.Тропінін)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8911" y="5509792"/>
            <a:ext cx="5029200" cy="89255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/>
              <a:t>Весілля в селі Кукавці (В.Тропінін)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8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54050"/>
            <a:ext cx="5545290" cy="489364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2600">
                <a:solidFill>
                  <a:srgbClr val="0F7597"/>
                </a:solidFill>
              </a:rPr>
              <a:t>Тісно пов'язаною з Україною була доля художника-мариніста Івана Айвазовського, який значну частину життя провів у рідній Феодосії і заповів цьому місту свою картинну галерею. Українська тема звучить у його роботах «Очерети на Дніпрі поблизу містечка Алешки» та унікальній для художника жанровій картині «Весілля на Україні».</a:t>
            </a:r>
          </a:p>
        </p:txBody>
      </p:sp>
      <p:pic>
        <p:nvPicPr>
          <p:cNvPr id="7" name="Рисунок 6" descr="Aivazovsky_portrait_by_Tyran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352" y="355242"/>
            <a:ext cx="4371583" cy="60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9" y="61364"/>
            <a:ext cx="6090460" cy="4028488"/>
          </a:xfrm>
          <a:prstGeom prst="rect">
            <a:avLst/>
          </a:prstGeom>
        </p:spPr>
      </p:pic>
      <p:pic>
        <p:nvPicPr>
          <p:cNvPr id="3" name="Рисунок 2" descr="wedding-in-ukraine-18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084" y="2706798"/>
            <a:ext cx="5952994" cy="4101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285" y="4100417"/>
            <a:ext cx="5405437" cy="132354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/>
              <a:t>Очерети на Дніпрі поблизу містечка Алешки (І.Айвазовський)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75242" y="1781527"/>
            <a:ext cx="5498926" cy="89255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>
                <a:solidFill>
                  <a:srgbClr val="000000"/>
                </a:solidFill>
              </a:rPr>
              <a:t>Весілля на Україні (І.Айвазовський)</a:t>
            </a:r>
          </a:p>
        </p:txBody>
      </p:sp>
    </p:spTree>
    <p:extLst>
      <p:ext uri="{BB962C8B-B14F-4D97-AF65-F5344CB8AC3E}">
        <p14:creationId xmlns:p14="http://schemas.microsoft.com/office/powerpoint/2010/main" xmlns="" val="17336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12" y="518584"/>
            <a:ext cx="4779636" cy="489364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>
                <a:solidFill>
                  <a:srgbClr val="0F7597"/>
                </a:solidFill>
              </a:rPr>
              <a:t>Новаторською для пейзажу стала творчість Архипа Куїнджі, який народився поблизу </a:t>
            </a:r>
            <a:r>
              <a:rPr lang="ru-RU" sz="2600">
                <a:solidFill>
                  <a:srgbClr val="0F7597"/>
                </a:solidFill>
                <a:latin typeface=""/>
              </a:rPr>
              <a:t>Маріуполя</a:t>
            </a:r>
            <a:r>
              <a:rPr lang="ru-RU" sz="2600">
                <a:solidFill>
                  <a:srgbClr val="0F7597"/>
                </a:solidFill>
              </a:rPr>
              <a:t>. Перша ж виставлена ним картина — «Ніч на Дніпрі» — стала сенсацією в Петербурзі. Художник володів неймовірним талантом писати краєвиди та гру світла на хмарах, деревах, скелях.</a:t>
            </a:r>
          </a:p>
        </p:txBody>
      </p:sp>
      <p:pic>
        <p:nvPicPr>
          <p:cNvPr id="3" name="Рисунок 2" descr="vasnetsov_kuindzhi_1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6715" y="355600"/>
            <a:ext cx="4636435" cy="60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9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9627515_kartina-a.i.-kuindzhi-lunnaya-noch-na-dnep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250" y="67017"/>
            <a:ext cx="9303141" cy="6718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6987" y="6261059"/>
            <a:ext cx="4935254" cy="49244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600">
                <a:solidFill>
                  <a:srgbClr val="FFFFFF"/>
                </a:solidFill>
              </a:rPr>
              <a:t>Ніч</a:t>
            </a:r>
            <a:r>
              <a:rPr lang="ru-RU">
                <a:solidFill>
                  <a:srgbClr val="FFFFFF"/>
                </a:solidFill>
              </a:rPr>
              <a:t> </a:t>
            </a:r>
            <a:r>
              <a:rPr lang="ru-RU" sz="2600">
                <a:solidFill>
                  <a:srgbClr val="FFFFFF"/>
                </a:solidFill>
              </a:rPr>
              <a:t>на Дніпрі (А.І.Куінджи)</a:t>
            </a:r>
          </a:p>
        </p:txBody>
      </p:sp>
    </p:spTree>
    <p:extLst>
      <p:ext uri="{BB962C8B-B14F-4D97-AF65-F5344CB8AC3E}">
        <p14:creationId xmlns:p14="http://schemas.microsoft.com/office/powerpoint/2010/main" xmlns="" val="316754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476</Words>
  <Application>Microsoft Office PowerPoint</Application>
  <PresentationFormat>Произвольный</PresentationFormat>
  <Paragraphs>34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Образотворче мистецтво XIX-XXст. в Україні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Образотворче мистецтво XIX-XXст. в Україні</dc:title>
  <dc:creator/>
  <cp:lastModifiedBy/>
  <cp:revision>3</cp:revision>
  <dcterms:created xsi:type="dcterms:W3CDTF">2012-07-30T23:42:41Z</dcterms:created>
  <dcterms:modified xsi:type="dcterms:W3CDTF">2015-04-24T07:20:12Z</dcterms:modified>
</cp:coreProperties>
</file>