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5" r:id="rId9"/>
    <p:sldId id="266" r:id="rId10"/>
    <p:sldId id="263" r:id="rId11"/>
    <p:sldId id="268" r:id="rId12"/>
    <p:sldId id="270" r:id="rId13"/>
    <p:sldId id="26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14959"/>
            <a:ext cx="8229600" cy="1470025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Володимир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Опанасович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КАРАВАЄВ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4143372" cy="6715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11 </a:t>
            </a:r>
            <a:r>
              <a:rPr lang="ru-RU" dirty="0" err="1" smtClean="0"/>
              <a:t>березня</a:t>
            </a:r>
            <a:r>
              <a:rPr lang="ru-RU" dirty="0" smtClean="0"/>
              <a:t> 1839 р. В.О. </a:t>
            </a:r>
            <a:r>
              <a:rPr lang="ru-RU" dirty="0" err="1" smtClean="0"/>
              <a:t>Караваєва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призначено</a:t>
            </a:r>
            <a:r>
              <a:rPr lang="ru-RU" dirty="0" smtClean="0"/>
              <a:t> у </a:t>
            </a:r>
            <a:r>
              <a:rPr lang="ru-RU" dirty="0" err="1" smtClean="0"/>
              <a:t>Кронштадський</a:t>
            </a:r>
            <a:r>
              <a:rPr lang="ru-RU" dirty="0" smtClean="0"/>
              <a:t> </a:t>
            </a:r>
            <a:r>
              <a:rPr lang="ru-RU" dirty="0" err="1" smtClean="0"/>
              <a:t>госпіталь</a:t>
            </a:r>
            <a:r>
              <a:rPr lang="ru-RU" dirty="0" smtClean="0"/>
              <a:t> ординатором.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талант, </a:t>
            </a:r>
            <a:r>
              <a:rPr lang="ru-RU" dirty="0" err="1" smtClean="0"/>
              <a:t>наполеглива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рідкісна</a:t>
            </a:r>
            <a:r>
              <a:rPr lang="ru-RU" dirty="0" smtClean="0"/>
              <a:t> </a:t>
            </a:r>
            <a:r>
              <a:rPr lang="ru-RU" dirty="0" err="1" smtClean="0"/>
              <a:t>цілеспрямованість</a:t>
            </a:r>
            <a:r>
              <a:rPr lang="ru-RU" dirty="0" smtClean="0"/>
              <a:t> дали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вагомі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. За 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113 </a:t>
            </a:r>
            <a:r>
              <a:rPr lang="ru-RU" dirty="0" err="1" smtClean="0"/>
              <a:t>операцій</a:t>
            </a:r>
            <a:r>
              <a:rPr lang="ru-RU" dirty="0" smtClean="0"/>
              <a:t> (у </a:t>
            </a:r>
            <a:r>
              <a:rPr lang="ru-RU" dirty="0" err="1" smtClean="0"/>
              <a:t>столичних</a:t>
            </a:r>
            <a:r>
              <a:rPr lang="ru-RU" dirty="0" smtClean="0"/>
              <a:t> </a:t>
            </a:r>
            <a:r>
              <a:rPr lang="ru-RU" dirty="0" err="1" smtClean="0"/>
              <a:t>клініках</a:t>
            </a:r>
            <a:r>
              <a:rPr lang="ru-RU" dirty="0" smtClean="0"/>
              <a:t> </a:t>
            </a:r>
            <a:r>
              <a:rPr lang="ru-RU" dirty="0" err="1" smtClean="0"/>
              <a:t>професори</a:t>
            </a:r>
            <a:r>
              <a:rPr lang="ru-RU" dirty="0" smtClean="0"/>
              <a:t> </a:t>
            </a:r>
            <a:r>
              <a:rPr lang="ru-RU" dirty="0" err="1" smtClean="0"/>
              <a:t>виконували</a:t>
            </a:r>
            <a:r>
              <a:rPr lang="ru-RU" dirty="0" smtClean="0"/>
              <a:t> по 15–30 </a:t>
            </a:r>
            <a:r>
              <a:rPr lang="ru-RU" dirty="0" err="1" smtClean="0"/>
              <a:t>операцій</a:t>
            </a:r>
            <a:r>
              <a:rPr lang="ru-RU" dirty="0" smtClean="0"/>
              <a:t>),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експерементальну</a:t>
            </a:r>
            <a:r>
              <a:rPr lang="ru-RU" dirty="0" smtClean="0"/>
              <a:t> методику </a:t>
            </a:r>
            <a:r>
              <a:rPr lang="ru-RU" dirty="0" err="1" smtClean="0"/>
              <a:t>пункції</a:t>
            </a:r>
            <a:r>
              <a:rPr lang="ru-RU" dirty="0" smtClean="0"/>
              <a:t> перикарда,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лікував</a:t>
            </a:r>
            <a:r>
              <a:rPr lang="ru-RU" dirty="0" smtClean="0"/>
              <a:t> </a:t>
            </a:r>
            <a:r>
              <a:rPr lang="ru-RU" dirty="0" err="1" smtClean="0"/>
              <a:t>цинготний</a:t>
            </a:r>
            <a:r>
              <a:rPr lang="ru-RU" dirty="0" smtClean="0"/>
              <a:t> </a:t>
            </a:r>
            <a:r>
              <a:rPr lang="ru-RU" dirty="0" err="1" smtClean="0"/>
              <a:t>випітний</a:t>
            </a:r>
            <a:r>
              <a:rPr lang="ru-RU" dirty="0" smtClean="0"/>
              <a:t> перикардит.</a:t>
            </a:r>
          </a:p>
          <a:p>
            <a:r>
              <a:rPr lang="ru-RU" dirty="0" smtClean="0"/>
              <a:t> У </a:t>
            </a:r>
            <a:r>
              <a:rPr lang="ru-RU" dirty="0" err="1" smtClean="0"/>
              <a:t>поданні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, </a:t>
            </a:r>
            <a:r>
              <a:rPr lang="ru-RU" dirty="0" err="1" smtClean="0"/>
              <a:t>підписаного</a:t>
            </a:r>
            <a:r>
              <a:rPr lang="ru-RU" dirty="0" smtClean="0"/>
              <a:t> І.Т. </a:t>
            </a:r>
            <a:r>
              <a:rPr lang="ru-RU" dirty="0" err="1" smtClean="0"/>
              <a:t>Спасським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зазначалося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В.О. </a:t>
            </a:r>
            <a:r>
              <a:rPr lang="ru-RU" dirty="0" err="1" smtClean="0"/>
              <a:t>Караваєва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душею</a:t>
            </a:r>
            <a:r>
              <a:rPr lang="ru-RU" dirty="0" smtClean="0"/>
              <a:t> </a:t>
            </a:r>
            <a:r>
              <a:rPr lang="ru-RU" dirty="0" err="1" smtClean="0"/>
              <a:t>відданий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,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Св. 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цінним</a:t>
            </a:r>
            <a:r>
              <a:rPr lang="ru-RU" dirty="0" smtClean="0"/>
              <a:t> </a:t>
            </a:r>
            <a:r>
              <a:rPr lang="ru-RU" dirty="0" err="1" smtClean="0"/>
              <a:t>надбанням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закладу.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4500562" cy="36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4000496" cy="6500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В.О. </a:t>
            </a:r>
            <a:r>
              <a:rPr lang="ru-RU" dirty="0" err="1" smtClean="0"/>
              <a:t>Караваєв</a:t>
            </a:r>
            <a:r>
              <a:rPr lang="ru-RU" dirty="0" smtClean="0"/>
              <a:t> при </a:t>
            </a:r>
            <a:r>
              <a:rPr lang="ru-RU" dirty="0" err="1" smtClean="0"/>
              <a:t>викладанні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«Оперативна </a:t>
            </a:r>
            <a:r>
              <a:rPr lang="ru-RU" dirty="0" err="1" smtClean="0"/>
              <a:t>хірургія</a:t>
            </a:r>
            <a:r>
              <a:rPr lang="ru-RU" dirty="0" smtClean="0"/>
              <a:t>» </a:t>
            </a:r>
            <a:r>
              <a:rPr lang="ru-RU" dirty="0" err="1" smtClean="0"/>
              <a:t>поєднував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клінікою</a:t>
            </a:r>
            <a:r>
              <a:rPr lang="ru-RU" dirty="0" smtClean="0"/>
              <a:t>, </a:t>
            </a:r>
            <a:r>
              <a:rPr lang="ru-RU" dirty="0" err="1" smtClean="0"/>
              <a:t>патологією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терапією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приділяв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Опанасович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обладнанню</a:t>
            </a:r>
            <a:r>
              <a:rPr lang="ru-RU" dirty="0" smtClean="0"/>
              <a:t> </a:t>
            </a:r>
            <a:r>
              <a:rPr lang="ru-RU" dirty="0" err="1" smtClean="0"/>
              <a:t>кафедри</a:t>
            </a:r>
            <a:r>
              <a:rPr lang="ru-RU" dirty="0" smtClean="0"/>
              <a:t>. У </a:t>
            </a:r>
            <a:r>
              <a:rPr lang="ru-RU" dirty="0" err="1" smtClean="0"/>
              <a:t>навчальній</a:t>
            </a:r>
            <a:r>
              <a:rPr lang="ru-RU" dirty="0" smtClean="0"/>
              <a:t> </a:t>
            </a:r>
            <a:r>
              <a:rPr lang="ru-RU" dirty="0" err="1" smtClean="0"/>
              <a:t>кімнаті</a:t>
            </a:r>
            <a:r>
              <a:rPr lang="ru-RU" dirty="0" smtClean="0"/>
              <a:t> </a:t>
            </a:r>
            <a:r>
              <a:rPr lang="ru-RU" dirty="0" err="1" smtClean="0"/>
              <a:t>клініки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столами для </a:t>
            </a:r>
            <a:r>
              <a:rPr lang="ru-RU" dirty="0" err="1" smtClean="0"/>
              <a:t>лабораторних</a:t>
            </a:r>
            <a:r>
              <a:rPr lang="ru-RU" dirty="0" smtClean="0"/>
              <a:t> занять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мікроскопами</a:t>
            </a:r>
            <a:r>
              <a:rPr lang="ru-RU" dirty="0" smtClean="0"/>
              <a:t> стояло 5 </a:t>
            </a:r>
            <a:r>
              <a:rPr lang="ru-RU" dirty="0" err="1" smtClean="0"/>
              <a:t>шаф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інструментами</a:t>
            </a:r>
            <a:r>
              <a:rPr lang="ru-RU" dirty="0" smtClean="0"/>
              <a:t>, муляжами та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 препаратами.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3490924" cy="46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4143372" cy="664371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</a:t>
            </a:r>
            <a:r>
              <a:rPr lang="ru-RU" dirty="0" err="1" smtClean="0"/>
              <a:t>подію</a:t>
            </a:r>
            <a:r>
              <a:rPr lang="ru-RU" dirty="0" smtClean="0"/>
              <a:t> в </a:t>
            </a:r>
            <a:r>
              <a:rPr lang="ru-RU" dirty="0" err="1" smtClean="0"/>
              <a:t>особистому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Опанасовича</a:t>
            </a:r>
            <a:r>
              <a:rPr lang="ru-RU" dirty="0" smtClean="0"/>
              <a:t>. </a:t>
            </a:r>
            <a:r>
              <a:rPr lang="ru-RU" dirty="0" err="1" smtClean="0"/>
              <a:t>Влітку</a:t>
            </a:r>
            <a:r>
              <a:rPr lang="ru-RU" dirty="0" smtClean="0"/>
              <a:t> 1845 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на </a:t>
            </a:r>
            <a:r>
              <a:rPr lang="ru-RU" dirty="0" err="1" smtClean="0"/>
              <a:t>доньці</a:t>
            </a:r>
            <a:r>
              <a:rPr lang="ru-RU" dirty="0" smtClean="0"/>
              <a:t> </a:t>
            </a:r>
            <a:r>
              <a:rPr lang="ru-RU" dirty="0" err="1" smtClean="0"/>
              <a:t>почесного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 О.Д. </a:t>
            </a:r>
            <a:r>
              <a:rPr lang="ru-RU" dirty="0" err="1" smtClean="0"/>
              <a:t>Лухманова</a:t>
            </a:r>
            <a:r>
              <a:rPr lang="ru-RU" dirty="0" smtClean="0"/>
              <a:t> — </a:t>
            </a:r>
            <a:r>
              <a:rPr lang="ru-RU" dirty="0" err="1" smtClean="0"/>
              <a:t>Ганні</a:t>
            </a:r>
            <a:r>
              <a:rPr lang="ru-RU" dirty="0" smtClean="0"/>
              <a:t> </a:t>
            </a:r>
            <a:r>
              <a:rPr lang="ru-RU" dirty="0" err="1" smtClean="0"/>
              <a:t>Олександрівні</a:t>
            </a:r>
            <a:r>
              <a:rPr lang="ru-RU" dirty="0" smtClean="0"/>
              <a:t> </a:t>
            </a:r>
            <a:r>
              <a:rPr lang="ru-RU" dirty="0" err="1" smtClean="0"/>
              <a:t>Лухмановій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сімейне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склалося</a:t>
            </a:r>
            <a:r>
              <a:rPr lang="ru-RU" dirty="0" smtClean="0"/>
              <a:t> благополучно, вони </a:t>
            </a:r>
            <a:r>
              <a:rPr lang="ru-RU" dirty="0" err="1" smtClean="0"/>
              <a:t>виростили</a:t>
            </a:r>
            <a:r>
              <a:rPr lang="ru-RU" dirty="0" smtClean="0"/>
              <a:t> та </a:t>
            </a:r>
            <a:r>
              <a:rPr lang="ru-RU" dirty="0" err="1" smtClean="0"/>
              <a:t>виховали</a:t>
            </a:r>
            <a:r>
              <a:rPr lang="ru-RU" dirty="0" smtClean="0"/>
              <a:t> 4 </a:t>
            </a:r>
            <a:r>
              <a:rPr lang="ru-RU" dirty="0" err="1" smtClean="0"/>
              <a:t>дітей</a:t>
            </a:r>
            <a:r>
              <a:rPr lang="ru-RU" dirty="0" smtClean="0"/>
              <a:t>: 2 </a:t>
            </a:r>
            <a:r>
              <a:rPr lang="ru-RU" dirty="0" err="1" smtClean="0"/>
              <a:t>синів</a:t>
            </a:r>
            <a:r>
              <a:rPr lang="ru-RU" dirty="0" smtClean="0"/>
              <a:t> та 2 </a:t>
            </a:r>
            <a:r>
              <a:rPr lang="ru-RU" dirty="0" err="1" smtClean="0"/>
              <a:t>дочок</a:t>
            </a:r>
            <a:r>
              <a:rPr lang="ru-RU" dirty="0" smtClean="0"/>
              <a:t>, дали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хорошу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2905140" cy="39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Переломним</a:t>
            </a:r>
            <a:r>
              <a:rPr lang="ru-RU" dirty="0" smtClean="0"/>
              <a:t> для В.О. </a:t>
            </a:r>
            <a:r>
              <a:rPr lang="ru-RU" dirty="0" err="1" smtClean="0"/>
              <a:t>Караваєва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медичної</a:t>
            </a:r>
            <a:r>
              <a:rPr lang="ru-RU" dirty="0" smtClean="0"/>
              <a:t> науки </a:t>
            </a:r>
            <a:r>
              <a:rPr lang="ru-RU" dirty="0" err="1" smtClean="0"/>
              <a:t>виявився</a:t>
            </a:r>
            <a:r>
              <a:rPr lang="ru-RU" dirty="0" smtClean="0"/>
              <a:t> 1847 р., </a:t>
            </a:r>
            <a:r>
              <a:rPr lang="ru-RU" dirty="0" err="1" smtClean="0"/>
              <a:t>оскільки</a:t>
            </a:r>
            <a:r>
              <a:rPr lang="ru-RU" dirty="0" smtClean="0"/>
              <a:t> 18 лютого у </a:t>
            </a:r>
            <a:r>
              <a:rPr lang="ru-RU" dirty="0" err="1" smtClean="0"/>
              <a:t>клініці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проведена друга в 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ефірного</a:t>
            </a:r>
            <a:r>
              <a:rPr lang="ru-RU" dirty="0" smtClean="0"/>
              <a:t> наркозу (першу в 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М.І. Пирогов </a:t>
            </a:r>
            <a:r>
              <a:rPr lang="ru-RU" dirty="0" err="1" smtClean="0"/>
              <a:t>лише</a:t>
            </a:r>
            <a:r>
              <a:rPr lang="ru-RU" dirty="0" smtClean="0"/>
              <a:t> на 4 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624271" cy="27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3040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3286116" cy="67151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Цікавий</a:t>
            </a:r>
            <a:r>
              <a:rPr lang="ru-RU" dirty="0" smtClean="0"/>
              <a:t> той факт, </a:t>
            </a:r>
            <a:r>
              <a:rPr lang="ru-RU" dirty="0" err="1" smtClean="0"/>
              <a:t>що</a:t>
            </a:r>
            <a:r>
              <a:rPr lang="ru-RU" dirty="0" smtClean="0"/>
              <a:t> у 1844 р. </a:t>
            </a:r>
            <a:r>
              <a:rPr lang="ru-RU" dirty="0" err="1" smtClean="0"/>
              <a:t>Караваєва</a:t>
            </a:r>
            <a:r>
              <a:rPr lang="ru-RU" dirty="0" smtClean="0"/>
              <a:t> як одного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очних</a:t>
            </a:r>
            <a:r>
              <a:rPr lang="ru-RU" dirty="0" smtClean="0"/>
              <a:t> </a:t>
            </a:r>
            <a:r>
              <a:rPr lang="ru-RU" dirty="0" err="1" smtClean="0"/>
              <a:t>хірургів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направили у </a:t>
            </a:r>
            <a:r>
              <a:rPr lang="ru-RU" dirty="0" err="1" smtClean="0"/>
              <a:t>Крим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приводу </a:t>
            </a:r>
            <a:r>
              <a:rPr lang="ru-RU" dirty="0" err="1" smtClean="0"/>
              <a:t>катаракти</a:t>
            </a:r>
            <a:r>
              <a:rPr lang="ru-RU" dirty="0" smtClean="0"/>
              <a:t> </a:t>
            </a:r>
            <a:r>
              <a:rPr lang="ru-RU" dirty="0" err="1" smtClean="0"/>
              <a:t>колишньому</a:t>
            </a:r>
            <a:r>
              <a:rPr lang="ru-RU" dirty="0" smtClean="0"/>
              <a:t> </a:t>
            </a:r>
            <a:r>
              <a:rPr lang="ru-RU" dirty="0" err="1" smtClean="0"/>
              <a:t>міністру</a:t>
            </a:r>
            <a:r>
              <a:rPr lang="ru-RU" dirty="0" smtClean="0"/>
              <a:t> </a:t>
            </a:r>
            <a:r>
              <a:rPr lang="ru-RU" dirty="0" err="1" smtClean="0"/>
              <a:t>царського</a:t>
            </a:r>
            <a:r>
              <a:rPr lang="ru-RU" dirty="0" smtClean="0"/>
              <a:t> уряду князю </a:t>
            </a:r>
            <a:r>
              <a:rPr lang="ru-RU" dirty="0" err="1" smtClean="0"/>
              <a:t>Голіцину</a:t>
            </a:r>
            <a:r>
              <a:rPr lang="ru-RU" dirty="0" smtClean="0"/>
              <a:t>; складна </a:t>
            </a:r>
            <a:r>
              <a:rPr lang="ru-RU" dirty="0" err="1" smtClean="0"/>
              <a:t>операція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. У 1950-х роках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цією</a:t>
            </a:r>
            <a:r>
              <a:rPr lang="ru-RU" dirty="0" smtClean="0"/>
              <a:t> ж метою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запрошували</a:t>
            </a:r>
            <a:r>
              <a:rPr lang="ru-RU" dirty="0" smtClean="0"/>
              <a:t> в Санкт-Петербург до 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імператриці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4538677" cy="339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85762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Караваєв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в </a:t>
            </a:r>
            <a:r>
              <a:rPr lang="ru-RU" dirty="0" err="1" smtClean="0"/>
              <a:t>отоларингологію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пластичного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 носа, описав 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випрямлення</a:t>
            </a:r>
            <a:r>
              <a:rPr lang="ru-RU" dirty="0" smtClean="0"/>
              <a:t> спинки носа шматком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лоба</a:t>
            </a:r>
            <a:r>
              <a:rPr lang="ru-RU" dirty="0" smtClean="0"/>
              <a:t>, </a:t>
            </a:r>
            <a:r>
              <a:rPr lang="ru-RU" dirty="0" err="1" smtClean="0"/>
              <a:t>розробив</a:t>
            </a:r>
            <a:r>
              <a:rPr lang="ru-RU" dirty="0" smtClean="0"/>
              <a:t> метод </a:t>
            </a:r>
            <a:r>
              <a:rPr lang="ru-RU" dirty="0" err="1" smtClean="0"/>
              <a:t>накладання</a:t>
            </a:r>
            <a:r>
              <a:rPr lang="ru-RU" dirty="0" smtClean="0"/>
              <a:t> </a:t>
            </a:r>
            <a:r>
              <a:rPr lang="ru-RU" dirty="0" err="1" smtClean="0"/>
              <a:t>швів</a:t>
            </a:r>
            <a:r>
              <a:rPr lang="ru-RU" dirty="0" smtClean="0"/>
              <a:t> при </a:t>
            </a:r>
            <a:r>
              <a:rPr lang="ru-RU" dirty="0" err="1" smtClean="0"/>
              <a:t>пластиці</a:t>
            </a:r>
            <a:r>
              <a:rPr lang="ru-RU" dirty="0" smtClean="0"/>
              <a:t> твердого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м’якого</a:t>
            </a:r>
            <a:r>
              <a:rPr lang="ru-RU" dirty="0" smtClean="0"/>
              <a:t> </a:t>
            </a:r>
            <a:r>
              <a:rPr lang="ru-RU" dirty="0" err="1" smtClean="0"/>
              <a:t>піднебіння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Караваєв</a:t>
            </a:r>
            <a:r>
              <a:rPr lang="ru-RU" dirty="0" smtClean="0"/>
              <a:t> — перший </a:t>
            </a:r>
            <a:r>
              <a:rPr lang="ru-RU" dirty="0" err="1" smtClean="0"/>
              <a:t>хірург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у </a:t>
            </a:r>
            <a:r>
              <a:rPr lang="ru-RU" dirty="0" err="1" smtClean="0"/>
              <a:t>доантисептичний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ампутації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шкіряних</a:t>
            </a:r>
            <a:r>
              <a:rPr lang="ru-RU" dirty="0" smtClean="0"/>
              <a:t> та </a:t>
            </a:r>
            <a:r>
              <a:rPr lang="ru-RU" dirty="0" err="1" smtClean="0"/>
              <a:t>шкіряно-м’язових</a:t>
            </a:r>
            <a:r>
              <a:rPr lang="ru-RU" dirty="0" smtClean="0"/>
              <a:t> </a:t>
            </a:r>
            <a:r>
              <a:rPr lang="ru-RU" dirty="0" err="1" smtClean="0"/>
              <a:t>кусків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зменшеною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 </a:t>
            </a:r>
            <a:r>
              <a:rPr lang="ru-RU" dirty="0" err="1" smtClean="0"/>
              <a:t>м’язів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пріоритет</a:t>
            </a:r>
            <a:r>
              <a:rPr lang="ru-RU" dirty="0" smtClean="0"/>
              <a:t> у </a:t>
            </a:r>
            <a:r>
              <a:rPr lang="ru-RU" dirty="0" err="1" smtClean="0"/>
              <a:t>застосуванні</a:t>
            </a:r>
            <a:r>
              <a:rPr lang="ru-RU" dirty="0" smtClean="0"/>
              <a:t> </a:t>
            </a:r>
            <a:r>
              <a:rPr lang="ru-RU" dirty="0" err="1" smtClean="0"/>
              <a:t>піднадкісткової</a:t>
            </a:r>
            <a:r>
              <a:rPr lang="ru-RU" dirty="0" smtClean="0"/>
              <a:t> </a:t>
            </a:r>
            <a:r>
              <a:rPr lang="ru-RU" dirty="0" err="1" smtClean="0"/>
              <a:t>резекції</a:t>
            </a:r>
            <a:r>
              <a:rPr lang="ru-RU" dirty="0" smtClean="0"/>
              <a:t>. У 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працях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підкреслював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надкісниця</a:t>
            </a:r>
            <a:r>
              <a:rPr lang="ru-RU" dirty="0" smtClean="0"/>
              <a:t>, по </a:t>
            </a:r>
            <a:r>
              <a:rPr lang="ru-RU" dirty="0" err="1" smtClean="0"/>
              <a:t>суті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генерується</a:t>
            </a:r>
            <a:r>
              <a:rPr lang="ru-RU" dirty="0" smtClean="0"/>
              <a:t> </a:t>
            </a:r>
            <a:r>
              <a:rPr lang="ru-RU" dirty="0" err="1" smtClean="0"/>
              <a:t>кісткова</a:t>
            </a:r>
            <a:r>
              <a:rPr lang="ru-RU" dirty="0" smtClean="0"/>
              <a:t> тканина.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338651" cy="341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3357578" cy="33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500562" cy="6858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розроблений</a:t>
            </a:r>
            <a:r>
              <a:rPr lang="ru-RU" dirty="0" smtClean="0"/>
              <a:t> </a:t>
            </a:r>
            <a:r>
              <a:rPr lang="ru-RU" dirty="0" err="1" smtClean="0"/>
              <a:t>Караваєвим</a:t>
            </a:r>
            <a:r>
              <a:rPr lang="ru-RU" dirty="0" smtClean="0"/>
              <a:t> 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радикальний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випадіння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кишки, </a:t>
            </a:r>
            <a:r>
              <a:rPr lang="ru-RU" dirty="0" err="1" smtClean="0"/>
              <a:t>який</a:t>
            </a:r>
            <a:r>
              <a:rPr lang="ru-RU" dirty="0" smtClean="0"/>
              <a:t> за </a:t>
            </a:r>
            <a:r>
              <a:rPr lang="ru-RU" dirty="0" err="1" smtClean="0"/>
              <a:t>ефективністю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простотою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кращим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той,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застосовувався</a:t>
            </a:r>
            <a:r>
              <a:rPr lang="ru-RU" dirty="0" smtClean="0"/>
              <a:t> на той час. </a:t>
            </a:r>
            <a:r>
              <a:rPr lang="ru-RU" dirty="0" err="1" smtClean="0"/>
              <a:t>Ця</a:t>
            </a:r>
            <a:r>
              <a:rPr lang="ru-RU" dirty="0" smtClean="0"/>
              <a:t> проста, </a:t>
            </a:r>
            <a:r>
              <a:rPr lang="ru-RU" dirty="0" err="1" smtClean="0"/>
              <a:t>безкровна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 </a:t>
            </a:r>
            <a:r>
              <a:rPr lang="ru-RU" dirty="0" err="1" smtClean="0"/>
              <a:t>робиться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зараз, </a:t>
            </a:r>
            <a:r>
              <a:rPr lang="ru-RU" dirty="0" err="1" smtClean="0"/>
              <a:t>але</a:t>
            </a:r>
            <a:r>
              <a:rPr lang="ru-RU" dirty="0" smtClean="0"/>
              <a:t>, на жаль, мало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згадує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вона </a:t>
            </a:r>
            <a:r>
              <a:rPr lang="ru-RU" dirty="0" err="1" smtClean="0"/>
              <a:t>була</a:t>
            </a:r>
            <a:r>
              <a:rPr lang="ru-RU" dirty="0" smtClean="0"/>
              <a:t> введена у практику </a:t>
            </a:r>
            <a:r>
              <a:rPr lang="ru-RU" dirty="0" err="1" smtClean="0"/>
              <a:t>саме</a:t>
            </a:r>
            <a:r>
              <a:rPr lang="ru-RU" dirty="0" smtClean="0"/>
              <a:t> В.О. </a:t>
            </a:r>
            <a:r>
              <a:rPr lang="ru-RU" dirty="0" err="1" smtClean="0"/>
              <a:t>Караваєвим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39251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786314" cy="6858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 лютого 1892 р. В.О. </a:t>
            </a:r>
            <a:r>
              <a:rPr lang="ru-RU" dirty="0" err="1" smtClean="0"/>
              <a:t>Караваєв</a:t>
            </a:r>
            <a:r>
              <a:rPr lang="ru-RU" dirty="0" smtClean="0"/>
              <a:t> </a:t>
            </a:r>
            <a:r>
              <a:rPr lang="ru-RU" dirty="0" err="1" smtClean="0"/>
              <a:t>захворів</a:t>
            </a:r>
            <a:r>
              <a:rPr lang="ru-RU" dirty="0" smtClean="0"/>
              <a:t> на </a:t>
            </a:r>
            <a:r>
              <a:rPr lang="ru-RU" dirty="0" err="1" smtClean="0"/>
              <a:t>грип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ускладнився</a:t>
            </a:r>
            <a:r>
              <a:rPr lang="ru-RU" dirty="0" smtClean="0"/>
              <a:t> </a:t>
            </a:r>
            <a:r>
              <a:rPr lang="ru-RU" dirty="0" err="1" smtClean="0"/>
              <a:t>запаленням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 </a:t>
            </a:r>
            <a:r>
              <a:rPr lang="ru-RU" dirty="0" err="1" smtClean="0"/>
              <a:t>Знову</a:t>
            </a:r>
            <a:r>
              <a:rPr lang="ru-RU" dirty="0" smtClean="0"/>
              <a:t> нагадав про себе ревматизм,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загострювався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1857 р.</a:t>
            </a:r>
          </a:p>
          <a:p>
            <a:r>
              <a:rPr lang="ru-RU" dirty="0" smtClean="0"/>
              <a:t>В.О. </a:t>
            </a:r>
            <a:r>
              <a:rPr lang="ru-RU" dirty="0" err="1" smtClean="0"/>
              <a:t>Караваєв</a:t>
            </a:r>
            <a:r>
              <a:rPr lang="ru-RU" dirty="0" smtClean="0"/>
              <a:t> помер 3 </a:t>
            </a:r>
            <a:r>
              <a:rPr lang="ru-RU" dirty="0" err="1" smtClean="0"/>
              <a:t>березня</a:t>
            </a:r>
            <a:r>
              <a:rPr lang="ru-RU" dirty="0" smtClean="0"/>
              <a:t> 1892 р., </a:t>
            </a:r>
            <a:r>
              <a:rPr lang="ru-RU" dirty="0" err="1" smtClean="0"/>
              <a:t>похований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великими почестями на Байковому </a:t>
            </a:r>
            <a:r>
              <a:rPr lang="ru-RU" dirty="0" err="1" smtClean="0"/>
              <a:t>цвинтарі</a:t>
            </a:r>
            <a:r>
              <a:rPr lang="ru-RU" dirty="0" smtClean="0"/>
              <a:t>. </a:t>
            </a:r>
            <a:r>
              <a:rPr lang="ru-RU" dirty="0" err="1" smtClean="0"/>
              <a:t>Заупокійну</a:t>
            </a:r>
            <a:r>
              <a:rPr lang="ru-RU" dirty="0" smtClean="0"/>
              <a:t> </a:t>
            </a:r>
            <a:r>
              <a:rPr lang="ru-RU" dirty="0" err="1" smtClean="0"/>
              <a:t>літургію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поховання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Петро Лебединцев, </a:t>
            </a:r>
            <a:r>
              <a:rPr lang="ru-RU" dirty="0" err="1" smtClean="0"/>
              <a:t>протоієрей</a:t>
            </a:r>
            <a:r>
              <a:rPr lang="ru-RU" dirty="0" smtClean="0"/>
              <a:t> кафедрального собору Св. </a:t>
            </a:r>
            <a:r>
              <a:rPr lang="ru-RU" dirty="0" err="1" smtClean="0"/>
              <a:t>Володимира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три </a:t>
            </a:r>
            <a:r>
              <a:rPr lang="ru-RU" dirty="0" err="1" smtClean="0"/>
              <a:t>десятиліття</a:t>
            </a:r>
            <a:r>
              <a:rPr lang="ru-RU" dirty="0" smtClean="0"/>
              <a:t> назад, у 1862 р., в 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відспівував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Т.Г. </a:t>
            </a:r>
            <a:r>
              <a:rPr lang="ru-RU" dirty="0" err="1" smtClean="0"/>
              <a:t>Шевченка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328997" cy="39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3643306" cy="500063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У </a:t>
            </a:r>
            <a:r>
              <a:rPr lang="ru-RU" i="1" dirty="0" err="1" smtClean="0"/>
              <a:t>славній</a:t>
            </a:r>
            <a:r>
              <a:rPr lang="ru-RU" i="1" dirty="0" smtClean="0"/>
              <a:t> </a:t>
            </a:r>
            <a:r>
              <a:rPr lang="ru-RU" i="1" dirty="0" err="1" smtClean="0"/>
              <a:t>плеяді</a:t>
            </a:r>
            <a:r>
              <a:rPr lang="ru-RU" i="1" dirty="0" smtClean="0"/>
              <a:t> </a:t>
            </a:r>
            <a:r>
              <a:rPr lang="ru-RU" i="1" dirty="0" err="1" smtClean="0"/>
              <a:t>видатних</a:t>
            </a:r>
            <a:r>
              <a:rPr lang="ru-RU" i="1" dirty="0" smtClean="0"/>
              <a:t> </a:t>
            </a:r>
            <a:r>
              <a:rPr lang="ru-RU" i="1" dirty="0" err="1" smtClean="0"/>
              <a:t>діячів</a:t>
            </a:r>
            <a:r>
              <a:rPr lang="ru-RU" i="1" dirty="0" smtClean="0"/>
              <a:t> </a:t>
            </a:r>
            <a:r>
              <a:rPr lang="ru-RU" i="1" dirty="0" err="1" smtClean="0"/>
              <a:t>медицини</a:t>
            </a:r>
            <a:r>
              <a:rPr lang="ru-RU" i="1" dirty="0" smtClean="0"/>
              <a:t> </a:t>
            </a:r>
            <a:r>
              <a:rPr lang="ru-RU" i="1" dirty="0" err="1" smtClean="0"/>
              <a:t>видне</a:t>
            </a:r>
            <a:r>
              <a:rPr lang="ru-RU" i="1" dirty="0" smtClean="0"/>
              <a:t> </a:t>
            </a:r>
            <a:r>
              <a:rPr lang="ru-RU" i="1" dirty="0" err="1" smtClean="0"/>
              <a:t>місце</a:t>
            </a:r>
            <a:r>
              <a:rPr lang="ru-RU" i="1" dirty="0" smtClean="0"/>
              <a:t> </a:t>
            </a:r>
            <a:r>
              <a:rPr lang="ru-RU" i="1" dirty="0" err="1" smtClean="0"/>
              <a:t>займає</a:t>
            </a:r>
            <a:r>
              <a:rPr lang="ru-RU" i="1" dirty="0" smtClean="0"/>
              <a:t> один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засновників</a:t>
            </a:r>
            <a:r>
              <a:rPr lang="ru-RU" i="1" dirty="0" smtClean="0"/>
              <a:t> </a:t>
            </a:r>
            <a:r>
              <a:rPr lang="ru-RU" i="1" dirty="0" err="1" smtClean="0"/>
              <a:t>вітчизняної</a:t>
            </a:r>
            <a:r>
              <a:rPr lang="ru-RU" i="1" dirty="0" smtClean="0"/>
              <a:t> </a:t>
            </a:r>
            <a:r>
              <a:rPr lang="ru-RU" i="1" dirty="0" err="1" smtClean="0"/>
              <a:t>хірургії</a:t>
            </a:r>
            <a:r>
              <a:rPr lang="ru-RU" i="1" dirty="0" smtClean="0"/>
              <a:t>, </a:t>
            </a:r>
            <a:r>
              <a:rPr lang="ru-RU" i="1" dirty="0" err="1" smtClean="0"/>
              <a:t>талановитий</a:t>
            </a:r>
            <a:r>
              <a:rPr lang="ru-RU" i="1" dirty="0" smtClean="0"/>
              <a:t> </a:t>
            </a:r>
            <a:r>
              <a:rPr lang="ru-RU" i="1" dirty="0" err="1" smtClean="0"/>
              <a:t>клініцист</a:t>
            </a:r>
            <a:r>
              <a:rPr lang="ru-RU" i="1" dirty="0" smtClean="0"/>
              <a:t>, великий </a:t>
            </a:r>
            <a:r>
              <a:rPr lang="ru-RU" i="1" dirty="0" err="1" smtClean="0"/>
              <a:t>вчений</a:t>
            </a:r>
            <a:r>
              <a:rPr lang="ru-RU" i="1" dirty="0" smtClean="0"/>
              <a:t> </a:t>
            </a:r>
            <a:r>
              <a:rPr lang="ru-RU" i="1" dirty="0" err="1" smtClean="0"/>
              <a:t>Володимир</a:t>
            </a:r>
            <a:r>
              <a:rPr lang="ru-RU" i="1" dirty="0" smtClean="0"/>
              <a:t> </a:t>
            </a:r>
            <a:r>
              <a:rPr lang="ru-RU" i="1" dirty="0" err="1" smtClean="0"/>
              <a:t>Опанасович</a:t>
            </a:r>
            <a:r>
              <a:rPr lang="ru-RU" i="1" dirty="0" smtClean="0"/>
              <a:t> </a:t>
            </a:r>
            <a:r>
              <a:rPr lang="ru-RU" i="1" dirty="0" err="1" smtClean="0"/>
              <a:t>Караваєв</a:t>
            </a:r>
            <a:r>
              <a:rPr lang="ru-RU" i="1" dirty="0" smtClean="0"/>
              <a:t>.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присвятив</a:t>
            </a:r>
            <a:r>
              <a:rPr lang="ru-RU" i="1" dirty="0" smtClean="0"/>
              <a:t> усе </a:t>
            </a:r>
            <a:r>
              <a:rPr lang="ru-RU" i="1" dirty="0" err="1" smtClean="0"/>
              <a:t>життя</a:t>
            </a:r>
            <a:r>
              <a:rPr lang="ru-RU" i="1" dirty="0" smtClean="0"/>
              <a:t> </a:t>
            </a:r>
            <a:r>
              <a:rPr lang="ru-RU" i="1" dirty="0" err="1" smtClean="0"/>
              <a:t>медицині</a:t>
            </a:r>
            <a:r>
              <a:rPr lang="ru-RU" i="1" dirty="0" smtClean="0"/>
              <a:t>, </a:t>
            </a:r>
            <a:r>
              <a:rPr lang="ru-RU" i="1" dirty="0" err="1" smtClean="0"/>
              <a:t>ввібравши</a:t>
            </a:r>
            <a:r>
              <a:rPr lang="ru-RU" i="1" dirty="0" smtClean="0"/>
              <a:t> </a:t>
            </a:r>
            <a:r>
              <a:rPr lang="ru-RU" i="1" dirty="0" err="1" smtClean="0"/>
              <a:t>кращі</a:t>
            </a:r>
            <a:r>
              <a:rPr lang="ru-RU" i="1" dirty="0" smtClean="0"/>
              <a:t> </a:t>
            </a:r>
            <a:r>
              <a:rPr lang="ru-RU" i="1" dirty="0" err="1" smtClean="0"/>
              <a:t>риси</a:t>
            </a:r>
            <a:r>
              <a:rPr lang="ru-RU" i="1" dirty="0" smtClean="0"/>
              <a:t> </a:t>
            </a:r>
            <a:r>
              <a:rPr lang="ru-RU" i="1" dirty="0" err="1" smtClean="0"/>
              <a:t>лікаря</a:t>
            </a:r>
            <a:r>
              <a:rPr lang="ru-RU" i="1" dirty="0" smtClean="0"/>
              <a:t>. </a:t>
            </a:r>
            <a:r>
              <a:rPr lang="ru-RU" i="1" dirty="0" err="1" smtClean="0"/>
              <a:t>Його</a:t>
            </a:r>
            <a:r>
              <a:rPr lang="ru-RU" i="1" dirty="0" smtClean="0"/>
              <a:t> по праву </a:t>
            </a:r>
            <a:r>
              <a:rPr lang="ru-RU" i="1" dirty="0" err="1" smtClean="0"/>
              <a:t>вважають</a:t>
            </a:r>
            <a:r>
              <a:rPr lang="ru-RU" i="1" dirty="0" smtClean="0"/>
              <a:t> </a:t>
            </a:r>
            <a:r>
              <a:rPr lang="ru-RU" i="1" dirty="0" err="1" smtClean="0"/>
              <a:t>достойним</a:t>
            </a:r>
            <a:r>
              <a:rPr lang="ru-RU" i="1" dirty="0" smtClean="0"/>
              <a:t> </a:t>
            </a:r>
            <a:r>
              <a:rPr lang="ru-RU" i="1" dirty="0" err="1" smtClean="0"/>
              <a:t>учнем</a:t>
            </a:r>
            <a:r>
              <a:rPr lang="ru-RU" i="1" dirty="0" smtClean="0"/>
              <a:t> М.І. Пирогова. В.О. </a:t>
            </a:r>
            <a:r>
              <a:rPr lang="ru-RU" i="1" dirty="0" err="1" smtClean="0"/>
              <a:t>Караваєв</a:t>
            </a:r>
            <a:r>
              <a:rPr lang="ru-RU" i="1" dirty="0" smtClean="0"/>
              <a:t> не </a:t>
            </a:r>
            <a:r>
              <a:rPr lang="ru-RU" i="1" dirty="0" err="1" smtClean="0"/>
              <a:t>лише</a:t>
            </a:r>
            <a:r>
              <a:rPr lang="ru-RU" i="1" dirty="0" smtClean="0"/>
              <a:t> </a:t>
            </a:r>
            <a:r>
              <a:rPr lang="ru-RU" i="1" dirty="0" err="1" smtClean="0"/>
              <a:t>розвинув</a:t>
            </a:r>
            <a:r>
              <a:rPr lang="ru-RU" i="1" dirty="0" smtClean="0"/>
              <a:t> </a:t>
            </a:r>
            <a:r>
              <a:rPr lang="ru-RU" i="1" dirty="0" err="1" smtClean="0"/>
              <a:t>ідеї</a:t>
            </a:r>
            <a:r>
              <a:rPr lang="ru-RU" i="1" dirty="0" smtClean="0"/>
              <a:t> </a:t>
            </a:r>
            <a:r>
              <a:rPr lang="ru-RU" i="1" dirty="0" err="1" smtClean="0"/>
              <a:t>свого</a:t>
            </a:r>
            <a:r>
              <a:rPr lang="ru-RU" i="1" dirty="0" smtClean="0"/>
              <a:t> </a:t>
            </a:r>
            <a:r>
              <a:rPr lang="ru-RU" i="1" dirty="0" err="1" smtClean="0"/>
              <a:t>вчителя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зробив</a:t>
            </a:r>
            <a:r>
              <a:rPr lang="ru-RU" i="1" dirty="0" smtClean="0"/>
              <a:t> </a:t>
            </a:r>
            <a:r>
              <a:rPr lang="ru-RU" i="1" dirty="0" err="1" smtClean="0"/>
              <a:t>вагомий</a:t>
            </a:r>
            <a:r>
              <a:rPr lang="ru-RU" i="1" dirty="0" smtClean="0"/>
              <a:t> </a:t>
            </a:r>
            <a:r>
              <a:rPr lang="ru-RU" i="1" dirty="0" err="1" smtClean="0"/>
              <a:t>внесок</a:t>
            </a:r>
            <a:r>
              <a:rPr lang="ru-RU" i="1" dirty="0" smtClean="0"/>
              <a:t> у </a:t>
            </a:r>
            <a:r>
              <a:rPr lang="ru-RU" i="1" dirty="0" err="1" smtClean="0"/>
              <a:t>різні</a:t>
            </a:r>
            <a:r>
              <a:rPr lang="ru-RU" i="1" dirty="0" smtClean="0"/>
              <a:t> </a:t>
            </a:r>
            <a:r>
              <a:rPr lang="ru-RU" i="1" dirty="0" err="1" smtClean="0"/>
              <a:t>галузі</a:t>
            </a:r>
            <a:r>
              <a:rPr lang="ru-RU" i="1" dirty="0" smtClean="0"/>
              <a:t> </a:t>
            </a:r>
            <a:r>
              <a:rPr lang="ru-RU" i="1" dirty="0" err="1" smtClean="0"/>
              <a:t>медицини</a:t>
            </a:r>
            <a:r>
              <a:rPr lang="ru-RU" i="1" dirty="0" smtClean="0"/>
              <a:t>. </a:t>
            </a:r>
            <a:r>
              <a:rPr lang="ru-RU" i="1" dirty="0" err="1" smtClean="0"/>
              <a:t>Його</a:t>
            </a:r>
            <a:r>
              <a:rPr lang="ru-RU" i="1" dirty="0" smtClean="0"/>
              <a:t> новаторства </a:t>
            </a:r>
            <a:r>
              <a:rPr lang="ru-RU" i="1" dirty="0" err="1" smtClean="0"/>
              <a:t>і</a:t>
            </a:r>
            <a:r>
              <a:rPr lang="ru-RU" i="1" dirty="0" smtClean="0"/>
              <a:t> по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залишаються</a:t>
            </a:r>
            <a:r>
              <a:rPr lang="ru-RU" i="1" dirty="0" smtClean="0"/>
              <a:t> </a:t>
            </a:r>
            <a:r>
              <a:rPr lang="ru-RU" i="1" dirty="0" err="1" smtClean="0"/>
              <a:t>актуальними</a:t>
            </a:r>
            <a:r>
              <a:rPr lang="ru-RU" i="1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024328" cy="506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5016"/>
            <a:ext cx="9144000" cy="11429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Опанасович</a:t>
            </a:r>
            <a:r>
              <a:rPr lang="ru-RU" dirty="0" smtClean="0"/>
              <a:t> 8 </a:t>
            </a:r>
            <a:r>
              <a:rPr lang="ru-RU" dirty="0" err="1" smtClean="0"/>
              <a:t>липня</a:t>
            </a:r>
            <a:r>
              <a:rPr lang="ru-RU" dirty="0" smtClean="0"/>
              <a:t> 1811 р. у </a:t>
            </a:r>
            <a:r>
              <a:rPr lang="ru-RU" dirty="0" err="1" smtClean="0"/>
              <a:t>старовинному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В’ятка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заможного</a:t>
            </a:r>
            <a:r>
              <a:rPr lang="ru-RU" dirty="0" smtClean="0"/>
              <a:t>, </a:t>
            </a:r>
            <a:r>
              <a:rPr lang="ru-RU" dirty="0" err="1" smtClean="0"/>
              <a:t>багатодітного</a:t>
            </a:r>
            <a:r>
              <a:rPr lang="ru-RU" dirty="0" smtClean="0"/>
              <a:t> </a:t>
            </a:r>
            <a:r>
              <a:rPr lang="ru-RU" dirty="0" err="1" smtClean="0"/>
              <a:t>купця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6634190" cy="413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29264"/>
            <a:ext cx="9144000" cy="12858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 16 </a:t>
            </a:r>
            <a:r>
              <a:rPr lang="ru-RU" dirty="0" err="1" smtClean="0"/>
              <a:t>років</a:t>
            </a:r>
            <a:r>
              <a:rPr lang="en-US" dirty="0" smtClean="0"/>
              <a:t> </a:t>
            </a:r>
            <a:r>
              <a:rPr lang="uk-UA" dirty="0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В’ятську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endParaRPr lang="ru-RU" dirty="0" smtClean="0"/>
          </a:p>
          <a:p>
            <a:r>
              <a:rPr lang="ru-RU" dirty="0" smtClean="0"/>
              <a:t>Став </a:t>
            </a:r>
            <a:r>
              <a:rPr lang="ru-RU" dirty="0" err="1" smtClean="0"/>
              <a:t>вільним</a:t>
            </a:r>
            <a:r>
              <a:rPr lang="ru-RU" dirty="0" smtClean="0"/>
              <a:t> </a:t>
            </a:r>
            <a:r>
              <a:rPr lang="ru-RU" dirty="0" err="1" smtClean="0"/>
              <a:t>слухачем</a:t>
            </a:r>
            <a:r>
              <a:rPr lang="ru-RU" dirty="0" smtClean="0"/>
              <a:t> на </a:t>
            </a:r>
            <a:r>
              <a:rPr lang="ru-RU" dirty="0" err="1" smtClean="0"/>
              <a:t>медичному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 </a:t>
            </a:r>
            <a:r>
              <a:rPr lang="ru-RU" dirty="0" err="1" smtClean="0"/>
              <a:t>Казанського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 1831 р.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лікар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нагороджений</a:t>
            </a:r>
            <a:r>
              <a:rPr lang="ru-RU" dirty="0" smtClean="0"/>
              <a:t> </a:t>
            </a:r>
            <a:r>
              <a:rPr lang="ru-RU" dirty="0" err="1" smtClean="0"/>
              <a:t>срібною</a:t>
            </a:r>
            <a:r>
              <a:rPr lang="ru-RU" dirty="0" smtClean="0"/>
              <a:t> </a:t>
            </a:r>
            <a:r>
              <a:rPr lang="ru-RU" dirty="0" err="1" smtClean="0"/>
              <a:t>медаллю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одержав диплом </a:t>
            </a:r>
            <a:r>
              <a:rPr lang="ru-RU" dirty="0" err="1" smtClean="0"/>
              <a:t>лікаря</a:t>
            </a:r>
            <a:r>
              <a:rPr lang="ru-RU" dirty="0" smtClean="0"/>
              <a:t> 1-го </a:t>
            </a:r>
            <a:r>
              <a:rPr lang="ru-RU" dirty="0" err="1" smtClean="0"/>
              <a:t>розряду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0616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3428992" cy="66437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 </a:t>
            </a:r>
            <a:r>
              <a:rPr lang="ru-RU" dirty="0" err="1" smtClean="0"/>
              <a:t>липні</a:t>
            </a:r>
            <a:r>
              <a:rPr lang="ru-RU" dirty="0" smtClean="0"/>
              <a:t> 1834 р. В.О. </a:t>
            </a:r>
            <a:r>
              <a:rPr lang="ru-RU" dirty="0" err="1" smtClean="0"/>
              <a:t>Караваєв</a:t>
            </a:r>
            <a:r>
              <a:rPr lang="ru-RU" dirty="0" smtClean="0"/>
              <a:t> </a:t>
            </a:r>
            <a:r>
              <a:rPr lang="ru-RU" dirty="0" err="1" smtClean="0"/>
              <a:t>від’їжджає</a:t>
            </a:r>
            <a:r>
              <a:rPr lang="ru-RU" dirty="0" smtClean="0"/>
              <a:t> до </a:t>
            </a:r>
            <a:r>
              <a:rPr lang="ru-RU" dirty="0" err="1" smtClean="0"/>
              <a:t>Німеччини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перебування</a:t>
            </a:r>
            <a:r>
              <a:rPr lang="ru-RU" dirty="0" smtClean="0"/>
              <a:t> у </a:t>
            </a:r>
            <a:r>
              <a:rPr lang="ru-RU" dirty="0" err="1" smtClean="0"/>
              <a:t>Берліні</a:t>
            </a:r>
            <a:r>
              <a:rPr lang="ru-RU" dirty="0" smtClean="0"/>
              <a:t> в </a:t>
            </a:r>
            <a:r>
              <a:rPr lang="ru-RU" dirty="0" err="1" smtClean="0"/>
              <a:t>клініці</a:t>
            </a:r>
            <a:r>
              <a:rPr lang="ru-RU" dirty="0" smtClean="0"/>
              <a:t> </a:t>
            </a:r>
            <a:r>
              <a:rPr lang="ru-RU" dirty="0" err="1" smtClean="0"/>
              <a:t>Грефе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хірургів</a:t>
            </a:r>
            <a:r>
              <a:rPr lang="ru-RU" dirty="0" smtClean="0"/>
              <a:t> В.О. </a:t>
            </a:r>
            <a:r>
              <a:rPr lang="ru-RU" dirty="0" err="1" smtClean="0"/>
              <a:t>Караваєва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М.І. Пирогова, </a:t>
            </a:r>
            <a:r>
              <a:rPr lang="ru-RU" dirty="0" err="1" smtClean="0"/>
              <a:t>які</a:t>
            </a:r>
            <a:r>
              <a:rPr lang="ru-RU" dirty="0" smtClean="0"/>
              <a:t> на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світочами</a:t>
            </a:r>
            <a:r>
              <a:rPr lang="ru-RU" dirty="0" smtClean="0"/>
              <a:t> не 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та </a:t>
            </a:r>
            <a:r>
              <a:rPr lang="ru-RU" dirty="0" err="1" smtClean="0"/>
              <a:t>української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хірургії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Хоча</a:t>
            </a:r>
            <a:r>
              <a:rPr lang="ru-RU" dirty="0" smtClean="0"/>
              <a:t> М.І. Пирогов </a:t>
            </a:r>
            <a:r>
              <a:rPr lang="ru-RU" dirty="0" err="1" smtClean="0"/>
              <a:t>і</a:t>
            </a:r>
            <a:r>
              <a:rPr lang="ru-RU" dirty="0" smtClean="0"/>
              <a:t> В.О. </a:t>
            </a:r>
            <a:r>
              <a:rPr lang="ru-RU" dirty="0" err="1" smtClean="0"/>
              <a:t>Караваєв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ровесники, </a:t>
            </a:r>
            <a:r>
              <a:rPr lang="ru-RU" dirty="0" err="1" smtClean="0"/>
              <a:t>але</a:t>
            </a:r>
            <a:r>
              <a:rPr lang="ru-RU" dirty="0" smtClean="0"/>
              <a:t> перший </a:t>
            </a:r>
            <a:r>
              <a:rPr lang="ru-RU" dirty="0" err="1" smtClean="0"/>
              <a:t>був</a:t>
            </a:r>
            <a:r>
              <a:rPr lang="ru-RU" dirty="0" smtClean="0"/>
              <a:t> уже </a:t>
            </a:r>
            <a:r>
              <a:rPr lang="ru-RU" dirty="0" err="1" smtClean="0"/>
              <a:t>досвідченим</a:t>
            </a:r>
            <a:r>
              <a:rPr lang="ru-RU" dirty="0" smtClean="0"/>
              <a:t> </a:t>
            </a:r>
            <a:r>
              <a:rPr lang="ru-RU" dirty="0" err="1" smtClean="0"/>
              <a:t>хірургом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не </a:t>
            </a:r>
            <a:r>
              <a:rPr lang="ru-RU" dirty="0" err="1" smtClean="0"/>
              <a:t>завадило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дружбі</a:t>
            </a:r>
            <a:r>
              <a:rPr lang="ru-RU" dirty="0" smtClean="0"/>
              <a:t>: </a:t>
            </a:r>
            <a:r>
              <a:rPr lang="ru-RU" dirty="0" err="1" smtClean="0"/>
              <a:t>протягом</a:t>
            </a:r>
            <a:r>
              <a:rPr lang="ru-RU" dirty="0" smtClean="0"/>
              <a:t> року вони разом проводили </a:t>
            </a:r>
            <a:r>
              <a:rPr lang="ru-RU" dirty="0" err="1" smtClean="0"/>
              <a:t>заняття</a:t>
            </a:r>
            <a:r>
              <a:rPr lang="ru-RU" dirty="0" smtClean="0"/>
              <a:t> на трупах, </a:t>
            </a:r>
            <a:r>
              <a:rPr lang="ru-RU" dirty="0" err="1" smtClean="0"/>
              <a:t>вивчали</a:t>
            </a:r>
            <a:r>
              <a:rPr lang="ru-RU" dirty="0" smtClean="0"/>
              <a:t> </a:t>
            </a:r>
            <a:r>
              <a:rPr lang="ru-RU" dirty="0" err="1" smtClean="0"/>
              <a:t>підручники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хірургії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займалися</a:t>
            </a:r>
            <a:r>
              <a:rPr lang="ru-RU" dirty="0" smtClean="0"/>
              <a:t> </a:t>
            </a:r>
            <a:r>
              <a:rPr lang="ru-RU" dirty="0" err="1" smtClean="0"/>
              <a:t>накладанням</a:t>
            </a:r>
            <a:r>
              <a:rPr lang="ru-RU" dirty="0" smtClean="0"/>
              <a:t> </a:t>
            </a:r>
            <a:r>
              <a:rPr lang="ru-RU" dirty="0" err="1" smtClean="0"/>
              <a:t>пов’язок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4357686" cy="52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3428992" cy="664371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Караваєв</a:t>
            </a:r>
            <a:r>
              <a:rPr lang="ru-RU" dirty="0" smtClean="0"/>
              <a:t>, </a:t>
            </a:r>
            <a:r>
              <a:rPr lang="ru-RU" dirty="0" err="1" smtClean="0"/>
              <a:t>згадуючи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написав: «З перших же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знайомства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порадив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у 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та не 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. Я </a:t>
            </a:r>
            <a:r>
              <a:rPr lang="ru-RU" dirty="0" err="1" smtClean="0"/>
              <a:t>прислухався</a:t>
            </a:r>
            <a:r>
              <a:rPr lang="ru-RU" dirty="0" smtClean="0"/>
              <a:t> до </a:t>
            </a:r>
            <a:r>
              <a:rPr lang="ru-RU" dirty="0" err="1" smtClean="0"/>
              <a:t>поради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, через </a:t>
            </a:r>
            <a:r>
              <a:rPr lang="ru-RU" dirty="0" err="1" smtClean="0"/>
              <a:t>півстоліття</a:t>
            </a:r>
            <a:r>
              <a:rPr lang="ru-RU" dirty="0" smtClean="0"/>
              <a:t>, скажу,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порада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вдалою</a:t>
            </a:r>
            <a:r>
              <a:rPr lang="ru-RU" dirty="0" smtClean="0"/>
              <a:t>. За </a:t>
            </a:r>
            <a:r>
              <a:rPr lang="ru-RU" dirty="0" err="1" smtClean="0"/>
              <a:t>це</a:t>
            </a:r>
            <a:r>
              <a:rPr lang="ru-RU" dirty="0" smtClean="0"/>
              <a:t> я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вдячний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збережу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до 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205304" cy="563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3286116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Цікаво</a:t>
            </a:r>
            <a:r>
              <a:rPr lang="ru-RU" dirty="0" smtClean="0"/>
              <a:t> знати: </a:t>
            </a:r>
            <a:r>
              <a:rPr lang="ru-RU" dirty="0" err="1" smtClean="0"/>
              <a:t>Караваєв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митецьким</a:t>
            </a:r>
            <a:r>
              <a:rPr lang="ru-RU" dirty="0" smtClean="0"/>
              <a:t> </a:t>
            </a:r>
            <a:r>
              <a:rPr lang="ru-RU" dirty="0" err="1" smtClean="0"/>
              <a:t>хірургом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Пирогов приходив до </a:t>
            </a:r>
            <a:r>
              <a:rPr lang="ru-RU" dirty="0" err="1" smtClean="0"/>
              <a:t>нього</a:t>
            </a:r>
            <a:r>
              <a:rPr lang="ru-RU" dirty="0" smtClean="0"/>
              <a:t> на </a:t>
            </a:r>
            <a:r>
              <a:rPr lang="ru-RU" dirty="0" err="1" smtClean="0"/>
              <a:t>операції</a:t>
            </a:r>
            <a:r>
              <a:rPr lang="ru-RU" dirty="0" smtClean="0"/>
              <a:t> «полюбоваться  филигранным мастерством».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оперував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хірургічних</a:t>
            </a:r>
            <a:r>
              <a:rPr lang="ru-RU" dirty="0" smtClean="0"/>
              <a:t> областях, особливо </a:t>
            </a:r>
            <a:r>
              <a:rPr lang="ru-RU" dirty="0" err="1" smtClean="0"/>
              <a:t>майстерно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видаляв</a:t>
            </a:r>
            <a:r>
              <a:rPr lang="ru-RU" dirty="0" smtClean="0"/>
              <a:t> катаракту, в основному </a:t>
            </a:r>
            <a:r>
              <a:rPr lang="ru-RU" dirty="0" err="1" smtClean="0"/>
              <a:t>безкоштовно</a:t>
            </a:r>
            <a:r>
              <a:rPr lang="ru-RU" dirty="0" smtClean="0"/>
              <a:t>. У </a:t>
            </a:r>
            <a:r>
              <a:rPr lang="ru-RU" dirty="0" err="1" smtClean="0"/>
              <a:t>відкриту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амбулаторію</a:t>
            </a:r>
            <a:r>
              <a:rPr lang="ru-RU" dirty="0" smtClean="0"/>
              <a:t> на </a:t>
            </a:r>
            <a:r>
              <a:rPr lang="ru-RU" dirty="0" err="1" smtClean="0"/>
              <a:t>Подолі</a:t>
            </a:r>
            <a:r>
              <a:rPr lang="ru-RU" dirty="0" smtClean="0"/>
              <a:t> </a:t>
            </a:r>
            <a:r>
              <a:rPr lang="ru-RU" dirty="0" err="1" smtClean="0"/>
              <a:t>стікалися</a:t>
            </a:r>
            <a:r>
              <a:rPr lang="ru-RU" dirty="0" smtClean="0"/>
              <a:t> </a:t>
            </a:r>
            <a:r>
              <a:rPr lang="ru-RU" dirty="0" err="1" smtClean="0"/>
              <a:t>хворі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кінців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</a:t>
            </a:r>
            <a:r>
              <a:rPr lang="ru-RU" dirty="0" err="1" smtClean="0"/>
              <a:t>Невипадково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приказка</a:t>
            </a:r>
            <a:r>
              <a:rPr lang="ru-RU" dirty="0" smtClean="0"/>
              <a:t> - «У </a:t>
            </a:r>
            <a:r>
              <a:rPr lang="ru-RU" dirty="0" err="1" smtClean="0"/>
              <a:t>Лаврі</a:t>
            </a:r>
            <a:r>
              <a:rPr lang="ru-RU" dirty="0" smtClean="0"/>
              <a:t> </a:t>
            </a:r>
            <a:r>
              <a:rPr lang="ru-RU" dirty="0" err="1" smtClean="0"/>
              <a:t>Богові</a:t>
            </a:r>
            <a:r>
              <a:rPr lang="ru-RU" dirty="0" smtClean="0"/>
              <a:t> </a:t>
            </a:r>
            <a:r>
              <a:rPr lang="ru-RU" dirty="0" err="1" smtClean="0"/>
              <a:t>помолитися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Караваєву</a:t>
            </a:r>
            <a:r>
              <a:rPr lang="ru-RU" dirty="0" smtClean="0"/>
              <a:t> </a:t>
            </a:r>
            <a:r>
              <a:rPr lang="ru-RU" dirty="0" err="1" smtClean="0"/>
              <a:t>поклонитися</a:t>
            </a:r>
            <a:r>
              <a:rPr lang="ru-RU" dirty="0" smtClean="0"/>
              <a:t>».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хірурга</a:t>
            </a:r>
            <a:r>
              <a:rPr lang="ru-RU" dirty="0" smtClean="0"/>
              <a:t> </a:t>
            </a:r>
            <a:r>
              <a:rPr lang="ru-RU" dirty="0" err="1" smtClean="0"/>
              <a:t>колишня</a:t>
            </a:r>
            <a:r>
              <a:rPr lang="ru-RU" dirty="0" smtClean="0"/>
              <a:t> </a:t>
            </a:r>
            <a:r>
              <a:rPr lang="ru-RU" dirty="0" err="1" smtClean="0"/>
              <a:t>вулиця</a:t>
            </a:r>
            <a:r>
              <a:rPr lang="ru-RU" dirty="0" smtClean="0"/>
              <a:t> </a:t>
            </a:r>
            <a:r>
              <a:rPr lang="ru-RU" dirty="0" err="1" smtClean="0"/>
              <a:t>Шулявська</a:t>
            </a:r>
            <a:r>
              <a:rPr lang="ru-RU" dirty="0" smtClean="0"/>
              <a:t> стала </a:t>
            </a:r>
            <a:r>
              <a:rPr lang="ru-RU" dirty="0" err="1" smtClean="0"/>
              <a:t>називатися</a:t>
            </a:r>
            <a:r>
              <a:rPr lang="ru-RU" dirty="0" smtClean="0"/>
              <a:t> </a:t>
            </a:r>
            <a:r>
              <a:rPr lang="ru-RU" dirty="0" err="1" smtClean="0"/>
              <a:t>Караваєвською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вулиця</a:t>
            </a:r>
            <a:r>
              <a:rPr lang="ru-RU" dirty="0" smtClean="0"/>
              <a:t>  Л.Толстого).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27"/>
            <a:ext cx="5100656" cy="38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256"/>
            <a:ext cx="4371989" cy="22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357554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 1836 р. М.І. Пирогов </a:t>
            </a:r>
            <a:r>
              <a:rPr lang="ru-RU" dirty="0" err="1" smtClean="0"/>
              <a:t>запропонував</a:t>
            </a:r>
            <a:r>
              <a:rPr lang="ru-RU" dirty="0" smtClean="0"/>
              <a:t> В.О. </a:t>
            </a:r>
            <a:r>
              <a:rPr lang="ru-RU" dirty="0" err="1" smtClean="0"/>
              <a:t>Караваєву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 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клініці</a:t>
            </a:r>
            <a:r>
              <a:rPr lang="ru-RU" dirty="0" smtClean="0"/>
              <a:t>.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Опанасович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хірургом</a:t>
            </a:r>
            <a:r>
              <a:rPr lang="ru-RU" dirty="0" smtClean="0"/>
              <a:t>, </a:t>
            </a:r>
            <a:r>
              <a:rPr lang="ru-RU" dirty="0" err="1" smtClean="0"/>
              <a:t>бере</a:t>
            </a:r>
            <a:r>
              <a:rPr lang="ru-RU" dirty="0" smtClean="0"/>
              <a:t> участь у </a:t>
            </a:r>
            <a:r>
              <a:rPr lang="ru-RU" dirty="0" err="1" smtClean="0"/>
              <a:t>експериментальних</a:t>
            </a:r>
            <a:r>
              <a:rPr lang="ru-RU" dirty="0" smtClean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дисертація</a:t>
            </a:r>
            <a:r>
              <a:rPr lang="ru-RU" dirty="0" smtClean="0"/>
              <a:t> «</a:t>
            </a:r>
            <a:r>
              <a:rPr lang="en-US" dirty="0" smtClean="0"/>
              <a:t>De </a:t>
            </a:r>
            <a:r>
              <a:rPr lang="en-US" dirty="0" err="1" smtClean="0"/>
              <a:t>phlebitide</a:t>
            </a:r>
            <a:r>
              <a:rPr lang="en-US" dirty="0" smtClean="0"/>
              <a:t> </a:t>
            </a:r>
            <a:r>
              <a:rPr lang="en-US" dirty="0" err="1" smtClean="0"/>
              <a:t>traumatica</a:t>
            </a:r>
            <a:r>
              <a:rPr lang="en-US" dirty="0" smtClean="0"/>
              <a:t>» («</a:t>
            </a:r>
            <a:r>
              <a:rPr lang="ru-RU" dirty="0" err="1" smtClean="0"/>
              <a:t>Травматичне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вен»), написана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вимогами</a:t>
            </a:r>
            <a:r>
              <a:rPr lang="ru-RU" dirty="0" smtClean="0"/>
              <a:t> того часу </a:t>
            </a:r>
            <a:r>
              <a:rPr lang="ru-RU" dirty="0" err="1" smtClean="0"/>
              <a:t>латинською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за яку </a:t>
            </a:r>
            <a:r>
              <a:rPr lang="ru-RU" dirty="0" err="1" smtClean="0"/>
              <a:t>Караваєву</a:t>
            </a:r>
            <a:r>
              <a:rPr lang="ru-RU" dirty="0" smtClean="0"/>
              <a:t> у </a:t>
            </a:r>
            <a:r>
              <a:rPr lang="ru-RU" dirty="0" err="1" smtClean="0"/>
              <a:t>травні</a:t>
            </a:r>
            <a:r>
              <a:rPr lang="ru-RU" dirty="0" smtClean="0"/>
              <a:t> 1838 р.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публічного</a:t>
            </a:r>
            <a:r>
              <a:rPr lang="ru-RU" dirty="0" smtClean="0"/>
              <a:t> диспуту </a:t>
            </a:r>
            <a:r>
              <a:rPr lang="ru-RU" dirty="0" err="1" smtClean="0"/>
              <a:t>присвоїли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доктора </a:t>
            </a:r>
            <a:r>
              <a:rPr lang="ru-RU" dirty="0" err="1" smtClean="0"/>
              <a:t>медицини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М.І. </a:t>
            </a:r>
            <a:r>
              <a:rPr lang="ru-RU" dirty="0" err="1" smtClean="0"/>
              <a:t>Пироговим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корисно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Опанасович</a:t>
            </a:r>
            <a:r>
              <a:rPr lang="ru-RU" dirty="0" smtClean="0"/>
              <a:t> </a:t>
            </a:r>
            <a:r>
              <a:rPr lang="ru-RU" dirty="0" err="1" smtClean="0"/>
              <a:t>мріяв</a:t>
            </a:r>
            <a:r>
              <a:rPr lang="ru-RU" dirty="0" smtClean="0"/>
              <a:t> про </a:t>
            </a:r>
            <a:r>
              <a:rPr lang="ru-RU" dirty="0" err="1" smtClean="0"/>
              <a:t>самостійну</a:t>
            </a:r>
            <a:r>
              <a:rPr lang="ru-RU" dirty="0" smtClean="0"/>
              <a:t> роботу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вакантне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3052765" cy="19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724296" cy="318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00306"/>
            <a:ext cx="2571760" cy="36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714744" cy="6858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Караваєв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на </a:t>
            </a:r>
            <a:r>
              <a:rPr lang="ru-RU" dirty="0" err="1" smtClean="0"/>
              <a:t>утриманні</a:t>
            </a:r>
            <a:r>
              <a:rPr lang="ru-RU" dirty="0" smtClean="0"/>
              <a:t> батька,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ніде</a:t>
            </a:r>
            <a:r>
              <a:rPr lang="ru-RU" dirty="0" smtClean="0"/>
              <a:t>, у тому </a:t>
            </a:r>
            <a:r>
              <a:rPr lang="ru-RU" dirty="0" err="1" smtClean="0"/>
              <a:t>числі</a:t>
            </a:r>
            <a:r>
              <a:rPr lang="ru-RU" dirty="0" smtClean="0"/>
              <a:t> у </a:t>
            </a:r>
            <a:r>
              <a:rPr lang="ru-RU" dirty="0" err="1" smtClean="0"/>
              <a:t>військово-сухопутному</a:t>
            </a:r>
            <a:r>
              <a:rPr lang="ru-RU" dirty="0" smtClean="0"/>
              <a:t> </a:t>
            </a:r>
            <a:r>
              <a:rPr lang="ru-RU" dirty="0" err="1" smtClean="0"/>
              <a:t>госпіталі</a:t>
            </a:r>
            <a:r>
              <a:rPr lang="ru-RU" dirty="0" smtClean="0"/>
              <a:t> та </a:t>
            </a:r>
            <a:r>
              <a:rPr lang="ru-RU" dirty="0" err="1" smtClean="0"/>
              <a:t>Маріїнській</a:t>
            </a:r>
            <a:r>
              <a:rPr lang="ru-RU" dirty="0" smtClean="0"/>
              <a:t> </a:t>
            </a:r>
            <a:r>
              <a:rPr lang="ru-RU" dirty="0" err="1" smtClean="0"/>
              <a:t>лікарні</a:t>
            </a:r>
            <a:r>
              <a:rPr lang="ru-RU" dirty="0" smtClean="0"/>
              <a:t> для </a:t>
            </a:r>
            <a:r>
              <a:rPr lang="ru-RU" dirty="0" err="1" smtClean="0"/>
              <a:t>бідних</a:t>
            </a:r>
            <a:r>
              <a:rPr lang="ru-RU" dirty="0" smtClean="0"/>
              <a:t>,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винагороди</a:t>
            </a:r>
            <a:r>
              <a:rPr lang="ru-RU" dirty="0" smtClean="0"/>
              <a:t> за службу не </a:t>
            </a:r>
            <a:r>
              <a:rPr lang="ru-RU" dirty="0" err="1" smtClean="0"/>
              <a:t>отримував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Тому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Опанасович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Кронштадський</a:t>
            </a:r>
            <a:r>
              <a:rPr lang="ru-RU" dirty="0" smtClean="0"/>
              <a:t> </a:t>
            </a:r>
            <a:r>
              <a:rPr lang="ru-RU" dirty="0" err="1" smtClean="0"/>
              <a:t>госпіталі</a:t>
            </a:r>
            <a:r>
              <a:rPr lang="ru-RU" dirty="0" smtClean="0"/>
              <a:t> , </a:t>
            </a:r>
            <a:r>
              <a:rPr lang="ru-RU" dirty="0" err="1" smtClean="0"/>
              <a:t>щоб</a:t>
            </a:r>
            <a:r>
              <a:rPr lang="ru-RU" dirty="0" smtClean="0"/>
              <a:t> не </a:t>
            </a:r>
            <a:r>
              <a:rPr lang="ru-RU" dirty="0" err="1" smtClean="0"/>
              <a:t>залежати</a:t>
            </a:r>
            <a:r>
              <a:rPr lang="ru-RU" dirty="0" smtClean="0"/>
              <a:t> </a:t>
            </a:r>
            <a:r>
              <a:rPr lang="ru-RU" dirty="0" err="1" smtClean="0"/>
              <a:t>матеріально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28"/>
            <a:ext cx="5214942" cy="45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8212">
            <a:off x="6497380" y="338894"/>
            <a:ext cx="2006630" cy="3571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1270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98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Володимир Опанасович КАРАВАЄВ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2013-11-08T20:07:34Z</dcterms:modified>
</cp:coreProperties>
</file>