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5" r:id="rId5"/>
    <p:sldId id="266" r:id="rId6"/>
    <p:sldId id="267" r:id="rId7"/>
    <p:sldId id="268" r:id="rId8"/>
    <p:sldId id="272" r:id="rId9"/>
    <p:sldId id="269" r:id="rId10"/>
    <p:sldId id="271" r:id="rId11"/>
    <p:sldId id="270" r:id="rId12"/>
    <p:sldId id="273" r:id="rId13"/>
    <p:sldId id="258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custShowLst>
    <p:custShow name="Довільни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  <p:custShow name="Довільний показ 2" id="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</p:custShow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03D-2A34-4B46-927B-CFE9E76B3DF1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76DD-9440-4A89-B8CE-A106A5C583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41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03D-2A34-4B46-927B-CFE9E76B3DF1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76DD-9440-4A89-B8CE-A106A5C583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8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03D-2A34-4B46-927B-CFE9E76B3DF1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76DD-9440-4A89-B8CE-A106A5C583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03D-2A34-4B46-927B-CFE9E76B3DF1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76DD-9440-4A89-B8CE-A106A5C583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05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03D-2A34-4B46-927B-CFE9E76B3DF1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76DD-9440-4A89-B8CE-A106A5C583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51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03D-2A34-4B46-927B-CFE9E76B3DF1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76DD-9440-4A89-B8CE-A106A5C583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64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03D-2A34-4B46-927B-CFE9E76B3DF1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76DD-9440-4A89-B8CE-A106A5C583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6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03D-2A34-4B46-927B-CFE9E76B3DF1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76DD-9440-4A89-B8CE-A106A5C583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14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03D-2A34-4B46-927B-CFE9E76B3DF1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76DD-9440-4A89-B8CE-A106A5C583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00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03D-2A34-4B46-927B-CFE9E76B3DF1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76DD-9440-4A89-B8CE-A106A5C583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902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03D-2A34-4B46-927B-CFE9E76B3DF1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76DD-9440-4A89-B8CE-A106A5C583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94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3B03"/>
            </a:gs>
            <a:gs pos="30000">
              <a:schemeClr val="accent3">
                <a:lumMod val="60000"/>
                <a:lumOff val="40000"/>
              </a:schemeClr>
            </a:gs>
            <a:gs pos="64999">
              <a:schemeClr val="accent3">
                <a:lumMod val="40000"/>
                <a:lumOff val="60000"/>
              </a:schemeClr>
            </a:gs>
            <a:gs pos="89999">
              <a:schemeClr val="accent3">
                <a:lumMod val="7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1B03D-2A34-4B46-927B-CFE9E76B3DF1}" type="datetimeFigureOut">
              <a:rPr lang="uk-UA" smtClean="0"/>
              <a:t>23.02.2015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76DD-9440-4A89-B8CE-A106A5C583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049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4" y="-12041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0528" y="260648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uk-UA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ЯПОНСЬКИЙ САД</a:t>
            </a:r>
            <a:endParaRPr lang="uk-UA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10065" y="2492896"/>
            <a:ext cx="4283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/>
              <a:t>日本庭園</a:t>
            </a:r>
            <a:r>
              <a:rPr lang="en-US" altLang="ja-JP" sz="2800" b="1" dirty="0"/>
              <a:t>, </a:t>
            </a:r>
            <a:r>
              <a:rPr lang="ja-JP" altLang="en-US" sz="2800" b="1" dirty="0"/>
              <a:t>にほんて</a:t>
            </a:r>
            <a:r>
              <a:rPr lang="ja-JP" altLang="en-US" sz="2800" b="1" dirty="0" smtClean="0"/>
              <a:t>いえん</a:t>
            </a:r>
            <a:r>
              <a:rPr lang="uk-UA" altLang="ja-JP" sz="2800" b="1" smtClean="0"/>
              <a:t>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8616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altLang="uk-UA" b="1" dirty="0">
                <a:solidFill>
                  <a:schemeClr val="bg1"/>
                </a:solidFill>
                <a:latin typeface="Monotype Corsiva" pitchFamily="66" charset="0"/>
              </a:rPr>
              <a:t>АБСТРАКТНИЙ САД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980728"/>
            <a:ext cx="8856984" cy="1266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uk-UA" sz="2800" b="1" dirty="0" err="1">
                <a:latin typeface="Monotype Corsiva" pitchFamily="66" charset="0"/>
              </a:rPr>
              <a:t>Символічні</a:t>
            </a:r>
            <a:r>
              <a:rPr lang="ru-RU" altLang="uk-UA" sz="2800" b="1" dirty="0">
                <a:latin typeface="Monotype Corsiva" pitchFamily="66" charset="0"/>
              </a:rPr>
              <a:t> й </a:t>
            </a:r>
            <a:r>
              <a:rPr lang="ru-RU" altLang="uk-UA" sz="2800" b="1" dirty="0" err="1">
                <a:latin typeface="Monotype Corsiva" pitchFamily="66" charset="0"/>
              </a:rPr>
              <a:t>абстрактні</a:t>
            </a:r>
            <a:r>
              <a:rPr lang="ru-RU" altLang="uk-UA" sz="2800" b="1" dirty="0">
                <a:latin typeface="Monotype Corsiva" pitchFamily="66" charset="0"/>
              </a:rPr>
              <a:t> сади </a:t>
            </a:r>
            <a:r>
              <a:rPr lang="ru-RU" altLang="uk-UA" sz="2800" b="1" dirty="0" err="1">
                <a:latin typeface="Monotype Corsiva" pitchFamily="66" charset="0"/>
              </a:rPr>
              <a:t>дуже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близькі</a:t>
            </a:r>
            <a:r>
              <a:rPr lang="ru-RU" altLang="uk-UA" sz="2800" b="1" dirty="0">
                <a:latin typeface="Monotype Corsiva" pitchFamily="66" charset="0"/>
              </a:rPr>
              <a:t> як по </a:t>
            </a:r>
            <a:r>
              <a:rPr lang="ru-RU" altLang="uk-UA" sz="2800" b="1" dirty="0" err="1">
                <a:latin typeface="Monotype Corsiva" pitchFamily="66" charset="0"/>
              </a:rPr>
              <a:t>вигляду</a:t>
            </a:r>
            <a:r>
              <a:rPr lang="ru-RU" altLang="uk-UA" sz="2800" b="1" dirty="0">
                <a:latin typeface="Monotype Corsiva" pitchFamily="66" charset="0"/>
              </a:rPr>
              <a:t>, так і по способах </a:t>
            </a:r>
            <a:r>
              <a:rPr lang="ru-RU" altLang="uk-UA" sz="2800" b="1" dirty="0" err="1">
                <a:latin typeface="Monotype Corsiva" pitchFamily="66" charset="0"/>
              </a:rPr>
              <a:t>створення</a:t>
            </a:r>
            <a:r>
              <a:rPr lang="ru-RU" altLang="uk-UA" sz="2800" b="1" dirty="0">
                <a:latin typeface="Monotype Corsiva" pitchFamily="66" charset="0"/>
              </a:rPr>
              <a:t>, але </a:t>
            </a:r>
            <a:r>
              <a:rPr lang="ru-RU" altLang="uk-UA" sz="2800" b="1" dirty="0" err="1">
                <a:latin typeface="Monotype Corsiva" pitchFamily="66" charset="0"/>
              </a:rPr>
              <a:t>прийнято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вважати</a:t>
            </a:r>
            <a:r>
              <a:rPr lang="ru-RU" altLang="uk-UA" sz="2800" b="1" dirty="0">
                <a:latin typeface="Monotype Corsiva" pitchFamily="66" charset="0"/>
              </a:rPr>
              <a:t>, що </a:t>
            </a:r>
            <a:r>
              <a:rPr lang="ru-RU" altLang="uk-UA" sz="2800" b="1" dirty="0" err="1">
                <a:latin typeface="Monotype Corsiva" pitchFamily="66" charset="0"/>
              </a:rPr>
              <a:t>абстрактні</a:t>
            </a:r>
            <a:r>
              <a:rPr lang="ru-RU" altLang="uk-UA" sz="2800" b="1" dirty="0">
                <a:latin typeface="Monotype Corsiva" pitchFamily="66" charset="0"/>
              </a:rPr>
              <a:t> сади не </a:t>
            </a:r>
            <a:r>
              <a:rPr lang="ru-RU" altLang="uk-UA" sz="2800" b="1" dirty="0" err="1">
                <a:latin typeface="Monotype Corsiva" pitchFamily="66" charset="0"/>
              </a:rPr>
              <a:t>мають</a:t>
            </a:r>
            <a:r>
              <a:rPr lang="ru-RU" altLang="uk-UA" sz="2800" b="1" dirty="0">
                <a:latin typeface="Monotype Corsiva" pitchFamily="66" charset="0"/>
              </a:rPr>
              <a:t> аналога в </a:t>
            </a:r>
            <a:r>
              <a:rPr lang="ru-RU" altLang="uk-UA" sz="2800" b="1" dirty="0" err="1">
                <a:latin typeface="Monotype Corsiva" pitchFamily="66" charset="0"/>
              </a:rPr>
              <a:t>природі</a:t>
            </a:r>
            <a:r>
              <a:rPr lang="ru-RU" altLang="uk-UA" sz="2800" b="1" dirty="0">
                <a:latin typeface="Monotype Corsiva" pitchFamily="66" charset="0"/>
              </a:rPr>
              <a:t>.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4431495" y="242088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uk-UA" sz="2800" b="1" dirty="0">
                <a:latin typeface="Monotype Corsiva" pitchFamily="66" charset="0"/>
              </a:rPr>
              <a:t>Тому, </a:t>
            </a:r>
            <a:r>
              <a:rPr lang="ru-RU" altLang="uk-UA" sz="2800" b="1" dirty="0" err="1">
                <a:latin typeface="Monotype Corsiva" pitchFamily="66" charset="0"/>
              </a:rPr>
              <a:t>приходячи</a:t>
            </a:r>
            <a:r>
              <a:rPr lang="ru-RU" altLang="uk-UA" sz="2800" b="1" dirty="0">
                <a:latin typeface="Monotype Corsiva" pitchFamily="66" charset="0"/>
              </a:rPr>
              <a:t> в </a:t>
            </a:r>
            <a:r>
              <a:rPr lang="ru-RU" altLang="uk-UA" sz="2800" b="1" dirty="0" err="1">
                <a:latin typeface="Monotype Corsiva" pitchFamily="66" charset="0"/>
              </a:rPr>
              <a:t>такий</a:t>
            </a:r>
            <a:r>
              <a:rPr lang="ru-RU" altLang="uk-UA" sz="2800" b="1" dirty="0">
                <a:latin typeface="Monotype Corsiva" pitchFamily="66" charset="0"/>
              </a:rPr>
              <a:t> сад, </a:t>
            </a:r>
            <a:r>
              <a:rPr lang="ru-RU" altLang="uk-UA" sz="2800" b="1" dirty="0" err="1">
                <a:latin typeface="Monotype Corsiva" pitchFamily="66" charset="0"/>
              </a:rPr>
              <a:t>відвідувач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може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побачити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його</a:t>
            </a:r>
            <a:r>
              <a:rPr lang="ru-RU" altLang="uk-UA" sz="2800" b="1" dirty="0">
                <a:latin typeface="Monotype Corsiva" pitchFamily="66" charset="0"/>
              </a:rPr>
              <a:t> таким, </a:t>
            </a:r>
            <a:r>
              <a:rPr lang="ru-RU" altLang="uk-UA" sz="2800" b="1" dirty="0" err="1">
                <a:latin typeface="Monotype Corsiva" pitchFamily="66" charset="0"/>
              </a:rPr>
              <a:t>яким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підказує</a:t>
            </a:r>
            <a:r>
              <a:rPr lang="ru-RU" altLang="uk-UA" sz="2800" b="1" dirty="0">
                <a:latin typeface="Monotype Corsiva" pitchFamily="66" charset="0"/>
              </a:rPr>
              <a:t> в </a:t>
            </a:r>
            <a:r>
              <a:rPr lang="ru-RU" altLang="uk-UA" sz="2800" b="1" dirty="0" err="1">
                <a:latin typeface="Monotype Corsiva" pitchFamily="66" charset="0"/>
              </a:rPr>
              <a:t>цей</a:t>
            </a:r>
            <a:r>
              <a:rPr lang="ru-RU" altLang="uk-UA" sz="2800" b="1" dirty="0">
                <a:latin typeface="Monotype Corsiva" pitchFamily="66" charset="0"/>
              </a:rPr>
              <a:t> момент </a:t>
            </a:r>
            <a:r>
              <a:rPr lang="ru-RU" altLang="uk-UA" sz="2800" b="1" dirty="0" err="1">
                <a:latin typeface="Monotype Corsiva" pitchFamily="66" charset="0"/>
              </a:rPr>
              <a:t>його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уява</a:t>
            </a:r>
            <a:r>
              <a:rPr lang="ru-RU" altLang="uk-UA" sz="2800" b="1" dirty="0">
                <a:latin typeface="Monotype Corsiva" pitchFamily="66" charset="0"/>
              </a:rPr>
              <a:t>, </a:t>
            </a:r>
            <a:r>
              <a:rPr lang="ru-RU" altLang="uk-UA" sz="2800" b="1" dirty="0" err="1">
                <a:latin typeface="Monotype Corsiva" pitchFamily="66" charset="0"/>
              </a:rPr>
              <a:t>виходячи</a:t>
            </a:r>
            <a:r>
              <a:rPr lang="ru-RU" altLang="uk-UA" sz="2800" b="1" dirty="0">
                <a:latin typeface="Monotype Corsiva" pitchFamily="66" charset="0"/>
              </a:rPr>
              <a:t> з пори року, погоди, стану </a:t>
            </a:r>
            <a:r>
              <a:rPr lang="ru-RU" altLang="uk-UA" sz="2800" b="1" dirty="0" err="1">
                <a:latin typeface="Monotype Corsiva" pitchFamily="66" charset="0"/>
              </a:rPr>
              <a:t>душі</a:t>
            </a:r>
            <a:r>
              <a:rPr lang="ru-RU" altLang="uk-UA" sz="2800" b="1" dirty="0">
                <a:latin typeface="Monotype Corsiva" pitchFamily="66" charset="0"/>
              </a:rPr>
              <a:t>. </a:t>
            </a:r>
            <a:r>
              <a:rPr lang="ru-RU" altLang="uk-UA" sz="2800" b="1" dirty="0" err="1">
                <a:latin typeface="Monotype Corsiva" pitchFamily="66" charset="0"/>
              </a:rPr>
              <a:t>Це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можуть</a:t>
            </a:r>
            <a:r>
              <a:rPr lang="ru-RU" altLang="uk-UA" sz="2800" b="1" dirty="0">
                <a:latin typeface="Monotype Corsiva" pitchFamily="66" charset="0"/>
              </a:rPr>
              <a:t> бути й </a:t>
            </a:r>
            <a:r>
              <a:rPr lang="ru-RU" altLang="uk-UA" sz="2800" b="1" dirty="0" err="1">
                <a:latin typeface="Monotype Corsiva" pitchFamily="66" charset="0"/>
              </a:rPr>
              <a:t>камені</a:t>
            </a:r>
            <a:r>
              <a:rPr lang="ru-RU" altLang="uk-UA" sz="2800" b="1" dirty="0">
                <a:latin typeface="Monotype Corsiva" pitchFamily="66" charset="0"/>
              </a:rPr>
              <a:t> у </a:t>
            </a:r>
            <a:r>
              <a:rPr lang="ru-RU" altLang="uk-UA" sz="2800" b="1" dirty="0" err="1">
                <a:latin typeface="Monotype Corsiva" pitchFamily="66" charset="0"/>
              </a:rPr>
              <a:t>воді</a:t>
            </a:r>
            <a:r>
              <a:rPr lang="ru-RU" altLang="uk-UA" sz="2800" b="1" dirty="0">
                <a:latin typeface="Monotype Corsiva" pitchFamily="66" charset="0"/>
              </a:rPr>
              <a:t>, і острова в </a:t>
            </a:r>
            <a:r>
              <a:rPr lang="ru-RU" altLang="uk-UA" sz="2800" b="1" dirty="0" err="1">
                <a:latin typeface="Monotype Corsiva" pitchFamily="66" charset="0"/>
              </a:rPr>
              <a:t>океані</a:t>
            </a:r>
            <a:r>
              <a:rPr lang="ru-RU" altLang="uk-UA" sz="2800" b="1" dirty="0">
                <a:latin typeface="Monotype Corsiva" pitchFamily="66" charset="0"/>
              </a:rPr>
              <a:t>, і </a:t>
            </a:r>
            <a:r>
              <a:rPr lang="ru-RU" altLang="uk-UA" sz="2800" b="1" dirty="0" err="1">
                <a:latin typeface="Monotype Corsiva" pitchFamily="66" charset="0"/>
              </a:rPr>
              <a:t>планети</a:t>
            </a:r>
            <a:r>
              <a:rPr lang="ru-RU" altLang="uk-UA" sz="2800" b="1" dirty="0">
                <a:latin typeface="Monotype Corsiva" pitchFamily="66" charset="0"/>
              </a:rPr>
              <a:t> в </a:t>
            </a:r>
            <a:r>
              <a:rPr lang="ru-RU" altLang="uk-UA" sz="2800" b="1" dirty="0" err="1">
                <a:latin typeface="Monotype Corsiva" pitchFamily="66" charset="0"/>
              </a:rPr>
              <a:t>космосі</a:t>
            </a:r>
            <a:r>
              <a:rPr lang="ru-RU" altLang="uk-UA" sz="2800" b="1" dirty="0">
                <a:latin typeface="Monotype Corsiva" pitchFamily="66" charset="0"/>
              </a:rPr>
              <a:t> - все, що </a:t>
            </a:r>
            <a:r>
              <a:rPr lang="ru-RU" altLang="uk-UA" sz="2800" b="1" dirty="0" err="1">
                <a:latin typeface="Monotype Corsiva" pitchFamily="66" charset="0"/>
              </a:rPr>
              <a:t>захоче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бачити</a:t>
            </a:r>
            <a:r>
              <a:rPr lang="ru-RU" altLang="uk-UA" sz="2800" b="1" dirty="0">
                <a:latin typeface="Monotype Corsiva" pitchFamily="66" charset="0"/>
              </a:rPr>
              <a:t> й до </a:t>
            </a:r>
            <a:r>
              <a:rPr lang="ru-RU" altLang="uk-UA" sz="2800" b="1" dirty="0" err="1">
                <a:latin typeface="Monotype Corsiva" pitchFamily="66" charset="0"/>
              </a:rPr>
              <a:t>чого</a:t>
            </a:r>
            <a:r>
              <a:rPr lang="ru-RU" altLang="uk-UA" sz="2800" b="1" dirty="0">
                <a:latin typeface="Monotype Corsiva" pitchFamily="66" charset="0"/>
              </a:rPr>
              <a:t> буде </a:t>
            </a:r>
            <a:r>
              <a:rPr lang="ru-RU" altLang="uk-UA" sz="2800" b="1" dirty="0" err="1">
                <a:latin typeface="Monotype Corsiva" pitchFamily="66" charset="0"/>
              </a:rPr>
              <a:t>готовий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відвідувач</a:t>
            </a:r>
            <a:endParaRPr lang="uk-UA" sz="2800" dirty="0"/>
          </a:p>
        </p:txBody>
      </p:sp>
      <p:pic>
        <p:nvPicPr>
          <p:cNvPr id="6" name="Picture 5" descr="hnj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0888"/>
            <a:ext cx="3962400" cy="40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4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315416"/>
            <a:ext cx="8229600" cy="1143000"/>
          </a:xfrm>
        </p:spPr>
        <p:txBody>
          <a:bodyPr>
            <a:normAutofit/>
          </a:bodyPr>
          <a:lstStyle/>
          <a:p>
            <a:r>
              <a:rPr lang="uk-UA" altLang="uk-UA" sz="4000" b="1" dirty="0">
                <a:solidFill>
                  <a:schemeClr val="bg1"/>
                </a:solidFill>
                <a:latin typeface="Monotype Corsiva" pitchFamily="66" charset="0"/>
              </a:rPr>
              <a:t>ДЕКОРАТИВНІ ЕЛЕМЕНТИ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476672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Кам'яні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ліхтарі</a:t>
            </a:r>
            <a:r>
              <a:rPr lang="ru-RU" altLang="uk-UA" sz="2800" b="1" dirty="0" smtClean="0">
                <a:latin typeface="Monotype Corsiva" pitchFamily="66" charset="0"/>
              </a:rPr>
              <a:t> є </a:t>
            </a:r>
            <a:r>
              <a:rPr lang="ru-RU" altLang="uk-UA" sz="2800" b="1" dirty="0" err="1" smtClean="0">
                <a:latin typeface="Monotype Corsiva" pitchFamily="66" charset="0"/>
              </a:rPr>
              <a:t>невід'ємним</a:t>
            </a:r>
            <a:r>
              <a:rPr lang="ru-RU" altLang="uk-UA" sz="2800" b="1" dirty="0" smtClean="0">
                <a:latin typeface="Monotype Corsiva" pitchFamily="66" charset="0"/>
              </a:rPr>
              <a:t> атрибутом </a:t>
            </a:r>
            <a:r>
              <a:rPr lang="ru-RU" altLang="uk-UA" sz="2800" b="1" dirty="0" err="1" smtClean="0">
                <a:latin typeface="Monotype Corsiva" pitchFamily="66" charset="0"/>
              </a:rPr>
              <a:t>японського</a:t>
            </a:r>
            <a:r>
              <a:rPr lang="ru-RU" altLang="uk-UA" sz="2800" b="1" dirty="0" smtClean="0">
                <a:latin typeface="Monotype Corsiva" pitchFamily="66" charset="0"/>
              </a:rPr>
              <a:t> саду, </a:t>
            </a:r>
            <a:r>
              <a:rPr lang="ru-RU" altLang="uk-UA" sz="2800" b="1" dirty="0" err="1" smtClean="0">
                <a:latin typeface="Monotype Corsiva" pitchFamily="66" charset="0"/>
              </a:rPr>
              <a:t>його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гордістю</a:t>
            </a:r>
            <a:r>
              <a:rPr lang="ru-RU" altLang="uk-UA" sz="2800" b="1" dirty="0" smtClean="0">
                <a:latin typeface="Monotype Corsiva" pitchFamily="66" charset="0"/>
              </a:rPr>
              <a:t> і </a:t>
            </a:r>
            <a:r>
              <a:rPr lang="ru-RU" altLang="uk-UA" sz="2800" b="1" dirty="0" err="1" smtClean="0">
                <a:latin typeface="Monotype Corsiva" pitchFamily="66" charset="0"/>
              </a:rPr>
              <a:t>безперечною</a:t>
            </a:r>
            <a:r>
              <a:rPr lang="ru-RU" altLang="uk-UA" sz="2800" b="1" dirty="0" smtClean="0">
                <a:latin typeface="Monotype Corsiva" pitchFamily="66" charset="0"/>
              </a:rPr>
              <a:t> прикрасою. </a:t>
            </a:r>
            <a:r>
              <a:rPr lang="ru-RU" altLang="uk-UA" sz="2800" b="1" dirty="0" err="1" smtClean="0">
                <a:latin typeface="Monotype Corsiva" pitchFamily="66" charset="0"/>
              </a:rPr>
              <a:t>Зазвичай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їх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розміщують</a:t>
            </a:r>
            <a:r>
              <a:rPr lang="ru-RU" altLang="uk-UA" sz="2800" b="1" dirty="0" smtClean="0">
                <a:latin typeface="Monotype Corsiva" pitchFamily="66" charset="0"/>
              </a:rPr>
              <a:t> на краю </a:t>
            </a:r>
            <a:r>
              <a:rPr lang="ru-RU" altLang="uk-UA" sz="2800" b="1" dirty="0" err="1" smtClean="0">
                <a:latin typeface="Monotype Corsiva" pitchFamily="66" charset="0"/>
              </a:rPr>
              <a:t>водойми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або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струмочка</a:t>
            </a:r>
            <a:r>
              <a:rPr lang="ru-RU" altLang="uk-UA" sz="2800" b="1" dirty="0" smtClean="0">
                <a:latin typeface="Monotype Corsiva" pitchFamily="66" charset="0"/>
              </a:rPr>
              <a:t>, </a:t>
            </a:r>
            <a:r>
              <a:rPr lang="ru-RU" altLang="uk-UA" sz="2800" b="1" dirty="0" err="1" smtClean="0">
                <a:latin typeface="Monotype Corsiva" pitchFamily="66" charset="0"/>
              </a:rPr>
              <a:t>біля</a:t>
            </a:r>
            <a:r>
              <a:rPr lang="ru-RU" altLang="uk-UA" sz="2800" b="1" dirty="0" smtClean="0">
                <a:latin typeface="Monotype Corsiva" pitchFamily="66" charset="0"/>
              </a:rPr>
              <a:t> повороту стежки, </a:t>
            </a:r>
            <a:r>
              <a:rPr lang="ru-RU" altLang="uk-UA" sz="2800" b="1" dirty="0" err="1" smtClean="0">
                <a:latin typeface="Monotype Corsiva" pitchFamily="66" charset="0"/>
              </a:rPr>
              <a:t>біля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тсукубаї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або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містка</a:t>
            </a:r>
            <a:r>
              <a:rPr lang="ru-RU" altLang="uk-UA" sz="2800" b="1" dirty="0" smtClean="0">
                <a:latin typeface="Monotype Corsiva" pitchFamily="66" charset="0"/>
              </a:rPr>
              <a:t>. У </a:t>
            </a:r>
            <a:r>
              <a:rPr lang="ru-RU" altLang="uk-UA" sz="2800" b="1" dirty="0" err="1" smtClean="0">
                <a:latin typeface="Monotype Corsiva" pitchFamily="66" charset="0"/>
              </a:rPr>
              <a:t>групі</a:t>
            </a:r>
            <a:r>
              <a:rPr lang="ru-RU" altLang="uk-UA" sz="2800" b="1" dirty="0" smtClean="0">
                <a:latin typeface="Monotype Corsiva" pitchFamily="66" charset="0"/>
              </a:rPr>
              <a:t> з невеликими </a:t>
            </a:r>
            <a:r>
              <a:rPr lang="ru-RU" altLang="uk-UA" sz="2800" b="1" dirty="0" err="1" smtClean="0">
                <a:latin typeface="Monotype Corsiva" pitchFamily="66" charset="0"/>
              </a:rPr>
              <a:t>камінням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ліхтар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частіше</a:t>
            </a:r>
            <a:r>
              <a:rPr lang="ru-RU" altLang="uk-UA" sz="2800" b="1" dirty="0" smtClean="0">
                <a:latin typeface="Monotype Corsiva" pitchFamily="66" charset="0"/>
              </a:rPr>
              <a:t> за все є </a:t>
            </a:r>
            <a:r>
              <a:rPr lang="ru-RU" altLang="uk-UA" sz="2800" b="1" dirty="0" err="1" smtClean="0">
                <a:latin typeface="Monotype Corsiva" pitchFamily="66" charset="0"/>
              </a:rPr>
              <a:t>головним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елементом</a:t>
            </a:r>
            <a:r>
              <a:rPr lang="ru-RU" altLang="uk-UA" sz="2800" b="1" dirty="0" smtClean="0">
                <a:latin typeface="Monotype Corsiva" pitchFamily="66" charset="0"/>
              </a:rPr>
              <a:t>, </a:t>
            </a:r>
            <a:r>
              <a:rPr lang="ru-RU" altLang="uk-UA" sz="2800" b="1" dirty="0" err="1" smtClean="0">
                <a:latin typeface="Monotype Corsiva" pitchFamily="66" charset="0"/>
              </a:rPr>
              <a:t>позаду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нього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може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розміщуватися</a:t>
            </a:r>
            <a:r>
              <a:rPr lang="ru-RU" altLang="uk-UA" sz="2800" b="1" dirty="0" smtClean="0">
                <a:latin typeface="Monotype Corsiva" pitchFamily="66" charset="0"/>
              </a:rPr>
              <a:t> дерево. </a:t>
            </a:r>
            <a:br>
              <a:rPr lang="ru-RU" altLang="uk-UA" sz="2800" b="1" dirty="0" smtClean="0">
                <a:latin typeface="Monotype Corsiva" pitchFamily="66" charset="0"/>
              </a:rPr>
            </a:br>
            <a:endParaRPr lang="ru-RU" altLang="uk-UA" sz="2800" b="1" dirty="0">
              <a:latin typeface="Monotype Corsiva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68144" y="2927145"/>
            <a:ext cx="3200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uk-UA" sz="2400" b="1" dirty="0" err="1">
                <a:latin typeface="Monotype Corsiva" pitchFamily="66" charset="0"/>
              </a:rPr>
              <a:t>Кам'яні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башти</a:t>
            </a:r>
            <a:r>
              <a:rPr lang="ru-RU" altLang="uk-UA" sz="2400" b="1" dirty="0">
                <a:latin typeface="Monotype Corsiva" pitchFamily="66" charset="0"/>
              </a:rPr>
              <a:t> (</a:t>
            </a:r>
            <a:r>
              <a:rPr lang="ru-RU" altLang="uk-UA" sz="2400" b="1" dirty="0" err="1">
                <a:latin typeface="Monotype Corsiva" pitchFamily="66" charset="0"/>
              </a:rPr>
              <a:t>пагоди</a:t>
            </a:r>
            <a:r>
              <a:rPr lang="ru-RU" altLang="uk-UA" sz="2400" b="1" dirty="0">
                <a:latin typeface="Monotype Corsiva" pitchFamily="66" charset="0"/>
              </a:rPr>
              <a:t>) – </a:t>
            </a:r>
            <a:r>
              <a:rPr lang="ru-RU" altLang="uk-UA" sz="2400" b="1" dirty="0" err="1">
                <a:latin typeface="Monotype Corsiva" pitchFamily="66" charset="0"/>
              </a:rPr>
              <a:t>традиційний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декоративний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елемент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японського</a:t>
            </a:r>
            <a:r>
              <a:rPr lang="ru-RU" altLang="uk-UA" sz="2400" b="1" dirty="0">
                <a:latin typeface="Monotype Corsiva" pitchFamily="66" charset="0"/>
              </a:rPr>
              <a:t> саду. Вони </a:t>
            </a:r>
            <a:r>
              <a:rPr lang="ru-RU" altLang="uk-UA" sz="2400" b="1" dirty="0" err="1">
                <a:latin typeface="Monotype Corsiva" pitchFamily="66" charset="0"/>
              </a:rPr>
              <a:t>складаються</a:t>
            </a:r>
            <a:r>
              <a:rPr lang="ru-RU" altLang="uk-UA" sz="2400" b="1" dirty="0">
                <a:latin typeface="Monotype Corsiva" pitchFamily="66" charset="0"/>
              </a:rPr>
              <a:t> з непарного числа </a:t>
            </a:r>
            <a:r>
              <a:rPr lang="ru-RU" altLang="uk-UA" sz="2400" b="1" dirty="0" err="1">
                <a:latin typeface="Monotype Corsiva" pitchFamily="66" charset="0"/>
              </a:rPr>
              <a:t>ярусів</a:t>
            </a:r>
            <a:r>
              <a:rPr lang="ru-RU" altLang="uk-UA" sz="2400" b="1" dirty="0">
                <a:latin typeface="Monotype Corsiva" pitchFamily="66" charset="0"/>
              </a:rPr>
              <a:t> з пластинками </a:t>
            </a:r>
            <a:r>
              <a:rPr lang="ru-RU" altLang="uk-UA" sz="2400" b="1" dirty="0" err="1">
                <a:latin typeface="Monotype Corsiva" pitchFamily="66" charset="0"/>
              </a:rPr>
              <a:t>найчастіше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чотирикутної</a:t>
            </a:r>
            <a:r>
              <a:rPr lang="ru-RU" altLang="uk-UA" sz="2400" b="1" dirty="0">
                <a:latin typeface="Monotype Corsiva" pitchFamily="66" charset="0"/>
              </a:rPr>
              <a:t>, </a:t>
            </a:r>
            <a:r>
              <a:rPr lang="ru-RU" altLang="uk-UA" sz="2400" b="1" dirty="0" err="1">
                <a:latin typeface="Monotype Corsiva" pitchFamily="66" charset="0"/>
              </a:rPr>
              <a:t>іноді</a:t>
            </a:r>
            <a:r>
              <a:rPr lang="ru-RU" altLang="uk-UA" sz="2400" b="1" dirty="0">
                <a:latin typeface="Monotype Corsiva" pitchFamily="66" charset="0"/>
              </a:rPr>
              <a:t> шести </a:t>
            </a:r>
            <a:r>
              <a:rPr lang="ru-RU" altLang="uk-UA" sz="2400" b="1" dirty="0" err="1">
                <a:latin typeface="Monotype Corsiva" pitchFamily="66" charset="0"/>
              </a:rPr>
              <a:t>або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восьмикутної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форми</a:t>
            </a:r>
            <a:r>
              <a:rPr lang="ru-RU" altLang="uk-UA" sz="2400" b="1" dirty="0">
                <a:latin typeface="Monotype Corsiva" pitchFamily="66" charset="0"/>
              </a:rPr>
              <a:t>. </a:t>
            </a:r>
          </a:p>
        </p:txBody>
      </p:sp>
      <p:pic>
        <p:nvPicPr>
          <p:cNvPr id="6" name="Picture 5" descr="141719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74745"/>
            <a:ext cx="31432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293117745_YAponskie_s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76625"/>
            <a:ext cx="33337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2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algn="ctr"/>
            <a:r>
              <a:rPr lang="ru-RU" altLang="uk-UA" sz="2400" b="1" dirty="0" err="1">
                <a:latin typeface="Monotype Corsiva" pitchFamily="66" charset="0"/>
              </a:rPr>
              <a:t>Альтанки</a:t>
            </a:r>
            <a:r>
              <a:rPr lang="ru-RU" altLang="uk-UA" sz="2400" b="1" dirty="0">
                <a:latin typeface="Monotype Corsiva" pitchFamily="66" charset="0"/>
              </a:rPr>
              <a:t> є </a:t>
            </a:r>
            <a:r>
              <a:rPr lang="ru-RU" altLang="uk-UA" sz="2400" b="1" dirty="0" err="1">
                <a:latin typeface="Monotype Corsiva" pitchFamily="66" charset="0"/>
              </a:rPr>
              <a:t>неодмінним</a:t>
            </a:r>
            <a:r>
              <a:rPr lang="ru-RU" altLang="uk-UA" sz="2400" b="1" dirty="0">
                <a:latin typeface="Monotype Corsiva" pitchFamily="66" charset="0"/>
              </a:rPr>
              <a:t> атрибутом </a:t>
            </a:r>
            <a:r>
              <a:rPr lang="ru-RU" altLang="uk-UA" sz="2400" b="1" dirty="0" err="1">
                <a:latin typeface="Monotype Corsiva" pitchFamily="66" charset="0"/>
              </a:rPr>
              <a:t>японського</a:t>
            </a:r>
            <a:r>
              <a:rPr lang="ru-RU" altLang="uk-UA" sz="2400" b="1" dirty="0">
                <a:latin typeface="Monotype Corsiva" pitchFamily="66" charset="0"/>
              </a:rPr>
              <a:t> саду. Вони </a:t>
            </a:r>
            <a:r>
              <a:rPr lang="ru-RU" altLang="uk-UA" sz="2400" b="1" dirty="0" err="1">
                <a:latin typeface="Monotype Corsiva" pitchFamily="66" charset="0"/>
              </a:rPr>
              <a:t>повністю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вписуються</a:t>
            </a:r>
            <a:r>
              <a:rPr lang="ru-RU" altLang="uk-UA" sz="2400" b="1" dirty="0">
                <a:latin typeface="Monotype Corsiva" pitchFamily="66" charset="0"/>
              </a:rPr>
              <a:t> й у </a:t>
            </a:r>
            <a:r>
              <a:rPr lang="ru-RU" altLang="uk-UA" sz="2400" b="1" dirty="0" err="1">
                <a:latin typeface="Monotype Corsiva" pitchFamily="66" charset="0"/>
              </a:rPr>
              <a:t>його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архітектурний</a:t>
            </a:r>
            <a:r>
              <a:rPr lang="ru-RU" altLang="uk-UA" sz="2400" b="1" dirty="0">
                <a:latin typeface="Monotype Corsiva" pitchFamily="66" charset="0"/>
              </a:rPr>
              <a:t> ансамбль, і в </a:t>
            </a:r>
            <a:r>
              <a:rPr lang="ru-RU" altLang="uk-UA" sz="2400" b="1" dirty="0" err="1">
                <a:latin typeface="Monotype Corsiva" pitchFamily="66" charset="0"/>
              </a:rPr>
              <a:t>загальний</a:t>
            </a:r>
            <a:r>
              <a:rPr lang="ru-RU" altLang="uk-UA" sz="2400" b="1" dirty="0">
                <a:latin typeface="Monotype Corsiva" pitchFamily="66" charset="0"/>
              </a:rPr>
              <a:t> стиль. </a:t>
            </a:r>
            <a:r>
              <a:rPr lang="ru-RU" altLang="uk-UA" sz="2400" b="1" dirty="0" err="1">
                <a:latin typeface="Monotype Corsiva" pitchFamily="66" charset="0"/>
              </a:rPr>
              <a:t>Альтанки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розташовують</a:t>
            </a:r>
            <a:r>
              <a:rPr lang="ru-RU" altLang="uk-UA" sz="2400" b="1" dirty="0">
                <a:latin typeface="Monotype Corsiva" pitchFamily="66" charset="0"/>
              </a:rPr>
              <a:t> до </a:t>
            </a:r>
            <a:r>
              <a:rPr lang="ru-RU" altLang="uk-UA" sz="2400" b="1" dirty="0" err="1">
                <a:latin typeface="Monotype Corsiva" pitchFamily="66" charset="0"/>
              </a:rPr>
              <a:t>споглядальному</a:t>
            </a:r>
            <a:r>
              <a:rPr lang="ru-RU" altLang="uk-UA" sz="2400" b="1" dirty="0">
                <a:latin typeface="Monotype Corsiva" pitchFamily="66" charset="0"/>
              </a:rPr>
              <a:t> настрою, </a:t>
            </a:r>
            <a:r>
              <a:rPr lang="ru-RU" altLang="uk-UA" sz="2400" b="1" dirty="0" err="1">
                <a:latin typeface="Monotype Corsiva" pitchFamily="66" charset="0"/>
              </a:rPr>
              <a:t>заспокоюють</a:t>
            </a:r>
            <a:r>
              <a:rPr lang="ru-RU" altLang="uk-UA" sz="2400" b="1" dirty="0">
                <a:latin typeface="Monotype Corsiva" pitchFamily="66" charset="0"/>
              </a:rPr>
              <a:t>, </a:t>
            </a:r>
            <a:r>
              <a:rPr lang="ru-RU" altLang="uk-UA" sz="2400" b="1" dirty="0" err="1">
                <a:latin typeface="Monotype Corsiva" pitchFamily="66" charset="0"/>
              </a:rPr>
              <a:t>навіюють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спокій</a:t>
            </a:r>
            <a:r>
              <a:rPr lang="ru-RU" altLang="uk-UA" sz="2400" b="1" dirty="0">
                <a:latin typeface="Monotype Corsiva" pitchFamily="66" charset="0"/>
              </a:rPr>
              <a:t> і </a:t>
            </a:r>
            <a:r>
              <a:rPr lang="ru-RU" altLang="uk-UA" sz="2400" b="1" dirty="0" err="1">
                <a:latin typeface="Monotype Corsiva" pitchFamily="66" charset="0"/>
              </a:rPr>
              <a:t>умиротворення</a:t>
            </a:r>
            <a:r>
              <a:rPr lang="ru-RU" altLang="uk-UA" sz="2400" b="1" dirty="0">
                <a:latin typeface="Monotype Corsiva" pitchFamily="66" charset="0"/>
              </a:rPr>
              <a:t>. </a:t>
            </a:r>
            <a:r>
              <a:rPr lang="ru-RU" altLang="uk-UA" sz="2400" b="1" dirty="0" err="1">
                <a:latin typeface="Monotype Corsiva" pitchFamily="66" charset="0"/>
              </a:rPr>
              <a:t>Найчастіше</a:t>
            </a:r>
            <a:r>
              <a:rPr lang="ru-RU" altLang="uk-UA" sz="2400" b="1" dirty="0">
                <a:latin typeface="Monotype Corsiva" pitchFamily="66" charset="0"/>
              </a:rPr>
              <a:t> з них </a:t>
            </a:r>
            <a:r>
              <a:rPr lang="ru-RU" altLang="uk-UA" sz="2400" b="1" dirty="0" err="1">
                <a:latin typeface="Monotype Corsiva" pitchFamily="66" charset="0"/>
              </a:rPr>
              <a:t>відкривається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мальовничий</a:t>
            </a:r>
            <a:r>
              <a:rPr lang="ru-RU" altLang="uk-UA" sz="2400" b="1" dirty="0">
                <a:latin typeface="Monotype Corsiva" pitchFamily="66" charset="0"/>
              </a:rPr>
              <a:t> вид на сам сад з </a:t>
            </a:r>
            <a:r>
              <a:rPr lang="ru-RU" altLang="uk-UA" sz="2400" b="1" dirty="0" err="1">
                <a:latin typeface="Monotype Corsiva" pitchFamily="66" charset="0"/>
              </a:rPr>
              <a:t>його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екзотичними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рослинами</a:t>
            </a:r>
            <a:r>
              <a:rPr lang="ru-RU" altLang="uk-UA" sz="2400" b="1" dirty="0">
                <a:latin typeface="Monotype Corsiva" pitchFamily="66" charset="0"/>
              </a:rPr>
              <a:t>, </a:t>
            </a:r>
            <a:r>
              <a:rPr lang="ru-RU" altLang="uk-UA" sz="2400" b="1" dirty="0" err="1">
                <a:latin typeface="Monotype Corsiva" pitchFamily="66" charset="0"/>
              </a:rPr>
              <a:t>красивими</a:t>
            </a:r>
            <a:r>
              <a:rPr lang="ru-RU" altLang="uk-UA" sz="2400" b="1" dirty="0">
                <a:latin typeface="Monotype Corsiva" pitchFamily="66" charset="0"/>
              </a:rPr>
              <a:t> фонтанами і </a:t>
            </a:r>
            <a:r>
              <a:rPr lang="ru-RU" altLang="uk-UA" sz="2400" b="1" dirty="0" err="1">
                <a:latin typeface="Monotype Corsiva" pitchFamily="66" charset="0"/>
              </a:rPr>
              <a:t>доглянутим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доріжками</a:t>
            </a:r>
            <a:r>
              <a:rPr lang="ru-RU" altLang="uk-UA" sz="2400" b="1" dirty="0">
                <a:latin typeface="Monotype Corsiva" pitchFamily="66" charset="0"/>
              </a:rPr>
              <a:t>. </a:t>
            </a:r>
          </a:p>
          <a:p>
            <a:endParaRPr lang="uk-UA" dirty="0"/>
          </a:p>
        </p:txBody>
      </p:sp>
      <p:pic>
        <p:nvPicPr>
          <p:cNvPr id="4" name="Picture 4" descr="Беседкі-пагоди неодмінний атрибут Японського с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7" y="3141963"/>
            <a:ext cx="2514600" cy="338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669f10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417" y="3573017"/>
            <a:ext cx="28956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Японскій сад своїми рукам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17" y="3212976"/>
            <a:ext cx="2667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7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818"/>
            <a:ext cx="9252520" cy="6445518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Трійкою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найвідоміших садів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  вважаються</a:t>
            </a:r>
          </a:p>
          <a:p>
            <a:pPr marL="0" indent="0" algn="ctr">
              <a:buNone/>
            </a:pPr>
            <a:r>
              <a:rPr lang="uk-UA" sz="4000" dirty="0"/>
              <a:t> </a:t>
            </a:r>
            <a:r>
              <a:rPr lang="uk-UA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Кенрокуен </a:t>
            </a:r>
            <a:r>
              <a:rPr lang="uk-UA" dirty="0"/>
              <a:t>(Канадзава, Ісікава),</a:t>
            </a:r>
            <a:r>
              <a:rPr lang="uk-UA" sz="4000" dirty="0"/>
              <a:t> </a:t>
            </a:r>
          </a:p>
          <a:p>
            <a:pPr marL="0" indent="0" algn="ctr">
              <a:buNone/>
            </a:pPr>
            <a:endParaRPr lang="uk-UA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Ґоракуен</a:t>
            </a:r>
            <a:r>
              <a:rPr lang="uk-UA" sz="4800" dirty="0"/>
              <a:t> </a:t>
            </a:r>
            <a:r>
              <a:rPr lang="uk-UA" dirty="0"/>
              <a:t>(Окаяма, Окаяма) </a:t>
            </a:r>
            <a:r>
              <a:rPr lang="uk-UA" dirty="0" smtClean="0"/>
              <a:t>і</a:t>
            </a:r>
          </a:p>
          <a:p>
            <a:pPr marL="0" indent="0" algn="ctr">
              <a:buNone/>
            </a:pPr>
            <a:r>
              <a:rPr lang="uk-UA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</a:t>
            </a:r>
            <a:endParaRPr lang="uk-UA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Кайракуен</a:t>
            </a:r>
            <a:r>
              <a:rPr lang="uk-UA" sz="4000" dirty="0"/>
              <a:t> </a:t>
            </a:r>
            <a:r>
              <a:rPr lang="uk-UA" dirty="0"/>
              <a:t>(Міто, Ібаракі)</a:t>
            </a:r>
          </a:p>
        </p:txBody>
      </p:sp>
    </p:spTree>
    <p:extLst>
      <p:ext uri="{BB962C8B-B14F-4D97-AF65-F5344CB8AC3E}">
        <p14:creationId xmlns:p14="http://schemas.microsoft.com/office/powerpoint/2010/main" val="29289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err="1"/>
              <a:t> </a:t>
            </a:r>
            <a:r>
              <a:rPr lang="uk-UA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Кенрокуе</a:t>
            </a:r>
            <a:r>
              <a:rPr lang="uk-UA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286222" cy="4852738"/>
          </a:xfrm>
        </p:spPr>
      </p:pic>
    </p:spTree>
    <p:extLst>
      <p:ext uri="{BB962C8B-B14F-4D97-AF65-F5344CB8AC3E}">
        <p14:creationId xmlns:p14="http://schemas.microsoft.com/office/powerpoint/2010/main" val="337119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Ґоракуен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0" y="1600200"/>
            <a:ext cx="6765819" cy="4525963"/>
          </a:xfrm>
        </p:spPr>
      </p:pic>
    </p:spTree>
    <p:extLst>
      <p:ext uri="{BB962C8B-B14F-4D97-AF65-F5344CB8AC3E}">
        <p14:creationId xmlns:p14="http://schemas.microsoft.com/office/powerpoint/2010/main" val="9635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Кайракуен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840760" cy="4320480"/>
          </a:xfrm>
        </p:spPr>
      </p:pic>
    </p:spTree>
    <p:extLst>
      <p:ext uri="{BB962C8B-B14F-4D97-AF65-F5344CB8AC3E}">
        <p14:creationId xmlns:p14="http://schemas.microsoft.com/office/powerpoint/2010/main" val="17209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db8c2e370090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137" y="764704"/>
            <a:ext cx="7929563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full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239" y="908720"/>
            <a:ext cx="7929562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sadjapon5(1)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980728"/>
            <a:ext cx="78581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49602" y="188640"/>
            <a:ext cx="8856984" cy="76944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200" b="1" dirty="0"/>
              <a:t>Японський </a:t>
            </a:r>
            <a:r>
              <a:rPr lang="uk-UA" sz="2200" b="1" dirty="0" err="1" smtClean="0"/>
              <a:t>сад</a:t>
            </a:r>
            <a:r>
              <a:rPr lang="uk-UA" sz="2200" dirty="0" err="1" smtClean="0"/>
              <a:t>—</a:t>
            </a:r>
            <a:r>
              <a:rPr lang="uk-UA" sz="2200" dirty="0" smtClean="0"/>
              <a:t> </a:t>
            </a:r>
            <a:r>
              <a:rPr lang="uk-UA" sz="2200" dirty="0"/>
              <a:t>різновид </a:t>
            </a:r>
            <a:r>
              <a:rPr lang="uk-UA" sz="2200" dirty="0" smtClean="0"/>
              <a:t>саду або </a:t>
            </a:r>
            <a:r>
              <a:rPr lang="uk-UA" sz="2200" dirty="0"/>
              <a:t>приватного парку, принципи організації якого були розроблені у </a:t>
            </a:r>
            <a:r>
              <a:rPr lang="uk-UA" sz="2200" dirty="0" smtClean="0"/>
              <a:t>Японії </a:t>
            </a:r>
            <a:r>
              <a:rPr lang="uk-UA" sz="2200" dirty="0" err="1" smtClean="0"/>
              <a:t>протяг</a:t>
            </a:r>
            <a:r>
              <a:rPr lang="uk-UA" sz="2200" dirty="0" smtClean="0"/>
              <a:t>ом</a:t>
            </a:r>
            <a:r>
              <a:rPr lang="uk-UA" sz="2200" dirty="0"/>
              <a:t> 8 — 18 століття.</a:t>
            </a:r>
          </a:p>
        </p:txBody>
      </p:sp>
      <p:pic>
        <p:nvPicPr>
          <p:cNvPr id="6" name="Содержимое 3" descr="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019" y="1412776"/>
            <a:ext cx="4585944" cy="4896544"/>
          </a:xfrm>
          <a:prstGeom prst="rect">
            <a:avLst/>
          </a:prstGeom>
        </p:spPr>
      </p:pic>
      <p:pic>
        <p:nvPicPr>
          <p:cNvPr id="7" name="Содержимое 4" descr="0_726b8_4195d13_XL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1412776"/>
            <a:ext cx="383554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10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332656"/>
            <a:ext cx="7632848" cy="491454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/>
              <a:t>Підготувала учениця 11-А класу</a:t>
            </a:r>
            <a:br>
              <a:rPr lang="uk-UA" sz="2800" dirty="0" smtClean="0"/>
            </a:br>
            <a:r>
              <a:rPr lang="uk-UA" sz="2800" dirty="0" smtClean="0"/>
              <a:t>Складанюк Наталія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0463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0" y="116632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Японський сад символізує досконалий світ земної 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природи. </a:t>
            </a:r>
            <a:r>
              <a:rPr lang="uk-UA" u="sng" dirty="0"/>
              <a:t>Характерними елементами його композиції є </a:t>
            </a:r>
            <a:endParaRPr lang="uk-UA" u="sng" dirty="0" smtClean="0"/>
          </a:p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штучні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 і пагорби, </a:t>
            </a:r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ставки</a:t>
            </a:r>
            <a:r>
              <a:rPr lang="uk-UA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і 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острови, </a:t>
            </a:r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трумки і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водоспади, </a:t>
            </a:r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оріжки і ділянки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піску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гравію,</a:t>
            </a:r>
          </a:p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прикрашені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камінням незвичайних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обрисів. </a:t>
            </a:r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u="sng" dirty="0" smtClean="0"/>
              <a:t>Пейзаж </a:t>
            </a:r>
            <a:r>
              <a:rPr lang="uk-UA" u="sng" dirty="0"/>
              <a:t>саду формується за допомогою</a:t>
            </a:r>
            <a:r>
              <a:rPr lang="uk-UA" dirty="0"/>
              <a:t> </a:t>
            </a:r>
            <a:r>
              <a:rPr lang="uk-UA" dirty="0" smtClean="0"/>
              <a:t>:</a:t>
            </a:r>
          </a:p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кущів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бамбуку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квітів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і моху, </a:t>
            </a:r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покликані передавати відчуття змін пір 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/>
              <a:t> 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algn="ctr"/>
            <a:r>
              <a:rPr lang="uk-UA" sz="2000" u="sng" dirty="0" smtClean="0"/>
              <a:t>На </a:t>
            </a:r>
            <a:r>
              <a:rPr lang="uk-UA" sz="2000" u="sng" dirty="0"/>
              <a:t>території саду можуть також </a:t>
            </a:r>
            <a:r>
              <a:rPr lang="uk-UA" sz="2000" u="sng" dirty="0" smtClean="0"/>
              <a:t>розміщуватися кам'яні</a:t>
            </a:r>
            <a:r>
              <a:rPr lang="uk-UA" sz="2000" u="sng" dirty="0"/>
              <a:t> ліхтарі, альтанки </a:t>
            </a:r>
            <a:r>
              <a:rPr lang="uk-UA" sz="2000" u="sng" dirty="0" smtClean="0"/>
              <a:t>чи чайні</a:t>
            </a:r>
            <a:r>
              <a:rPr lang="uk-UA" sz="2000" u="sng" dirty="0"/>
              <a:t>.</a:t>
            </a:r>
          </a:p>
        </p:txBody>
      </p:sp>
      <p:pic>
        <p:nvPicPr>
          <p:cNvPr id="5" name="Содержимое 3" descr="1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692696"/>
            <a:ext cx="3672408" cy="3672408"/>
          </a:xfrm>
        </p:spPr>
      </p:pic>
      <p:pic>
        <p:nvPicPr>
          <p:cNvPr id="7" name="Содержимое 3" descr="japsad[1]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3717032"/>
            <a:ext cx="4073078" cy="2222154"/>
          </a:xfrm>
          <a:prstGeom prst="rect">
            <a:avLst/>
          </a:prstGeom>
        </p:spPr>
      </p:pic>
      <p:pic>
        <p:nvPicPr>
          <p:cNvPr id="8" name="Содержимое 4" descr="tisen2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4770258"/>
            <a:ext cx="3407296" cy="10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228600"/>
            <a:ext cx="5486400" cy="3886200"/>
          </a:xfrm>
        </p:spPr>
        <p:txBody>
          <a:bodyPr/>
          <a:lstStyle/>
          <a:p>
            <a:r>
              <a:rPr lang="ru-RU" altLang="uk-UA" sz="4800" b="1" dirty="0">
                <a:latin typeface="Monotype Corsiva" pitchFamily="66" charset="0"/>
              </a:rPr>
              <a:t/>
            </a:r>
            <a:br>
              <a:rPr lang="ru-RU" altLang="uk-UA" sz="4800" b="1" dirty="0">
                <a:latin typeface="Monotype Corsiva" pitchFamily="66" charset="0"/>
              </a:rPr>
            </a:br>
            <a:r>
              <a:rPr lang="ru-RU" altLang="uk-UA" sz="4800" b="1" dirty="0">
                <a:latin typeface="Monotype Corsiva" pitchFamily="66" charset="0"/>
              </a:rPr>
              <a:t/>
            </a:r>
            <a:br>
              <a:rPr lang="ru-RU" altLang="uk-UA" sz="4800" b="1" dirty="0">
                <a:latin typeface="Monotype Corsiva" pitchFamily="66" charset="0"/>
              </a:rPr>
            </a:br>
            <a:endParaRPr lang="ru-RU" altLang="uk-UA" sz="4800" b="1" dirty="0">
              <a:latin typeface="Monotype Corsiva" pitchFamily="66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0" y="332656"/>
            <a:ext cx="3851920" cy="608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altLang="uk-UA" sz="2400" b="1" dirty="0">
                <a:latin typeface="Monotype Corsiva" pitchFamily="66" charset="0"/>
              </a:rPr>
              <a:t>Формування засад японського садівництва відбувалося під впливом еволюції японської архітектури, а також релігійно-філософських уявлень японської знаті. </a:t>
            </a:r>
            <a:r>
              <a:rPr lang="uk-UA" altLang="uk-UA" sz="2400" b="1" dirty="0" err="1">
                <a:latin typeface="Monotype Corsiva" pitchFamily="66" charset="0"/>
              </a:rPr>
              <a:t>Початково</a:t>
            </a:r>
            <a:r>
              <a:rPr lang="uk-UA" altLang="uk-UA" sz="2400" b="1" dirty="0">
                <a:latin typeface="Monotype Corsiva" pitchFamily="66" charset="0"/>
              </a:rPr>
              <a:t> сад був складовою резиденцій аристократів, але згодом був запозичений буддистськими монастирями і знатними самураями. З ХІХ століття він набув поширення серед японських простолюдинів, ставши невід'ємною частиною багатьох приватних будинків. У ХХ столітті спорудження садів у японському стилі стало популярним серед іноземців.</a:t>
            </a:r>
            <a:endParaRPr lang="ru-RU" altLang="uk-UA" sz="2400" b="1" dirty="0">
              <a:latin typeface="Monotype Corsiva" pitchFamily="66" charset="0"/>
            </a:endParaRPr>
          </a:p>
        </p:txBody>
      </p:sp>
      <p:pic>
        <p:nvPicPr>
          <p:cNvPr id="4" name="Содержимое 4" descr="51da107bd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239" y="332656"/>
            <a:ext cx="478973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5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228600"/>
            <a:ext cx="5486400" cy="3886200"/>
          </a:xfrm>
        </p:spPr>
        <p:txBody>
          <a:bodyPr/>
          <a:lstStyle/>
          <a:p>
            <a:r>
              <a:rPr lang="ru-RU" altLang="uk-UA" sz="4800" b="1" dirty="0">
                <a:latin typeface="Monotype Corsiva" pitchFamily="66" charset="0"/>
              </a:rPr>
              <a:t/>
            </a:r>
            <a:br>
              <a:rPr lang="ru-RU" altLang="uk-UA" sz="4800" b="1" dirty="0">
                <a:latin typeface="Monotype Corsiva" pitchFamily="66" charset="0"/>
              </a:rPr>
            </a:br>
            <a:r>
              <a:rPr lang="ru-RU" altLang="uk-UA" sz="4800" b="1" dirty="0">
                <a:latin typeface="Monotype Corsiva" pitchFamily="66" charset="0"/>
              </a:rPr>
              <a:t/>
            </a:r>
            <a:br>
              <a:rPr lang="ru-RU" altLang="uk-UA" sz="4800" b="1" dirty="0">
                <a:latin typeface="Monotype Corsiva" pitchFamily="66" charset="0"/>
              </a:rPr>
            </a:br>
            <a:endParaRPr lang="ru-RU" altLang="uk-UA" sz="4800" b="1" dirty="0">
              <a:latin typeface="Monotype Corsiva" pitchFamily="66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907704" y="258060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КОМПОНЕНТИ САДУ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-27353" y="965946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uk-UA" sz="2800" b="1" dirty="0">
                <a:latin typeface="Monotype Corsiva" pitchFamily="66" charset="0"/>
              </a:rPr>
              <a:t>Будь-</a:t>
            </a:r>
            <a:r>
              <a:rPr lang="ru-RU" altLang="uk-UA" sz="2800" b="1" dirty="0" err="1">
                <a:latin typeface="Monotype Corsiva" pitchFamily="66" charset="0"/>
              </a:rPr>
              <a:t>який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японський</a:t>
            </a:r>
            <a:r>
              <a:rPr lang="ru-RU" altLang="uk-UA" sz="2800" b="1" dirty="0">
                <a:latin typeface="Monotype Corsiva" pitchFamily="66" charset="0"/>
              </a:rPr>
              <a:t> сад </a:t>
            </a:r>
            <a:r>
              <a:rPr lang="ru-RU" altLang="uk-UA" sz="2800" b="1" dirty="0" err="1">
                <a:latin typeface="Monotype Corsiva" pitchFamily="66" charset="0"/>
              </a:rPr>
              <a:t>містить</a:t>
            </a:r>
            <a:r>
              <a:rPr lang="ru-RU" altLang="uk-UA" sz="2800" b="1" dirty="0">
                <a:latin typeface="Monotype Corsiva" pitchFamily="66" charset="0"/>
              </a:rPr>
              <a:t> у </a:t>
            </a:r>
            <a:r>
              <a:rPr lang="ru-RU" altLang="uk-UA" sz="2800" b="1" dirty="0" err="1">
                <a:latin typeface="Monotype Corsiva" pitchFamily="66" charset="0"/>
              </a:rPr>
              <a:t>собі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п'ять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компонентів</a:t>
            </a:r>
            <a:r>
              <a:rPr lang="ru-RU" altLang="uk-UA" sz="2800" b="1" dirty="0">
                <a:latin typeface="Monotype Corsiva" pitchFamily="66" charset="0"/>
              </a:rPr>
              <a:t>: </a:t>
            </a:r>
            <a:endParaRPr lang="ru-RU" altLang="uk-UA" sz="2800" b="1" dirty="0" smtClean="0">
              <a:latin typeface="Monotype Corsiva" pitchFamily="66" charset="0"/>
            </a:endParaRPr>
          </a:p>
          <a:p>
            <a:pPr algn="ctr">
              <a:buFontTx/>
              <a:buNone/>
            </a:pPr>
            <a:endParaRPr lang="ru-RU" altLang="uk-UA" sz="2800" b="1" dirty="0">
              <a:latin typeface="Monotype Corsiva" pitchFamily="66" charset="0"/>
            </a:endParaRPr>
          </a:p>
          <a:p>
            <a:pPr algn="ctr">
              <a:buFontTx/>
              <a:buNone/>
            </a:pPr>
            <a:r>
              <a:rPr lang="ru-RU" alt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духовну</a:t>
            </a:r>
            <a:r>
              <a:rPr lang="ru-RU" alt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altLang="uk-U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ідею</a:t>
            </a:r>
            <a:r>
              <a:rPr lang="ru-RU" alt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endParaRPr lang="ru-RU" alt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FontTx/>
              <a:buNone/>
            </a:pPr>
            <a:r>
              <a:rPr lang="ru-RU" alt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камені</a:t>
            </a:r>
            <a:r>
              <a:rPr lang="ru-RU" alt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endParaRPr lang="ru-RU" alt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FontTx/>
              <a:buNone/>
            </a:pPr>
            <a:r>
              <a:rPr lang="ru-RU" alt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воду</a:t>
            </a:r>
            <a:r>
              <a:rPr lang="ru-RU" alt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endParaRPr lang="ru-RU" alt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FontTx/>
              <a:buNone/>
            </a:pPr>
            <a:r>
              <a:rPr lang="ru-RU" alt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рослини</a:t>
            </a:r>
            <a:r>
              <a:rPr lang="ru-RU" alt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>
              <a:buFontTx/>
              <a:buNone/>
            </a:pPr>
            <a:r>
              <a:rPr lang="ru-RU" alt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й </a:t>
            </a:r>
            <a:r>
              <a:rPr lang="ru-RU" altLang="uk-U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архітектурні</a:t>
            </a:r>
            <a:r>
              <a:rPr lang="ru-RU" alt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alt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FontTx/>
              <a:buNone/>
            </a:pPr>
            <a:r>
              <a:rPr lang="ru-RU" alt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елементи</a:t>
            </a:r>
            <a:r>
              <a:rPr lang="ru-RU" alt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  <a:p>
            <a:pPr algn="ctr">
              <a:buFontTx/>
              <a:buNone/>
            </a:pPr>
            <a:endParaRPr lang="ru-RU" altLang="uk-UA" sz="2800" b="1" dirty="0">
              <a:latin typeface="Monotype Corsiva" pitchFamily="66" charset="0"/>
            </a:endParaRPr>
          </a:p>
          <a:p>
            <a:pPr algn="ctr">
              <a:buFontTx/>
              <a:buNone/>
            </a:pPr>
            <a:r>
              <a:rPr lang="ru-RU" altLang="uk-UA" sz="2800" b="1" dirty="0" err="1" smtClean="0">
                <a:latin typeface="Monotype Corsiva" pitchFamily="66" charset="0"/>
              </a:rPr>
              <a:t>Розглядати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їх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можна</a:t>
            </a:r>
            <a:r>
              <a:rPr lang="ru-RU" altLang="uk-UA" sz="2800" b="1" dirty="0">
                <a:latin typeface="Monotype Corsiva" pitchFamily="66" charset="0"/>
              </a:rPr>
              <a:t> й </a:t>
            </a:r>
            <a:r>
              <a:rPr lang="ru-RU" altLang="uk-UA" sz="2800" b="1" dirty="0" err="1">
                <a:latin typeface="Monotype Corsiva" pitchFamily="66" charset="0"/>
              </a:rPr>
              <a:t>окремо</a:t>
            </a:r>
            <a:r>
              <a:rPr lang="ru-RU" altLang="uk-UA" sz="2800" b="1" dirty="0">
                <a:latin typeface="Monotype Corsiva" pitchFamily="66" charset="0"/>
              </a:rPr>
              <a:t>, але </a:t>
            </a:r>
            <a:r>
              <a:rPr lang="ru-RU" altLang="uk-UA" sz="2800" b="1" dirty="0" err="1">
                <a:latin typeface="Monotype Corsiva" pitchFamily="66" charset="0"/>
              </a:rPr>
              <a:t>забрати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хоча</a:t>
            </a:r>
            <a:r>
              <a:rPr lang="ru-RU" altLang="uk-UA" sz="2800" b="1" dirty="0">
                <a:latin typeface="Monotype Corsiva" pitchFamily="66" charset="0"/>
              </a:rPr>
              <a:t> б один компонент не </a:t>
            </a:r>
            <a:r>
              <a:rPr lang="ru-RU" altLang="uk-UA" sz="2800" b="1" dirty="0" err="1">
                <a:latin typeface="Monotype Corsiva" pitchFamily="66" charset="0"/>
              </a:rPr>
              <a:t>можна</a:t>
            </a:r>
            <a:r>
              <a:rPr lang="ru-RU" altLang="uk-UA" sz="2800" b="1" dirty="0">
                <a:latin typeface="Monotype Corsiva" pitchFamily="66" charset="0"/>
              </a:rPr>
              <a:t>, </a:t>
            </a:r>
            <a:r>
              <a:rPr lang="ru-RU" altLang="uk-UA" sz="2800" b="1" dirty="0" err="1">
                <a:latin typeface="Monotype Corsiva" pitchFamily="66" charset="0"/>
              </a:rPr>
              <a:t>інакше</a:t>
            </a:r>
            <a:r>
              <a:rPr lang="ru-RU" altLang="uk-UA" sz="2800" b="1" dirty="0">
                <a:latin typeface="Monotype Corsiva" pitchFamily="66" charset="0"/>
              </a:rPr>
              <a:t> сад </a:t>
            </a:r>
            <a:r>
              <a:rPr lang="ru-RU" altLang="uk-UA" sz="2800" b="1" dirty="0" err="1">
                <a:latin typeface="Monotype Corsiva" pitchFamily="66" charset="0"/>
              </a:rPr>
              <a:t>втратить</a:t>
            </a:r>
            <a:r>
              <a:rPr lang="ru-RU" altLang="uk-UA" sz="2800" b="1" dirty="0">
                <a:latin typeface="Monotype Corsiva" pitchFamily="66" charset="0"/>
              </a:rPr>
              <a:t> те, з </a:t>
            </a:r>
            <a:r>
              <a:rPr lang="ru-RU" altLang="uk-UA" sz="2800" b="1" dirty="0" err="1">
                <a:latin typeface="Monotype Corsiva" pitchFamily="66" charset="0"/>
              </a:rPr>
              <a:t>чим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ототожнюється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саме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поняття</a:t>
            </a:r>
            <a:r>
              <a:rPr lang="ru-RU" altLang="uk-UA" sz="2800" b="1" dirty="0">
                <a:latin typeface="Monotype Corsiva" pitchFamily="66" charset="0"/>
              </a:rPr>
              <a:t> «</a:t>
            </a:r>
            <a:r>
              <a:rPr lang="ru-RU" altLang="uk-UA" sz="2800" b="1" dirty="0" err="1">
                <a:latin typeface="Monotype Corsiva" pitchFamily="66" charset="0"/>
              </a:rPr>
              <a:t>японський</a:t>
            </a:r>
            <a:r>
              <a:rPr lang="ru-RU" altLang="uk-UA" sz="2800" b="1" dirty="0">
                <a:latin typeface="Monotype Corsiva" pitchFamily="66" charset="0"/>
              </a:rPr>
              <a:t> сад». </a:t>
            </a:r>
          </a:p>
        </p:txBody>
      </p:sp>
      <p:pic>
        <p:nvPicPr>
          <p:cNvPr id="5" name="Содержимое 6" descr="79175602_3651663_0_6c1e3_b3f86271_orig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612" y="1988840"/>
            <a:ext cx="2463298" cy="3024336"/>
          </a:xfrm>
          <a:prstGeom prst="rect">
            <a:avLst/>
          </a:prstGeom>
        </p:spPr>
      </p:pic>
      <p:pic>
        <p:nvPicPr>
          <p:cNvPr id="6" name="Picture 5" descr="yaponskiiy_sad__1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25942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5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260647"/>
            <a:ext cx="5486400" cy="3886200"/>
          </a:xfrm>
        </p:spPr>
        <p:txBody>
          <a:bodyPr/>
          <a:lstStyle/>
          <a:p>
            <a:r>
              <a:rPr lang="ru-RU" altLang="uk-UA" sz="4800" b="1" dirty="0">
                <a:latin typeface="Monotype Corsiva" pitchFamily="66" charset="0"/>
              </a:rPr>
              <a:t/>
            </a:r>
            <a:br>
              <a:rPr lang="ru-RU" altLang="uk-UA" sz="4800" b="1" dirty="0">
                <a:latin typeface="Monotype Corsiva" pitchFamily="66" charset="0"/>
              </a:rPr>
            </a:br>
            <a:r>
              <a:rPr lang="ru-RU" altLang="uk-UA" sz="4800" b="1" dirty="0">
                <a:latin typeface="Monotype Corsiva" pitchFamily="66" charset="0"/>
              </a:rPr>
              <a:t/>
            </a:r>
            <a:br>
              <a:rPr lang="ru-RU" altLang="uk-UA" sz="4800" b="1" dirty="0">
                <a:latin typeface="Monotype Corsiva" pitchFamily="66" charset="0"/>
              </a:rPr>
            </a:br>
            <a:endParaRPr lang="ru-RU" altLang="uk-UA" sz="4800" b="1" dirty="0">
              <a:latin typeface="Monotype Corsiva" pitchFamily="66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702087" y="271912"/>
            <a:ext cx="5864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alt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ЯПОНСЬКИЙ САД КАМІННЯ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5" descr="56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94" y="1035097"/>
            <a:ext cx="371629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0" y="1035097"/>
            <a:ext cx="2664296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uk-UA" sz="2800" b="1" dirty="0" err="1" smtClean="0">
                <a:latin typeface="Monotype Corsiva" pitchFamily="66" charset="0"/>
              </a:rPr>
              <a:t>Японський</a:t>
            </a:r>
            <a:r>
              <a:rPr lang="ru-RU" altLang="uk-UA" sz="2800" b="1" dirty="0" smtClean="0">
                <a:latin typeface="Monotype Corsiva" pitchFamily="66" charset="0"/>
              </a:rPr>
              <a:t> сад </a:t>
            </a:r>
            <a:r>
              <a:rPr lang="ru-RU" altLang="uk-UA" sz="2800" b="1" dirty="0" err="1" smtClean="0">
                <a:latin typeface="Monotype Corsiva" pitchFamily="66" charset="0"/>
              </a:rPr>
              <a:t>каміння</a:t>
            </a:r>
            <a:r>
              <a:rPr lang="ru-RU" altLang="uk-UA" sz="2800" b="1" dirty="0" smtClean="0">
                <a:latin typeface="Monotype Corsiva" pitchFamily="66" charset="0"/>
              </a:rPr>
              <a:t> - </a:t>
            </a:r>
            <a:r>
              <a:rPr lang="ru-RU" altLang="uk-UA" sz="2800" b="1" dirty="0" err="1" smtClean="0">
                <a:latin typeface="Monotype Corsiva" pitchFamily="66" charset="0"/>
              </a:rPr>
              <a:t>унікальний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витвір</a:t>
            </a:r>
            <a:r>
              <a:rPr lang="ru-RU" altLang="uk-UA" sz="2800" b="1" dirty="0" smtClean="0">
                <a:latin typeface="Monotype Corsiva" pitchFamily="66" charset="0"/>
              </a:rPr>
              <a:t>. </a:t>
            </a:r>
            <a:r>
              <a:rPr lang="ru-RU" altLang="uk-UA" sz="2800" b="1" dirty="0" err="1" smtClean="0">
                <a:latin typeface="Monotype Corsiva" pitchFamily="66" charset="0"/>
              </a:rPr>
              <a:t>Основна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площа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його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засипана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піском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або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дрібною</a:t>
            </a:r>
            <a:r>
              <a:rPr lang="ru-RU" altLang="uk-UA" sz="2800" b="1" dirty="0" smtClean="0">
                <a:latin typeface="Monotype Corsiva" pitchFamily="66" charset="0"/>
              </a:rPr>
              <a:t> галькою, а на </a:t>
            </a:r>
            <a:r>
              <a:rPr lang="ru-RU" altLang="uk-UA" sz="2800" b="1" dirty="0" err="1" smtClean="0">
                <a:latin typeface="Monotype Corsiva" pitchFamily="66" charset="0"/>
              </a:rPr>
              <a:t>ній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ніби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безладно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розкидані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групи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необтесаних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каменів</a:t>
            </a:r>
            <a:r>
              <a:rPr lang="ru-RU" altLang="uk-UA" sz="2800" b="1" dirty="0" smtClean="0">
                <a:latin typeface="Monotype Corsiva" pitchFamily="66" charset="0"/>
              </a:rPr>
              <a:t>. </a:t>
            </a:r>
            <a:r>
              <a:rPr lang="ru-RU" altLang="uk-UA" sz="2800" b="1" dirty="0" err="1" smtClean="0">
                <a:latin typeface="Monotype Corsiva" pitchFamily="66" charset="0"/>
              </a:rPr>
              <a:t>Однак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їхня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безладність</a:t>
            </a:r>
            <a:r>
              <a:rPr lang="ru-RU" altLang="uk-UA" sz="2800" b="1" dirty="0" smtClean="0">
                <a:latin typeface="Monotype Corsiva" pitchFamily="66" charset="0"/>
              </a:rPr>
              <a:t> </a:t>
            </a:r>
            <a:r>
              <a:rPr lang="ru-RU" altLang="uk-UA" sz="2800" b="1" dirty="0" err="1" smtClean="0">
                <a:latin typeface="Monotype Corsiva" pitchFamily="66" charset="0"/>
              </a:rPr>
              <a:t>несправжня</a:t>
            </a:r>
            <a:r>
              <a:rPr lang="ru-RU" altLang="uk-UA" sz="2800" b="1" dirty="0" smtClean="0">
                <a:latin typeface="Monotype Corsiva" pitchFamily="66" charset="0"/>
              </a:rPr>
              <a:t>.</a:t>
            </a:r>
            <a:endParaRPr lang="ru-RU" altLang="uk-UA" sz="2800" b="1" dirty="0">
              <a:latin typeface="Monotype Corsiva" pitchFamily="66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492286" y="1070802"/>
            <a:ext cx="2574032" cy="5752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Розміщення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каміння</a:t>
            </a:r>
            <a:r>
              <a:rPr lang="ru-RU" altLang="uk-UA" sz="2400" b="1" dirty="0">
                <a:latin typeface="Monotype Corsiva" pitchFamily="66" charset="0"/>
              </a:rPr>
              <a:t> на </a:t>
            </a:r>
            <a:r>
              <a:rPr lang="ru-RU" altLang="uk-UA" sz="2400" b="1" dirty="0" err="1">
                <a:latin typeface="Monotype Corsiva" pitchFamily="66" charset="0"/>
              </a:rPr>
              <a:t>площадці</a:t>
            </a:r>
            <a:r>
              <a:rPr lang="ru-RU" altLang="uk-UA" sz="2400" b="1" dirty="0">
                <a:latin typeface="Monotype Corsiva" pitchFamily="66" charset="0"/>
              </a:rPr>
              <a:t> - вид </a:t>
            </a:r>
            <a:r>
              <a:rPr lang="ru-RU" altLang="uk-UA" sz="2400" b="1" dirty="0" err="1">
                <a:latin typeface="Monotype Corsiva" pitchFamily="66" charset="0"/>
              </a:rPr>
              <a:t>мистецтва</a:t>
            </a:r>
            <a:r>
              <a:rPr lang="ru-RU" altLang="uk-UA" sz="2400" b="1" dirty="0">
                <a:latin typeface="Monotype Corsiva" pitchFamily="66" charset="0"/>
              </a:rPr>
              <a:t>, </a:t>
            </a:r>
            <a:r>
              <a:rPr lang="ru-RU" altLang="uk-UA" sz="2400" b="1" dirty="0" err="1">
                <a:latin typeface="Monotype Corsiva" pitchFamily="66" charset="0"/>
              </a:rPr>
              <a:t>одне</a:t>
            </a:r>
            <a:r>
              <a:rPr lang="ru-RU" altLang="uk-UA" sz="2400" b="1" dirty="0">
                <a:latin typeface="Monotype Corsiva" pitchFamily="66" charset="0"/>
              </a:rPr>
              <a:t> з </a:t>
            </a:r>
            <a:r>
              <a:rPr lang="ru-RU" altLang="uk-UA" sz="2400" b="1" dirty="0" err="1">
                <a:latin typeface="Monotype Corsiva" pitchFamily="66" charset="0"/>
              </a:rPr>
              <a:t>головних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умінь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садівника</a:t>
            </a:r>
            <a:r>
              <a:rPr lang="ru-RU" altLang="uk-UA" sz="2400" b="1" dirty="0">
                <a:latin typeface="Monotype Corsiva" pitchFamily="66" charset="0"/>
              </a:rPr>
              <a:t>. Суть </a:t>
            </a:r>
            <a:r>
              <a:rPr lang="ru-RU" altLang="uk-UA" sz="2400" b="1" dirty="0" err="1">
                <a:latin typeface="Monotype Corsiva" pitchFamily="66" charset="0"/>
              </a:rPr>
              <a:t>цього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мистецтва</a:t>
            </a:r>
            <a:r>
              <a:rPr lang="ru-RU" altLang="uk-UA" sz="2400" b="1" dirty="0">
                <a:latin typeface="Monotype Corsiva" pitchFamily="66" charset="0"/>
              </a:rPr>
              <a:t> в </a:t>
            </a:r>
            <a:r>
              <a:rPr lang="ru-RU" altLang="uk-UA" sz="2400" b="1" dirty="0" err="1">
                <a:latin typeface="Monotype Corsiva" pitchFamily="66" charset="0"/>
              </a:rPr>
              <a:t>тім</a:t>
            </a:r>
            <a:r>
              <a:rPr lang="ru-RU" altLang="uk-UA" sz="2400" b="1" dirty="0">
                <a:latin typeface="Monotype Corsiva" pitchFamily="66" charset="0"/>
              </a:rPr>
              <a:t>, </a:t>
            </a:r>
            <a:r>
              <a:rPr lang="ru-RU" altLang="uk-UA" sz="2400" b="1" dirty="0" err="1">
                <a:latin typeface="Monotype Corsiva" pitchFamily="66" charset="0"/>
              </a:rPr>
              <a:t>щоб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зуміти</a:t>
            </a:r>
            <a:r>
              <a:rPr lang="ru-RU" altLang="uk-UA" sz="2400" b="1" dirty="0">
                <a:latin typeface="Monotype Corsiva" pitchFamily="66" charset="0"/>
              </a:rPr>
              <a:t> в кожному </a:t>
            </a:r>
            <a:r>
              <a:rPr lang="ru-RU" altLang="uk-UA" sz="2400" b="1" dirty="0" err="1">
                <a:latin typeface="Monotype Corsiva" pitchFamily="66" charset="0"/>
              </a:rPr>
              <a:t>камені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побачити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своє</a:t>
            </a:r>
            <a:r>
              <a:rPr lang="ru-RU" altLang="uk-UA" sz="2400" b="1" dirty="0">
                <a:latin typeface="Monotype Corsiva" pitchFamily="66" charset="0"/>
              </a:rPr>
              <a:t> "</a:t>
            </a:r>
            <a:r>
              <a:rPr lang="ru-RU" altLang="uk-UA" sz="2400" b="1" dirty="0" err="1">
                <a:latin typeface="Monotype Corsiva" pitchFamily="66" charset="0"/>
              </a:rPr>
              <a:t>обличчя</a:t>
            </a:r>
            <a:r>
              <a:rPr lang="ru-RU" altLang="uk-UA" sz="2400" b="1" dirty="0">
                <a:latin typeface="Monotype Corsiva" pitchFamily="66" charset="0"/>
              </a:rPr>
              <a:t>" і свою "позу", і </a:t>
            </a:r>
            <a:r>
              <a:rPr lang="ru-RU" altLang="uk-UA" sz="2400" b="1" dirty="0" err="1">
                <a:latin typeface="Monotype Corsiva" pitchFamily="66" charset="0"/>
              </a:rPr>
              <a:t>наділити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певною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роллю</a:t>
            </a:r>
            <a:r>
              <a:rPr lang="ru-RU" altLang="uk-UA" sz="2400" b="1" dirty="0">
                <a:latin typeface="Monotype Corsiva" pitchFamily="66" charset="0"/>
              </a:rPr>
              <a:t> в </a:t>
            </a:r>
            <a:r>
              <a:rPr lang="ru-RU" altLang="uk-UA" sz="2400" b="1" dirty="0" err="1">
                <a:latin typeface="Monotype Corsiva" pitchFamily="66" charset="0"/>
              </a:rPr>
              <a:t>композиції</a:t>
            </a:r>
            <a:r>
              <a:rPr lang="ru-RU" altLang="uk-UA" sz="2400" b="1" dirty="0">
                <a:latin typeface="Monotype Corsiva" pitchFamily="66" charset="0"/>
              </a:rPr>
              <a:t>: </a:t>
            </a:r>
            <a:r>
              <a:rPr lang="ru-RU" altLang="uk-UA" sz="2400" b="1" dirty="0" err="1">
                <a:latin typeface="Monotype Corsiva" pitchFamily="66" charset="0"/>
              </a:rPr>
              <a:t>він</a:t>
            </a:r>
            <a:r>
              <a:rPr lang="ru-RU" altLang="uk-UA" sz="2400" b="1" dirty="0">
                <a:latin typeface="Monotype Corsiva" pitchFamily="66" charset="0"/>
              </a:rPr>
              <a:t> буде </a:t>
            </a:r>
            <a:r>
              <a:rPr lang="ru-RU" altLang="uk-UA" sz="2400" b="1" dirty="0" err="1">
                <a:latin typeface="Monotype Corsiva" pitchFamily="66" charset="0"/>
              </a:rPr>
              <a:t>лежати</a:t>
            </a:r>
            <a:r>
              <a:rPr lang="ru-RU" altLang="uk-UA" sz="2400" b="1" dirty="0">
                <a:latin typeface="Monotype Corsiva" pitchFamily="66" charset="0"/>
              </a:rPr>
              <a:t>, </a:t>
            </a:r>
            <a:r>
              <a:rPr lang="ru-RU" altLang="uk-UA" sz="2400" b="1" dirty="0" err="1">
                <a:latin typeface="Monotype Corsiva" pitchFamily="66" charset="0"/>
              </a:rPr>
              <a:t>притулятися</a:t>
            </a:r>
            <a:r>
              <a:rPr lang="ru-RU" altLang="uk-UA" sz="2400" b="1" dirty="0">
                <a:latin typeface="Monotype Corsiva" pitchFamily="66" charset="0"/>
              </a:rPr>
              <a:t>, </a:t>
            </a:r>
            <a:r>
              <a:rPr lang="ru-RU" altLang="uk-UA" sz="2400" b="1" dirty="0" err="1">
                <a:latin typeface="Monotype Corsiva" pitchFamily="66" charset="0"/>
              </a:rPr>
              <a:t>бігти</a:t>
            </a:r>
            <a:r>
              <a:rPr lang="ru-RU" altLang="uk-UA" sz="2400" b="1" dirty="0">
                <a:latin typeface="Monotype Corsiva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125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228600"/>
            <a:ext cx="5486400" cy="3886200"/>
          </a:xfrm>
        </p:spPr>
        <p:txBody>
          <a:bodyPr/>
          <a:lstStyle/>
          <a:p>
            <a:r>
              <a:rPr lang="ru-RU" altLang="uk-UA" sz="4800" b="1" dirty="0">
                <a:latin typeface="Monotype Corsiva" pitchFamily="66" charset="0"/>
              </a:rPr>
              <a:t/>
            </a:r>
            <a:br>
              <a:rPr lang="ru-RU" altLang="uk-UA" sz="4800" b="1" dirty="0">
                <a:latin typeface="Monotype Corsiva" pitchFamily="66" charset="0"/>
              </a:rPr>
            </a:br>
            <a:r>
              <a:rPr lang="ru-RU" altLang="uk-UA" sz="4800" b="1" dirty="0">
                <a:latin typeface="Monotype Corsiva" pitchFamily="66" charset="0"/>
              </a:rPr>
              <a:t/>
            </a:r>
            <a:br>
              <a:rPr lang="ru-RU" altLang="uk-UA" sz="4800" b="1" dirty="0">
                <a:latin typeface="Monotype Corsiva" pitchFamily="66" charset="0"/>
              </a:rPr>
            </a:br>
            <a:endParaRPr lang="ru-RU" altLang="uk-UA" sz="4800" b="1" dirty="0">
              <a:latin typeface="Monotype Corsiva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228600"/>
            <a:ext cx="3733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altLang="uk-UA" sz="2400" b="1" dirty="0" smtClean="0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За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ступінню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декоративного й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значеннєвого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навантаження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групи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каменів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розставляють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зліва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на право, так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звичайно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рухається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погляд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по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картині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, так само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організований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рух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по саду.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Камені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й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валуни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означають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силу й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стійкість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. Будучи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нерухомими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, вони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випромінюють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спокій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, а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розташовані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асиметрично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, вони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найбільш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співзвучні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із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природою.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Згодом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вони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покриваються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павутиною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обростають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мохами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й лишайником, що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робить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їх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ще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більш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altLang="uk-UA" sz="11200" b="1" dirty="0" err="1" smtClean="0">
                <a:solidFill>
                  <a:schemeClr val="tx1"/>
                </a:solidFill>
                <a:latin typeface="Monotype Corsiva" pitchFamily="66" charset="0"/>
              </a:rPr>
              <a:t>органічними</a:t>
            </a:r>
            <a:r>
              <a:rPr lang="ru-RU" altLang="uk-UA" sz="11200" b="1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  <a:endParaRPr lang="ru-RU" altLang="uk-UA" sz="11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" name="Picture 6" descr="сад кам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56" y="404664"/>
            <a:ext cx="4724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133056" y="4140875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uk-UA" b="1" dirty="0">
                <a:latin typeface="Monotype Corsiva" pitchFamily="66" charset="0"/>
              </a:rPr>
              <a:t> 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Сади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каменів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функціонально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призначені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для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медитацій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відсторонення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мирської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суєти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й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повсякденних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проблем.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Конструкція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подібних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споруджень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підкоряючись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нормам дзен-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будизму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підсилює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тягу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японців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милування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природою,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міркуванню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altLang="uk-UA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самоті</a:t>
            </a:r>
            <a: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br>
              <a:rPr lang="ru-RU" altLang="uk-U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25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39752" y="260648"/>
            <a:ext cx="4543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3600" b="1" dirty="0">
                <a:solidFill>
                  <a:schemeClr val="bg1"/>
                </a:solidFill>
                <a:latin typeface="Monotype Corsiva" pitchFamily="66" charset="0"/>
              </a:rPr>
              <a:t>МІНІАТЮРНИЙ САД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3752" y="899558"/>
            <a:ext cx="4572000" cy="32162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uk-UA" sz="2800" b="1" i="1" dirty="0">
                <a:latin typeface="Monotype Corsiva" pitchFamily="66" charset="0"/>
              </a:rPr>
              <a:t>У </a:t>
            </a:r>
            <a:r>
              <a:rPr lang="ru-RU" altLang="uk-UA" sz="2800" b="1" i="1" dirty="0" err="1">
                <a:latin typeface="Monotype Corsiva" pitchFamily="66" charset="0"/>
              </a:rPr>
              <a:t>мініатюрних</a:t>
            </a:r>
            <a:r>
              <a:rPr lang="ru-RU" altLang="uk-UA" sz="2800" b="1" i="1" dirty="0">
                <a:latin typeface="Monotype Corsiva" pitchFamily="66" charset="0"/>
              </a:rPr>
              <a:t> садах </a:t>
            </a:r>
            <a:r>
              <a:rPr lang="ru-RU" altLang="uk-UA" sz="2800" b="1" i="1" dirty="0" err="1">
                <a:latin typeface="Monotype Corsiva" pitchFamily="66" charset="0"/>
              </a:rPr>
              <a:t>застосовується</a:t>
            </a:r>
            <a:r>
              <a:rPr lang="ru-RU" altLang="uk-UA" sz="2800" b="1" i="1" dirty="0">
                <a:latin typeface="Monotype Corsiva" pitchFamily="66" charset="0"/>
              </a:rPr>
              <a:t> </a:t>
            </a:r>
            <a:r>
              <a:rPr lang="ru-RU" altLang="uk-UA" sz="2800" b="1" i="1" dirty="0" err="1">
                <a:latin typeface="Monotype Corsiva" pitchFamily="66" charset="0"/>
              </a:rPr>
              <a:t>прийом</a:t>
            </a:r>
            <a:r>
              <a:rPr lang="ru-RU" altLang="uk-UA" sz="2800" b="1" i="1" dirty="0">
                <a:latin typeface="Monotype Corsiva" pitchFamily="66" charset="0"/>
              </a:rPr>
              <a:t> штучно </a:t>
            </a:r>
            <a:r>
              <a:rPr lang="ru-RU" altLang="uk-UA" sz="2800" b="1" i="1" dirty="0" err="1">
                <a:latin typeface="Monotype Corsiva" pitchFamily="66" charset="0"/>
              </a:rPr>
              <a:t>створюваної</a:t>
            </a:r>
            <a:r>
              <a:rPr lang="ru-RU" altLang="uk-UA" sz="2800" b="1" i="1" dirty="0">
                <a:latin typeface="Monotype Corsiva" pitchFamily="66" charset="0"/>
              </a:rPr>
              <a:t> </a:t>
            </a:r>
            <a:r>
              <a:rPr lang="ru-RU" altLang="uk-UA" sz="2800" b="1" i="1" dirty="0" err="1">
                <a:latin typeface="Monotype Corsiva" pitchFamily="66" charset="0"/>
              </a:rPr>
              <a:t>перспективи</a:t>
            </a:r>
            <a:r>
              <a:rPr lang="ru-RU" altLang="uk-UA" sz="2800" b="1" i="1" dirty="0">
                <a:latin typeface="Monotype Corsiva" pitchFamily="66" charset="0"/>
              </a:rPr>
              <a:t>: на </a:t>
            </a:r>
            <a:r>
              <a:rPr lang="ru-RU" altLang="uk-UA" sz="2800" b="1" i="1" dirty="0" err="1">
                <a:latin typeface="Monotype Corsiva" pitchFamily="66" charset="0"/>
              </a:rPr>
              <a:t>передньому</a:t>
            </a:r>
            <a:r>
              <a:rPr lang="ru-RU" altLang="uk-UA" sz="2800" b="1" i="1" dirty="0">
                <a:latin typeface="Monotype Corsiva" pitchFamily="66" charset="0"/>
              </a:rPr>
              <a:t> </a:t>
            </a:r>
            <a:r>
              <a:rPr lang="ru-RU" altLang="uk-UA" sz="2800" b="1" i="1" dirty="0" err="1">
                <a:latin typeface="Monotype Corsiva" pitchFamily="66" charset="0"/>
              </a:rPr>
              <a:t>плані</a:t>
            </a:r>
            <a:r>
              <a:rPr lang="ru-RU" altLang="uk-UA" sz="2800" b="1" i="1" dirty="0">
                <a:latin typeface="Monotype Corsiva" pitchFamily="66" charset="0"/>
              </a:rPr>
              <a:t> </a:t>
            </a:r>
            <a:r>
              <a:rPr lang="ru-RU" altLang="uk-UA" sz="2800" b="1" i="1" dirty="0" err="1">
                <a:latin typeface="Monotype Corsiva" pitchFamily="66" charset="0"/>
              </a:rPr>
              <a:t>висаджують</a:t>
            </a:r>
            <a:r>
              <a:rPr lang="ru-RU" altLang="uk-UA" sz="2800" b="1" i="1" dirty="0">
                <a:latin typeface="Monotype Corsiva" pitchFamily="66" charset="0"/>
              </a:rPr>
              <a:t> </a:t>
            </a:r>
            <a:r>
              <a:rPr lang="ru-RU" altLang="uk-UA" sz="2800" b="1" i="1" dirty="0" err="1">
                <a:latin typeface="Monotype Corsiva" pitchFamily="66" charset="0"/>
              </a:rPr>
              <a:t>більші</a:t>
            </a:r>
            <a:r>
              <a:rPr lang="ru-RU" altLang="uk-UA" sz="2800" b="1" i="1" dirty="0">
                <a:latin typeface="Monotype Corsiva" pitchFamily="66" charset="0"/>
              </a:rPr>
              <a:t> </a:t>
            </a:r>
            <a:r>
              <a:rPr lang="ru-RU" altLang="uk-UA" sz="2800" b="1" i="1" dirty="0" err="1">
                <a:latin typeface="Monotype Corsiva" pitchFamily="66" charset="0"/>
              </a:rPr>
              <a:t>рослини</a:t>
            </a:r>
            <a:r>
              <a:rPr lang="ru-RU" altLang="uk-UA" sz="2800" b="1" i="1" dirty="0">
                <a:latin typeface="Monotype Corsiva" pitchFamily="66" charset="0"/>
              </a:rPr>
              <a:t> з великими листками, </a:t>
            </a:r>
            <a:r>
              <a:rPr lang="ru-RU" altLang="uk-UA" sz="2800" b="1" i="1" dirty="0" err="1">
                <a:latin typeface="Monotype Corsiva" pitchFamily="66" charset="0"/>
              </a:rPr>
              <a:t>розташовуються</a:t>
            </a:r>
            <a:r>
              <a:rPr lang="ru-RU" altLang="uk-UA" sz="2800" b="1" i="1" dirty="0">
                <a:latin typeface="Monotype Corsiva" pitchFamily="66" charset="0"/>
              </a:rPr>
              <a:t> </a:t>
            </a:r>
            <a:r>
              <a:rPr lang="ru-RU" altLang="uk-UA" sz="2800" b="1" i="1" dirty="0" err="1">
                <a:latin typeface="Monotype Corsiva" pitchFamily="66" charset="0"/>
              </a:rPr>
              <a:t>великі</a:t>
            </a:r>
            <a:r>
              <a:rPr lang="ru-RU" altLang="uk-UA" sz="2800" b="1" i="1" dirty="0">
                <a:latin typeface="Monotype Corsiva" pitchFamily="66" charset="0"/>
              </a:rPr>
              <a:t> </a:t>
            </a:r>
            <a:r>
              <a:rPr lang="ru-RU" altLang="uk-UA" sz="2800" b="1" i="1" dirty="0" err="1">
                <a:latin typeface="Monotype Corsiva" pitchFamily="66" charset="0"/>
              </a:rPr>
              <a:t>камені</a:t>
            </a:r>
            <a:r>
              <a:rPr lang="ru-RU" altLang="uk-UA" sz="2800" b="1" i="1" dirty="0">
                <a:latin typeface="Monotype Corsiva" pitchFamily="66" charset="0"/>
              </a:rPr>
              <a:t>. На другому й </a:t>
            </a:r>
            <a:r>
              <a:rPr lang="ru-RU" altLang="uk-UA" sz="2800" b="1" i="1" dirty="0" err="1">
                <a:latin typeface="Monotype Corsiva" pitchFamily="66" charset="0"/>
              </a:rPr>
              <a:t>третьому</a:t>
            </a:r>
            <a:r>
              <a:rPr lang="ru-RU" altLang="uk-UA" sz="2800" b="1" i="1" dirty="0">
                <a:latin typeface="Monotype Corsiva" pitchFamily="66" charset="0"/>
              </a:rPr>
              <a:t> </a:t>
            </a:r>
            <a:r>
              <a:rPr lang="ru-RU" altLang="uk-UA" sz="2800" b="1" i="1" dirty="0" err="1">
                <a:latin typeface="Monotype Corsiva" pitchFamily="66" charset="0"/>
              </a:rPr>
              <a:t>плані</a:t>
            </a:r>
            <a:r>
              <a:rPr lang="ru-RU" altLang="uk-UA" sz="2800" b="1" i="1" dirty="0">
                <a:latin typeface="Monotype Corsiva" pitchFamily="66" charset="0"/>
              </a:rPr>
              <a:t> </a:t>
            </a:r>
            <a:r>
              <a:rPr lang="ru-RU" altLang="uk-UA" sz="2800" b="1" i="1" dirty="0" err="1">
                <a:latin typeface="Monotype Corsiva" pitchFamily="66" charset="0"/>
              </a:rPr>
              <a:t>елементи</a:t>
            </a:r>
            <a:r>
              <a:rPr lang="ru-RU" altLang="uk-UA" sz="2800" b="1" i="1" dirty="0">
                <a:latin typeface="Monotype Corsiva" pitchFamily="66" charset="0"/>
              </a:rPr>
              <a:t> </a:t>
            </a:r>
            <a:r>
              <a:rPr lang="ru-RU" altLang="uk-UA" sz="2800" b="1" i="1" dirty="0" err="1">
                <a:latin typeface="Monotype Corsiva" pitchFamily="66" charset="0"/>
              </a:rPr>
              <a:t>композицій</a:t>
            </a:r>
            <a:r>
              <a:rPr lang="ru-RU" altLang="uk-UA" sz="2800" b="1" i="1" dirty="0">
                <a:latin typeface="Monotype Corsiva" pitchFamily="66" charset="0"/>
              </a:rPr>
              <a:t> </a:t>
            </a:r>
            <a:r>
              <a:rPr lang="ru-RU" altLang="uk-UA" sz="2800" b="1" i="1" dirty="0" err="1">
                <a:latin typeface="Monotype Corsiva" pitchFamily="66" charset="0"/>
              </a:rPr>
              <a:t>стають</a:t>
            </a:r>
            <a:r>
              <a:rPr lang="ru-RU" altLang="uk-UA" sz="2800" b="1" i="1" dirty="0">
                <a:latin typeface="Monotype Corsiva" pitchFamily="66" charset="0"/>
              </a:rPr>
              <a:t> </a:t>
            </a:r>
            <a:r>
              <a:rPr lang="ru-RU" altLang="uk-UA" sz="2800" b="1" i="1" dirty="0" err="1">
                <a:latin typeface="Monotype Corsiva" pitchFamily="66" charset="0"/>
              </a:rPr>
              <a:t>меншими</a:t>
            </a:r>
            <a:r>
              <a:rPr lang="ru-RU" altLang="uk-UA" sz="2800" b="1" i="1" dirty="0">
                <a:latin typeface="Monotype Corsiva" pitchFamily="66" charset="0"/>
              </a:rPr>
              <a:t>. </a:t>
            </a:r>
          </a:p>
        </p:txBody>
      </p:sp>
      <p:pic>
        <p:nvPicPr>
          <p:cNvPr id="6" name="Picture 4" descr="250px-HiroshimaShukkeien73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6979"/>
            <a:ext cx="39624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4355976" y="4115823"/>
            <a:ext cx="4788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sz="2400" b="1" dirty="0" err="1">
                <a:latin typeface="Monotype Corsiva" pitchFamily="66" charset="0"/>
              </a:rPr>
              <a:t>Це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створює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ілюзію</a:t>
            </a:r>
            <a:r>
              <a:rPr lang="ru-RU" altLang="uk-UA" sz="2400" b="1" dirty="0">
                <a:latin typeface="Monotype Corsiva" pitchFamily="66" charset="0"/>
              </a:rPr>
              <a:t>, що вони </a:t>
            </a:r>
            <a:r>
              <a:rPr lang="ru-RU" altLang="uk-UA" sz="2400" b="1" dirty="0" err="1">
                <a:latin typeface="Monotype Corsiva" pitchFamily="66" charset="0"/>
              </a:rPr>
              <a:t>перебувають</a:t>
            </a:r>
            <a:r>
              <a:rPr lang="ru-RU" altLang="uk-UA" sz="2400" b="1" dirty="0">
                <a:latin typeface="Monotype Corsiva" pitchFamily="66" charset="0"/>
              </a:rPr>
              <a:t> дальше, </a:t>
            </a:r>
            <a:r>
              <a:rPr lang="ru-RU" altLang="uk-UA" sz="2400" b="1" dirty="0" err="1">
                <a:latin typeface="Monotype Corsiva" pitchFamily="66" charset="0"/>
              </a:rPr>
              <a:t>ніж</a:t>
            </a:r>
            <a:r>
              <a:rPr lang="ru-RU" altLang="uk-UA" sz="2400" b="1" dirty="0">
                <a:latin typeface="Monotype Corsiva" pitchFamily="66" charset="0"/>
              </a:rPr>
              <a:t> у </a:t>
            </a:r>
            <a:r>
              <a:rPr lang="ru-RU" altLang="uk-UA" sz="2400" b="1" dirty="0" err="1">
                <a:latin typeface="Monotype Corsiva" pitchFamily="66" charset="0"/>
              </a:rPr>
              <a:t>реальності</a:t>
            </a:r>
            <a:r>
              <a:rPr lang="ru-RU" altLang="uk-UA" sz="2400" b="1" dirty="0">
                <a:latin typeface="Monotype Corsiva" pitchFamily="66" charset="0"/>
              </a:rPr>
              <a:t>. </a:t>
            </a:r>
            <a:r>
              <a:rPr lang="ru-RU" altLang="uk-UA" sz="2400" b="1" dirty="0" err="1">
                <a:latin typeface="Monotype Corsiva" pitchFamily="66" charset="0"/>
              </a:rPr>
              <a:t>Мініатюрні</a:t>
            </a:r>
            <a:r>
              <a:rPr lang="ru-RU" altLang="uk-UA" sz="2400" b="1" dirty="0">
                <a:latin typeface="Monotype Corsiva" pitchFamily="66" charset="0"/>
              </a:rPr>
              <a:t> сади - </a:t>
            </a:r>
            <a:r>
              <a:rPr lang="ru-RU" altLang="uk-UA" sz="2400" b="1" dirty="0" err="1">
                <a:latin typeface="Monotype Corsiva" pitchFamily="66" charset="0"/>
              </a:rPr>
              <a:t>це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спроба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показати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неосяжність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світу</a:t>
            </a:r>
            <a:r>
              <a:rPr lang="ru-RU" altLang="uk-UA" sz="2400" b="1" dirty="0">
                <a:latin typeface="Monotype Corsiva" pitchFamily="66" charset="0"/>
              </a:rPr>
              <a:t> на </a:t>
            </a:r>
            <a:r>
              <a:rPr lang="ru-RU" altLang="uk-UA" sz="2400" b="1" dirty="0" err="1">
                <a:latin typeface="Monotype Corsiva" pitchFamily="66" charset="0"/>
              </a:rPr>
              <a:t>досить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обмеженій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території</a:t>
            </a:r>
            <a:r>
              <a:rPr lang="ru-RU" altLang="uk-UA" sz="2400" b="1" dirty="0">
                <a:latin typeface="Monotype Corsiva" pitchFamily="66" charset="0"/>
              </a:rPr>
              <a:t>, </a:t>
            </a:r>
            <a:r>
              <a:rPr lang="ru-RU" altLang="uk-UA" sz="2400" b="1" dirty="0" err="1">
                <a:latin typeface="Monotype Corsiva" pitchFamily="66" charset="0"/>
              </a:rPr>
              <a:t>адже</a:t>
            </a:r>
            <a:r>
              <a:rPr lang="ru-RU" altLang="uk-UA" sz="2400" b="1" dirty="0">
                <a:latin typeface="Monotype Corsiva" pitchFamily="66" charset="0"/>
              </a:rPr>
              <a:t> в пейзаж </a:t>
            </a:r>
            <a:r>
              <a:rPr lang="ru-RU" altLang="uk-UA" sz="2400" b="1" dirty="0" err="1">
                <a:latin typeface="Monotype Corsiva" pitchFamily="66" charset="0"/>
              </a:rPr>
              <a:t>японського</a:t>
            </a:r>
            <a:r>
              <a:rPr lang="ru-RU" altLang="uk-UA" sz="2400" b="1" dirty="0">
                <a:latin typeface="Monotype Corsiva" pitchFamily="66" charset="0"/>
              </a:rPr>
              <a:t> саду, як уже </a:t>
            </a:r>
            <a:r>
              <a:rPr lang="ru-RU" altLang="uk-UA" sz="2400" b="1" dirty="0" err="1">
                <a:latin typeface="Monotype Corsiva" pitchFamily="66" charset="0"/>
              </a:rPr>
              <a:t>згадувалося</a:t>
            </a:r>
            <a:r>
              <a:rPr lang="ru-RU" altLang="uk-UA" sz="2400" b="1" dirty="0">
                <a:latin typeface="Monotype Corsiva" pitchFamily="66" charset="0"/>
              </a:rPr>
              <a:t>, входить і весь </a:t>
            </a:r>
            <a:r>
              <a:rPr lang="ru-RU" altLang="uk-UA" sz="2400" b="1" dirty="0" err="1">
                <a:latin typeface="Monotype Corsiva" pitchFamily="66" charset="0"/>
              </a:rPr>
              <a:t>навколишній</a:t>
            </a:r>
            <a:r>
              <a:rPr lang="ru-RU" altLang="uk-UA" sz="2400" b="1" dirty="0">
                <a:latin typeface="Monotype Corsiva" pitchFamily="66" charset="0"/>
              </a:rPr>
              <a:t> ландшафт</a:t>
            </a:r>
            <a:endParaRPr lang="uk-UA" sz="2400" dirty="0"/>
          </a:p>
        </p:txBody>
      </p:sp>
      <p:pic>
        <p:nvPicPr>
          <p:cNvPr id="8" name="Содержимое 4" descr="84_3[1]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548" y="4115823"/>
            <a:ext cx="3326408" cy="2348880"/>
          </a:xfrm>
        </p:spPr>
      </p:pic>
    </p:spTree>
    <p:extLst>
      <p:ext uri="{BB962C8B-B14F-4D97-AF65-F5344CB8AC3E}">
        <p14:creationId xmlns:p14="http://schemas.microsoft.com/office/powerpoint/2010/main" val="41554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88"/>
            <a:ext cx="8229600" cy="983316"/>
          </a:xfrm>
        </p:spPr>
        <p:txBody>
          <a:bodyPr/>
          <a:lstStyle/>
          <a:p>
            <a:r>
              <a:rPr lang="uk-UA" altLang="uk-UA" sz="3600" b="1" dirty="0">
                <a:solidFill>
                  <a:schemeClr val="bg1"/>
                </a:solidFill>
                <a:latin typeface="Monotype Corsiva" pitchFamily="66" charset="0"/>
              </a:rPr>
              <a:t>СИМВОЛІЧНИЙ САД</a:t>
            </a:r>
            <a:endParaRPr lang="ru-RU" altLang="uk-UA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908720"/>
            <a:ext cx="9217024" cy="218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uk-UA" sz="2800" b="1" dirty="0" err="1">
                <a:latin typeface="Monotype Corsiva" pitchFamily="66" charset="0"/>
              </a:rPr>
              <a:t>Незважаючи</a:t>
            </a:r>
            <a:r>
              <a:rPr lang="ru-RU" altLang="uk-UA" sz="2800" b="1" dirty="0">
                <a:latin typeface="Monotype Corsiva" pitchFamily="66" charset="0"/>
              </a:rPr>
              <a:t> на </a:t>
            </a:r>
            <a:r>
              <a:rPr lang="ru-RU" altLang="uk-UA" sz="2800" b="1" dirty="0" err="1">
                <a:latin typeface="Monotype Corsiva" pitchFamily="66" charset="0"/>
              </a:rPr>
              <a:t>велику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любов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японців</a:t>
            </a:r>
            <a:r>
              <a:rPr lang="ru-RU" altLang="uk-UA" sz="2800" b="1" dirty="0">
                <a:latin typeface="Monotype Corsiva" pitchFamily="66" charset="0"/>
              </a:rPr>
              <a:t> до </a:t>
            </a:r>
            <a:r>
              <a:rPr lang="ru-RU" altLang="uk-UA" sz="2800" b="1" dirty="0" err="1">
                <a:latin typeface="Monotype Corsiva" pitchFamily="66" charset="0"/>
              </a:rPr>
              <a:t>рослин</a:t>
            </a:r>
            <a:r>
              <a:rPr lang="ru-RU" altLang="uk-UA" sz="2800" b="1" dirty="0">
                <a:latin typeface="Monotype Corsiva" pitchFamily="66" charset="0"/>
              </a:rPr>
              <a:t>, </a:t>
            </a:r>
            <a:r>
              <a:rPr lang="ru-RU" altLang="uk-UA" sz="2800" b="1" dirty="0" err="1">
                <a:latin typeface="Monotype Corsiva" pitchFamily="66" charset="0"/>
              </a:rPr>
              <a:t>саме</a:t>
            </a:r>
            <a:r>
              <a:rPr lang="ru-RU" altLang="uk-UA" sz="2800" b="1" dirty="0">
                <a:latin typeface="Monotype Corsiva" pitchFamily="66" charset="0"/>
              </a:rPr>
              <a:t> в </a:t>
            </a:r>
            <a:r>
              <a:rPr lang="ru-RU" altLang="uk-UA" sz="2800" b="1" dirty="0" err="1">
                <a:latin typeface="Monotype Corsiva" pitchFamily="66" charset="0"/>
              </a:rPr>
              <a:t>японському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садівництві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відбулося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явище</a:t>
            </a:r>
            <a:r>
              <a:rPr lang="ru-RU" altLang="uk-UA" sz="2800" b="1" dirty="0">
                <a:latin typeface="Monotype Corsiva" pitchFamily="66" charset="0"/>
              </a:rPr>
              <a:t>, що не має </a:t>
            </a:r>
            <a:r>
              <a:rPr lang="ru-RU" altLang="uk-UA" sz="2800" b="1" dirty="0" err="1">
                <a:latin typeface="Monotype Corsiva" pitchFamily="66" charset="0"/>
              </a:rPr>
              <a:t>аналогів</a:t>
            </a:r>
            <a:r>
              <a:rPr lang="ru-RU" altLang="uk-UA" sz="2800" b="1" dirty="0">
                <a:latin typeface="Monotype Corsiva" pitchFamily="66" charset="0"/>
              </a:rPr>
              <a:t> у садовому </a:t>
            </a:r>
            <a:r>
              <a:rPr lang="ru-RU" altLang="uk-UA" sz="2800" b="1" dirty="0" err="1">
                <a:latin typeface="Monotype Corsiva" pitchFamily="66" charset="0"/>
              </a:rPr>
              <a:t>мистецтві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інших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країн</a:t>
            </a:r>
            <a:r>
              <a:rPr lang="ru-RU" altLang="uk-UA" sz="2800" b="1" dirty="0">
                <a:latin typeface="Monotype Corsiva" pitchFamily="66" charset="0"/>
              </a:rPr>
              <a:t>. У </a:t>
            </a:r>
            <a:r>
              <a:rPr lang="ru-RU" altLang="uk-UA" sz="2800" b="1" dirty="0" err="1">
                <a:latin typeface="Monotype Corsiva" pitchFamily="66" charset="0"/>
              </a:rPr>
              <a:t>Японії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появилися</a:t>
            </a:r>
            <a:r>
              <a:rPr lang="ru-RU" altLang="uk-UA" sz="2800" b="1" dirty="0">
                <a:latin typeface="Monotype Corsiva" pitchFamily="66" charset="0"/>
              </a:rPr>
              <a:t> сади, де </a:t>
            </a:r>
            <a:r>
              <a:rPr lang="ru-RU" altLang="uk-UA" sz="2800" b="1" dirty="0" err="1">
                <a:latin typeface="Monotype Corsiva" pitchFamily="66" charset="0"/>
              </a:rPr>
              <a:t>рослин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може</a:t>
            </a:r>
            <a:r>
              <a:rPr lang="ru-RU" altLang="uk-UA" sz="2800" b="1" dirty="0">
                <a:latin typeface="Monotype Corsiva" pitchFamily="66" charset="0"/>
              </a:rPr>
              <a:t> й не бути </a:t>
            </a:r>
            <a:r>
              <a:rPr lang="ru-RU" altLang="uk-UA" sz="2800" b="1" dirty="0" err="1">
                <a:latin typeface="Monotype Corsiva" pitchFamily="66" charset="0"/>
              </a:rPr>
              <a:t>зовсім</a:t>
            </a:r>
            <a:r>
              <a:rPr lang="ru-RU" altLang="uk-UA" sz="2800" b="1" dirty="0">
                <a:latin typeface="Monotype Corsiva" pitchFamily="66" charset="0"/>
              </a:rPr>
              <a:t>. Справа в тому, що для </a:t>
            </a:r>
            <a:r>
              <a:rPr lang="ru-RU" altLang="uk-UA" sz="2800" b="1" dirty="0" err="1">
                <a:latin typeface="Monotype Corsiva" pitchFamily="66" charset="0"/>
              </a:rPr>
              <a:t>японського</a:t>
            </a:r>
            <a:r>
              <a:rPr lang="ru-RU" altLang="uk-UA" sz="2800" b="1" dirty="0">
                <a:latin typeface="Monotype Corsiva" pitchFamily="66" charset="0"/>
              </a:rPr>
              <a:t> саду не так </a:t>
            </a:r>
            <a:r>
              <a:rPr lang="ru-RU" altLang="uk-UA" sz="2800" b="1" dirty="0" err="1">
                <a:latin typeface="Monotype Corsiva" pitchFamily="66" charset="0"/>
              </a:rPr>
              <a:t>важливий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вигляд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використаних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рослин</a:t>
            </a:r>
            <a:r>
              <a:rPr lang="ru-RU" altLang="uk-UA" sz="2800" b="1" dirty="0">
                <a:latin typeface="Monotype Corsiva" pitchFamily="66" charset="0"/>
              </a:rPr>
              <a:t>, </a:t>
            </a:r>
            <a:r>
              <a:rPr lang="ru-RU" altLang="uk-UA" sz="2800" b="1" dirty="0" err="1">
                <a:latin typeface="Monotype Corsiva" pitchFamily="66" charset="0"/>
              </a:rPr>
              <a:t>скільки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вкладена</a:t>
            </a:r>
            <a:r>
              <a:rPr lang="ru-RU" altLang="uk-UA" sz="2800" b="1" dirty="0">
                <a:latin typeface="Monotype Corsiva" pitchFamily="66" charset="0"/>
              </a:rPr>
              <a:t> в </a:t>
            </a:r>
            <a:r>
              <a:rPr lang="ru-RU" altLang="uk-UA" sz="2800" b="1" dirty="0" err="1">
                <a:latin typeface="Monotype Corsiva" pitchFamily="66" charset="0"/>
              </a:rPr>
              <a:t>ньому</a:t>
            </a:r>
            <a:r>
              <a:rPr lang="ru-RU" altLang="uk-UA" sz="2800" b="1" dirty="0">
                <a:latin typeface="Monotype Corsiva" pitchFamily="66" charset="0"/>
              </a:rPr>
              <a:t> </a:t>
            </a:r>
            <a:r>
              <a:rPr lang="ru-RU" altLang="uk-UA" sz="2800" b="1" dirty="0" err="1">
                <a:latin typeface="Monotype Corsiva" pitchFamily="66" charset="0"/>
              </a:rPr>
              <a:t>символіка</a:t>
            </a:r>
            <a:r>
              <a:rPr lang="ru-RU" altLang="uk-UA" sz="2800" b="1" dirty="0">
                <a:latin typeface="Monotype Corsiva" pitchFamily="66" charset="0"/>
              </a:rPr>
              <a:t>, </a:t>
            </a:r>
            <a:r>
              <a:rPr lang="ru-RU" altLang="uk-UA" sz="2800" b="1" dirty="0" err="1">
                <a:latin typeface="Monotype Corsiva" pitchFamily="66" charset="0"/>
              </a:rPr>
              <a:t>традиції</a:t>
            </a:r>
            <a:r>
              <a:rPr lang="ru-RU" altLang="uk-UA" sz="2800" b="1" dirty="0">
                <a:latin typeface="Monotype Corsiva" pitchFamily="66" charset="0"/>
              </a:rPr>
              <a:t> та обряди. </a:t>
            </a:r>
          </a:p>
        </p:txBody>
      </p:sp>
      <p:pic>
        <p:nvPicPr>
          <p:cNvPr id="6" name="Picture 5" descr="4134901817_2b0b63f3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267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47809" y="3182952"/>
            <a:ext cx="4572000" cy="342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uk-UA" sz="2400" b="1" dirty="0">
                <a:latin typeface="Monotype Corsiva" pitchFamily="66" charset="0"/>
              </a:rPr>
              <a:t>Тому </a:t>
            </a:r>
            <a:r>
              <a:rPr lang="ru-RU" altLang="uk-UA" sz="2400" b="1" dirty="0" err="1">
                <a:latin typeface="Monotype Corsiva" pitchFamily="66" charset="0"/>
              </a:rPr>
              <a:t>рослини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поряд</a:t>
            </a:r>
            <a:r>
              <a:rPr lang="ru-RU" altLang="uk-UA" sz="2400" b="1" dirty="0">
                <a:latin typeface="Monotype Corsiva" pitchFamily="66" charset="0"/>
              </a:rPr>
              <a:t> з </a:t>
            </a:r>
            <a:r>
              <a:rPr lang="ru-RU" altLang="uk-UA" sz="2400" b="1" dirty="0" err="1">
                <a:latin typeface="Monotype Corsiva" pitchFamily="66" charset="0"/>
              </a:rPr>
              <a:t>каменем</a:t>
            </a:r>
            <a:r>
              <a:rPr lang="ru-RU" altLang="uk-UA" sz="2400" b="1" dirty="0">
                <a:latin typeface="Monotype Corsiva" pitchFamily="66" charset="0"/>
              </a:rPr>
              <a:t>, </a:t>
            </a:r>
            <a:r>
              <a:rPr lang="ru-RU" altLang="uk-UA" sz="2400" b="1" dirty="0" err="1">
                <a:latin typeface="Monotype Corsiva" pitchFamily="66" charset="0"/>
              </a:rPr>
              <a:t>гравієм</a:t>
            </a:r>
            <a:r>
              <a:rPr lang="ru-RU" altLang="uk-UA" sz="2400" b="1" dirty="0">
                <a:latin typeface="Monotype Corsiva" pitchFamily="66" charset="0"/>
              </a:rPr>
              <a:t>, </a:t>
            </a:r>
            <a:r>
              <a:rPr lang="ru-RU" altLang="uk-UA" sz="2400" b="1" dirty="0" err="1">
                <a:latin typeface="Monotype Corsiva" pitchFamily="66" charset="0"/>
              </a:rPr>
              <a:t>архітектурними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елементами</a:t>
            </a:r>
            <a:r>
              <a:rPr lang="ru-RU" altLang="uk-UA" sz="2400" b="1" dirty="0">
                <a:latin typeface="Monotype Corsiva" pitchFamily="66" charset="0"/>
              </a:rPr>
              <a:t> (</a:t>
            </a:r>
            <a:r>
              <a:rPr lang="ru-RU" altLang="uk-UA" sz="2400" b="1" dirty="0" err="1">
                <a:latin typeface="Monotype Corsiva" pitchFamily="66" charset="0"/>
              </a:rPr>
              <a:t>пагоди</a:t>
            </a:r>
            <a:r>
              <a:rPr lang="ru-RU" altLang="uk-UA" sz="2400" b="1" dirty="0">
                <a:latin typeface="Monotype Corsiva" pitchFamily="66" charset="0"/>
              </a:rPr>
              <a:t>, </a:t>
            </a:r>
            <a:r>
              <a:rPr lang="ru-RU" altLang="uk-UA" sz="2400" b="1" dirty="0" err="1">
                <a:latin typeface="Monotype Corsiva" pitchFamily="66" charset="0"/>
              </a:rPr>
              <a:t>ліхтарі</a:t>
            </a:r>
            <a:r>
              <a:rPr lang="ru-RU" altLang="uk-UA" sz="2400" b="1" dirty="0">
                <a:latin typeface="Monotype Corsiva" pitchFamily="66" charset="0"/>
              </a:rPr>
              <a:t>, </a:t>
            </a:r>
            <a:r>
              <a:rPr lang="ru-RU" altLang="uk-UA" sz="2400" b="1" dirty="0" err="1">
                <a:latin typeface="Monotype Corsiva" pitchFamily="66" charset="0"/>
              </a:rPr>
              <a:t>огорожі</a:t>
            </a:r>
            <a:r>
              <a:rPr lang="ru-RU" altLang="uk-UA" sz="2400" b="1" dirty="0">
                <a:latin typeface="Monotype Corsiva" pitchFamily="66" charset="0"/>
              </a:rPr>
              <a:t>) - </a:t>
            </a:r>
            <a:r>
              <a:rPr lang="ru-RU" altLang="uk-UA" sz="2400" b="1" dirty="0" err="1">
                <a:latin typeface="Monotype Corsiva" pitchFamily="66" charset="0"/>
              </a:rPr>
              <a:t>це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лише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матеріал</a:t>
            </a:r>
            <a:r>
              <a:rPr lang="ru-RU" altLang="uk-UA" sz="2400" b="1" dirty="0">
                <a:latin typeface="Monotype Corsiva" pitchFamily="66" charset="0"/>
              </a:rPr>
              <a:t>, </a:t>
            </a:r>
            <a:r>
              <a:rPr lang="ru-RU" altLang="uk-UA" sz="2400" b="1" dirty="0" err="1">
                <a:latin typeface="Monotype Corsiva" pitchFamily="66" charset="0"/>
              </a:rPr>
              <a:t>яким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користується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садівник</a:t>
            </a:r>
            <a:r>
              <a:rPr lang="ru-RU" altLang="uk-UA" sz="2400" b="1" dirty="0">
                <a:latin typeface="Monotype Corsiva" pitchFamily="66" charset="0"/>
              </a:rPr>
              <a:t>, як художник </a:t>
            </a:r>
            <a:r>
              <a:rPr lang="ru-RU" altLang="uk-UA" sz="2400" b="1" dirty="0" err="1">
                <a:latin typeface="Monotype Corsiva" pitchFamily="66" charset="0"/>
              </a:rPr>
              <a:t>фарбами</a:t>
            </a:r>
            <a:r>
              <a:rPr lang="ru-RU" altLang="uk-UA" sz="2400" b="1" dirty="0">
                <a:latin typeface="Monotype Corsiva" pitchFamily="66" charset="0"/>
              </a:rPr>
              <a:t>, </a:t>
            </a:r>
            <a:r>
              <a:rPr lang="ru-RU" altLang="uk-UA" sz="2400" b="1" dirty="0" err="1">
                <a:latin typeface="Monotype Corsiva" pitchFamily="66" charset="0"/>
              </a:rPr>
              <a:t>залежно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від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майстерності</a:t>
            </a:r>
            <a:r>
              <a:rPr lang="ru-RU" altLang="uk-UA" sz="2400" b="1" dirty="0">
                <a:latin typeface="Monotype Corsiva" pitchFamily="66" charset="0"/>
              </a:rPr>
              <a:t>, </a:t>
            </a:r>
            <a:r>
              <a:rPr lang="ru-RU" altLang="uk-UA" sz="2400" b="1" dirty="0" err="1">
                <a:latin typeface="Monotype Corsiva" pitchFamily="66" charset="0"/>
              </a:rPr>
              <a:t>заміняючи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одне</a:t>
            </a:r>
            <a:r>
              <a:rPr lang="ru-RU" altLang="uk-UA" sz="2400" b="1" dirty="0">
                <a:latin typeface="Monotype Corsiva" pitchFamily="66" charset="0"/>
              </a:rPr>
              <a:t> на </a:t>
            </a:r>
            <a:r>
              <a:rPr lang="ru-RU" altLang="uk-UA" sz="2400" b="1" dirty="0" err="1">
                <a:latin typeface="Monotype Corsiva" pitchFamily="66" charset="0"/>
              </a:rPr>
              <a:t>інше</a:t>
            </a:r>
            <a:r>
              <a:rPr lang="ru-RU" altLang="uk-UA" sz="2400" b="1" dirty="0">
                <a:latin typeface="Monotype Corsiva" pitchFamily="66" charset="0"/>
              </a:rPr>
              <a:t>. Чим </a:t>
            </a:r>
            <a:r>
              <a:rPr lang="ru-RU" altLang="uk-UA" sz="2400" b="1" dirty="0" err="1">
                <a:latin typeface="Monotype Corsiva" pitchFamily="66" charset="0"/>
              </a:rPr>
              <a:t>вища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майстерність</a:t>
            </a:r>
            <a:r>
              <a:rPr lang="ru-RU" altLang="uk-UA" sz="2400" b="1" dirty="0">
                <a:latin typeface="Monotype Corsiva" pitchFamily="66" charset="0"/>
              </a:rPr>
              <a:t>, </a:t>
            </a:r>
            <a:r>
              <a:rPr lang="ru-RU" altLang="uk-UA" sz="2400" b="1" dirty="0" err="1">
                <a:latin typeface="Monotype Corsiva" pitchFamily="66" charset="0"/>
              </a:rPr>
              <a:t>тим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менше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матеріалів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потрібно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художникові</a:t>
            </a:r>
            <a:r>
              <a:rPr lang="ru-RU" altLang="uk-UA" sz="2400" b="1" dirty="0">
                <a:latin typeface="Monotype Corsiva" pitchFamily="66" charset="0"/>
              </a:rPr>
              <a:t> для </a:t>
            </a:r>
            <a:r>
              <a:rPr lang="ru-RU" altLang="uk-UA" sz="2400" b="1" dirty="0" err="1">
                <a:latin typeface="Monotype Corsiva" pitchFamily="66" charset="0"/>
              </a:rPr>
              <a:t>створення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потрібного</a:t>
            </a:r>
            <a:r>
              <a:rPr lang="ru-RU" altLang="uk-UA" sz="2400" b="1" dirty="0">
                <a:latin typeface="Monotype Corsiva" pitchFamily="66" charset="0"/>
              </a:rPr>
              <a:t> </a:t>
            </a:r>
            <a:r>
              <a:rPr lang="ru-RU" altLang="uk-UA" sz="2400" b="1" dirty="0" err="1">
                <a:latin typeface="Monotype Corsiva" pitchFamily="66" charset="0"/>
              </a:rPr>
              <a:t>вигляду</a:t>
            </a:r>
            <a:r>
              <a:rPr lang="ru-RU" altLang="uk-UA" sz="2400" b="1" dirty="0"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4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764</Words>
  <Application>Microsoft Office PowerPoint</Application>
  <PresentationFormat>Екран (4:3)</PresentationFormat>
  <Paragraphs>71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  <vt:variant>
        <vt:lpstr>Довільні покази</vt:lpstr>
      </vt:variant>
      <vt:variant>
        <vt:i4>2</vt:i4>
      </vt:variant>
    </vt:vector>
  </HeadingPairs>
  <TitlesOfParts>
    <vt:vector size="23" baseType="lpstr">
      <vt:lpstr>Тема Office</vt:lpstr>
      <vt:lpstr>Презентація PowerPoint</vt:lpstr>
      <vt:lpstr>Презентація PowerPoint</vt:lpstr>
      <vt:lpstr>Презентація PowerPoint</vt:lpstr>
      <vt:lpstr>  </vt:lpstr>
      <vt:lpstr>  </vt:lpstr>
      <vt:lpstr>  </vt:lpstr>
      <vt:lpstr>  </vt:lpstr>
      <vt:lpstr>Презентація PowerPoint</vt:lpstr>
      <vt:lpstr>СИМВОЛІЧНИЙ САД</vt:lpstr>
      <vt:lpstr>АБСТРАКТНИЙ САД</vt:lpstr>
      <vt:lpstr>ДЕКОРАТИВНІ ЕЛЕМЕНТИ</vt:lpstr>
      <vt:lpstr>Презентація PowerPoint</vt:lpstr>
      <vt:lpstr>Презентація PowerPoint</vt:lpstr>
      <vt:lpstr> Кенрокуен</vt:lpstr>
      <vt:lpstr>Ґоракуен</vt:lpstr>
      <vt:lpstr>Кайракуен</vt:lpstr>
      <vt:lpstr>Презентація PowerPoint</vt:lpstr>
      <vt:lpstr>Презентація PowerPoint</vt:lpstr>
      <vt:lpstr>Презентація PowerPoint</vt:lpstr>
      <vt:lpstr>Підготувала учениця 11-А класу Складанюк Наталія</vt:lpstr>
      <vt:lpstr>Довільний показ 1</vt:lpstr>
      <vt:lpstr>Довільний показ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WebHouse</dc:creator>
  <cp:lastModifiedBy>WebHouse</cp:lastModifiedBy>
  <cp:revision>12</cp:revision>
  <dcterms:created xsi:type="dcterms:W3CDTF">2015-02-22T19:39:43Z</dcterms:created>
  <dcterms:modified xsi:type="dcterms:W3CDTF">2015-02-23T17:48:42Z</dcterms:modified>
</cp:coreProperties>
</file>